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6" r:id="rId2"/>
    <p:sldMasterId id="2147483686" r:id="rId3"/>
    <p:sldMasterId id="2147483699" r:id="rId4"/>
  </p:sldMasterIdLst>
  <p:notesMasterIdLst>
    <p:notesMasterId r:id="rId145"/>
  </p:notesMasterIdLst>
  <p:sldIdLst>
    <p:sldId id="444" r:id="rId5"/>
    <p:sldId id="445" r:id="rId6"/>
    <p:sldId id="446" r:id="rId7"/>
    <p:sldId id="447" r:id="rId8"/>
    <p:sldId id="448" r:id="rId9"/>
    <p:sldId id="449" r:id="rId10"/>
    <p:sldId id="450" r:id="rId11"/>
    <p:sldId id="451" r:id="rId12"/>
    <p:sldId id="452" r:id="rId13"/>
    <p:sldId id="453" r:id="rId14"/>
    <p:sldId id="454" r:id="rId15"/>
    <p:sldId id="455" r:id="rId16"/>
    <p:sldId id="456" r:id="rId17"/>
    <p:sldId id="457" r:id="rId18"/>
    <p:sldId id="458" r:id="rId19"/>
    <p:sldId id="459" r:id="rId20"/>
    <p:sldId id="460" r:id="rId21"/>
    <p:sldId id="461" r:id="rId22"/>
    <p:sldId id="462" r:id="rId23"/>
    <p:sldId id="463" r:id="rId24"/>
    <p:sldId id="464" r:id="rId25"/>
    <p:sldId id="465" r:id="rId26"/>
    <p:sldId id="466" r:id="rId27"/>
    <p:sldId id="279" r:id="rId28"/>
    <p:sldId id="396" r:id="rId29"/>
    <p:sldId id="403" r:id="rId30"/>
    <p:sldId id="405" r:id="rId31"/>
    <p:sldId id="404" r:id="rId32"/>
    <p:sldId id="430" r:id="rId33"/>
    <p:sldId id="431" r:id="rId34"/>
    <p:sldId id="432" r:id="rId35"/>
    <p:sldId id="433" r:id="rId36"/>
    <p:sldId id="435" r:id="rId37"/>
    <p:sldId id="410" r:id="rId38"/>
    <p:sldId id="257" r:id="rId39"/>
    <p:sldId id="281" r:id="rId40"/>
    <p:sldId id="283" r:id="rId41"/>
    <p:sldId id="399" r:id="rId42"/>
    <p:sldId id="284" r:id="rId43"/>
    <p:sldId id="288" r:id="rId44"/>
    <p:sldId id="292" r:id="rId45"/>
    <p:sldId id="289" r:id="rId46"/>
    <p:sldId id="302" r:id="rId47"/>
    <p:sldId id="425" r:id="rId48"/>
    <p:sldId id="426" r:id="rId49"/>
    <p:sldId id="427" r:id="rId50"/>
    <p:sldId id="428" r:id="rId51"/>
    <p:sldId id="429" r:id="rId52"/>
    <p:sldId id="318" r:id="rId53"/>
    <p:sldId id="294" r:id="rId54"/>
    <p:sldId id="303" r:id="rId55"/>
    <p:sldId id="407" r:id="rId56"/>
    <p:sldId id="319" r:id="rId57"/>
    <p:sldId id="293" r:id="rId58"/>
    <p:sldId id="406" r:id="rId59"/>
    <p:sldId id="317" r:id="rId60"/>
    <p:sldId id="290" r:id="rId61"/>
    <p:sldId id="408" r:id="rId62"/>
    <p:sldId id="334" r:id="rId63"/>
    <p:sldId id="316" r:id="rId64"/>
    <p:sldId id="307" r:id="rId65"/>
    <p:sldId id="398" r:id="rId66"/>
    <p:sldId id="308" r:id="rId67"/>
    <p:sldId id="309" r:id="rId68"/>
    <p:sldId id="311" r:id="rId69"/>
    <p:sldId id="391" r:id="rId70"/>
    <p:sldId id="392" r:id="rId71"/>
    <p:sldId id="393" r:id="rId72"/>
    <p:sldId id="401" r:id="rId73"/>
    <p:sldId id="397" r:id="rId74"/>
    <p:sldId id="395" r:id="rId75"/>
    <p:sldId id="394" r:id="rId76"/>
    <p:sldId id="285" r:id="rId77"/>
    <p:sldId id="321" r:id="rId78"/>
    <p:sldId id="379" r:id="rId79"/>
    <p:sldId id="322" r:id="rId80"/>
    <p:sldId id="382" r:id="rId81"/>
    <p:sldId id="383" r:id="rId82"/>
    <p:sldId id="384" r:id="rId83"/>
    <p:sldId id="385" r:id="rId84"/>
    <p:sldId id="386" r:id="rId85"/>
    <p:sldId id="387" r:id="rId86"/>
    <p:sldId id="388" r:id="rId87"/>
    <p:sldId id="389" r:id="rId88"/>
    <p:sldId id="390" r:id="rId89"/>
    <p:sldId id="366" r:id="rId90"/>
    <p:sldId id="367" r:id="rId91"/>
    <p:sldId id="368" r:id="rId92"/>
    <p:sldId id="436" r:id="rId93"/>
    <p:sldId id="437" r:id="rId94"/>
    <p:sldId id="375" r:id="rId95"/>
    <p:sldId id="369" r:id="rId96"/>
    <p:sldId id="370" r:id="rId97"/>
    <p:sldId id="374" r:id="rId98"/>
    <p:sldId id="371" r:id="rId99"/>
    <p:sldId id="372" r:id="rId100"/>
    <p:sldId id="373" r:id="rId101"/>
    <p:sldId id="438" r:id="rId102"/>
    <p:sldId id="323" r:id="rId103"/>
    <p:sldId id="324" r:id="rId104"/>
    <p:sldId id="325" r:id="rId105"/>
    <p:sldId id="326" r:id="rId106"/>
    <p:sldId id="330" r:id="rId107"/>
    <p:sldId id="327" r:id="rId108"/>
    <p:sldId id="439" r:id="rId109"/>
    <p:sldId id="440" r:id="rId110"/>
    <p:sldId id="441" r:id="rId111"/>
    <p:sldId id="442" r:id="rId112"/>
    <p:sldId id="443" r:id="rId113"/>
    <p:sldId id="348" r:id="rId114"/>
    <p:sldId id="349" r:id="rId115"/>
    <p:sldId id="350" r:id="rId116"/>
    <p:sldId id="351" r:id="rId117"/>
    <p:sldId id="352" r:id="rId118"/>
    <p:sldId id="353" r:id="rId119"/>
    <p:sldId id="354" r:id="rId120"/>
    <p:sldId id="355" r:id="rId121"/>
    <p:sldId id="356" r:id="rId122"/>
    <p:sldId id="357" r:id="rId123"/>
    <p:sldId id="358" r:id="rId124"/>
    <p:sldId id="359" r:id="rId125"/>
    <p:sldId id="360" r:id="rId126"/>
    <p:sldId id="361" r:id="rId127"/>
    <p:sldId id="362" r:id="rId128"/>
    <p:sldId id="363" r:id="rId129"/>
    <p:sldId id="364" r:id="rId130"/>
    <p:sldId id="365" r:id="rId131"/>
    <p:sldId id="335" r:id="rId132"/>
    <p:sldId id="336" r:id="rId133"/>
    <p:sldId id="337" r:id="rId134"/>
    <p:sldId id="338" r:id="rId135"/>
    <p:sldId id="339" r:id="rId136"/>
    <p:sldId id="340" r:id="rId137"/>
    <p:sldId id="341" r:id="rId138"/>
    <p:sldId id="342" r:id="rId139"/>
    <p:sldId id="343" r:id="rId140"/>
    <p:sldId id="344" r:id="rId141"/>
    <p:sldId id="345" r:id="rId142"/>
    <p:sldId id="346" r:id="rId143"/>
    <p:sldId id="347" r:id="rId144"/>
  </p:sldIdLst>
  <p:sldSz cx="9144000" cy="6858000" type="screen4x3"/>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5F5F5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434" autoAdjust="0"/>
  </p:normalViewPr>
  <p:slideViewPr>
    <p:cSldViewPr snapToGrid="0" snapToObjects="1">
      <p:cViewPr varScale="1">
        <p:scale>
          <a:sx n="71" d="100"/>
          <a:sy n="71" d="100"/>
        </p:scale>
        <p:origin x="1218" y="60"/>
      </p:cViewPr>
      <p:guideLst>
        <p:guide orient="horz" pos="2160"/>
        <p:guide pos="2880"/>
      </p:guideLst>
    </p:cSldViewPr>
  </p:slideViewPr>
  <p:outlineViewPr>
    <p:cViewPr>
      <p:scale>
        <a:sx n="33" d="100"/>
        <a:sy n="33" d="100"/>
      </p:scale>
      <p:origin x="0" y="-118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flavio_2\Documents\004%20-%20Cursos\Proposta%20CBI\CBI%20-%20TABULA&#199;&#195;O.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2"/>
          <c:order val="1"/>
          <c:tx>
            <c:strRef>
              <c:f>Gráfico!$B$2</c:f>
              <c:strCache>
                <c:ptCount val="1"/>
                <c:pt idx="0">
                  <c:v>Educação Infantil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Gráfico!$A$3:$A$25</c:f>
              <c:numCache>
                <c:formatCode>General</c:formatCode>
                <c:ptCount val="23"/>
                <c:pt idx="0">
                  <c:v>1</c:v>
                </c:pt>
                <c:pt idx="1">
                  <c:v>5</c:v>
                </c:pt>
                <c:pt idx="2">
                  <c:v>10</c:v>
                </c:pt>
                <c:pt idx="3">
                  <c:v>12</c:v>
                </c:pt>
                <c:pt idx="4">
                  <c:v>13</c:v>
                </c:pt>
                <c:pt idx="5">
                  <c:v>16</c:v>
                </c:pt>
                <c:pt idx="6">
                  <c:v>7</c:v>
                </c:pt>
                <c:pt idx="7">
                  <c:v>34</c:v>
                </c:pt>
                <c:pt idx="8">
                  <c:v>22</c:v>
                </c:pt>
                <c:pt idx="9">
                  <c:v>40</c:v>
                </c:pt>
                <c:pt idx="10">
                  <c:v>2</c:v>
                </c:pt>
                <c:pt idx="11">
                  <c:v>45</c:v>
                </c:pt>
                <c:pt idx="12">
                  <c:v>20</c:v>
                </c:pt>
                <c:pt idx="13">
                  <c:v>26</c:v>
                </c:pt>
                <c:pt idx="14">
                  <c:v>9</c:v>
                </c:pt>
                <c:pt idx="15">
                  <c:v>42</c:v>
                </c:pt>
                <c:pt idx="16">
                  <c:v>24</c:v>
                </c:pt>
                <c:pt idx="17">
                  <c:v>3</c:v>
                </c:pt>
                <c:pt idx="18">
                  <c:v>21</c:v>
                </c:pt>
                <c:pt idx="19">
                  <c:v>44</c:v>
                </c:pt>
                <c:pt idx="20">
                  <c:v>46</c:v>
                </c:pt>
                <c:pt idx="21">
                  <c:v>25</c:v>
                </c:pt>
                <c:pt idx="22">
                  <c:v>15</c:v>
                </c:pt>
              </c:numCache>
            </c:numRef>
          </c:cat>
          <c:val>
            <c:numRef>
              <c:f>Gráfico!$B$3:$B$25</c:f>
              <c:numCache>
                <c:formatCode>General</c:formatCode>
                <c:ptCount val="23"/>
                <c:pt idx="0">
                  <c:v>3</c:v>
                </c:pt>
                <c:pt idx="1">
                  <c:v>2</c:v>
                </c:pt>
                <c:pt idx="2">
                  <c:v>0</c:v>
                </c:pt>
                <c:pt idx="3">
                  <c:v>0</c:v>
                </c:pt>
                <c:pt idx="4">
                  <c:v>0</c:v>
                </c:pt>
                <c:pt idx="5">
                  <c:v>1</c:v>
                </c:pt>
                <c:pt idx="6">
                  <c:v>7</c:v>
                </c:pt>
                <c:pt idx="7">
                  <c:v>0</c:v>
                </c:pt>
                <c:pt idx="8">
                  <c:v>0</c:v>
                </c:pt>
                <c:pt idx="9">
                  <c:v>0</c:v>
                </c:pt>
                <c:pt idx="10">
                  <c:v>2</c:v>
                </c:pt>
                <c:pt idx="11">
                  <c:v>0</c:v>
                </c:pt>
                <c:pt idx="12">
                  <c:v>0</c:v>
                </c:pt>
                <c:pt idx="13">
                  <c:v>0</c:v>
                </c:pt>
                <c:pt idx="14">
                  <c:v>0</c:v>
                </c:pt>
                <c:pt idx="15">
                  <c:v>0</c:v>
                </c:pt>
                <c:pt idx="16">
                  <c:v>0</c:v>
                </c:pt>
                <c:pt idx="17">
                  <c:v>4</c:v>
                </c:pt>
                <c:pt idx="18">
                  <c:v>0</c:v>
                </c:pt>
                <c:pt idx="19">
                  <c:v>0</c:v>
                </c:pt>
                <c:pt idx="20">
                  <c:v>0</c:v>
                </c:pt>
                <c:pt idx="21">
                  <c:v>0</c:v>
                </c:pt>
                <c:pt idx="22">
                  <c:v>1</c:v>
                </c:pt>
              </c:numCache>
            </c:numRef>
          </c:val>
          <c:extLst xmlns:c16r2="http://schemas.microsoft.com/office/drawing/2015/06/chart">
            <c:ext xmlns:c16="http://schemas.microsoft.com/office/drawing/2014/chart" uri="{C3380CC4-5D6E-409C-BE32-E72D297353CC}">
              <c16:uniqueId val="{00000000-4005-491E-B453-D1FAD0850422}"/>
            </c:ext>
          </c:extLst>
        </c:ser>
        <c:ser>
          <c:idx val="3"/>
          <c:order val="2"/>
          <c:tx>
            <c:strRef>
              <c:f>Gráfico!$C$2</c:f>
              <c:strCache>
                <c:ptCount val="1"/>
                <c:pt idx="0">
                  <c:v>Fund. I</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Gráfico!$A$3:$A$25</c:f>
              <c:numCache>
                <c:formatCode>General</c:formatCode>
                <c:ptCount val="23"/>
                <c:pt idx="0">
                  <c:v>1</c:v>
                </c:pt>
                <c:pt idx="1">
                  <c:v>5</c:v>
                </c:pt>
                <c:pt idx="2">
                  <c:v>10</c:v>
                </c:pt>
                <c:pt idx="3">
                  <c:v>12</c:v>
                </c:pt>
                <c:pt idx="4">
                  <c:v>13</c:v>
                </c:pt>
                <c:pt idx="5">
                  <c:v>16</c:v>
                </c:pt>
                <c:pt idx="6">
                  <c:v>7</c:v>
                </c:pt>
                <c:pt idx="7">
                  <c:v>34</c:v>
                </c:pt>
                <c:pt idx="8">
                  <c:v>22</c:v>
                </c:pt>
                <c:pt idx="9">
                  <c:v>40</c:v>
                </c:pt>
                <c:pt idx="10">
                  <c:v>2</c:v>
                </c:pt>
                <c:pt idx="11">
                  <c:v>45</c:v>
                </c:pt>
                <c:pt idx="12">
                  <c:v>20</c:v>
                </c:pt>
                <c:pt idx="13">
                  <c:v>26</c:v>
                </c:pt>
                <c:pt idx="14">
                  <c:v>9</c:v>
                </c:pt>
                <c:pt idx="15">
                  <c:v>42</c:v>
                </c:pt>
                <c:pt idx="16">
                  <c:v>24</c:v>
                </c:pt>
                <c:pt idx="17">
                  <c:v>3</c:v>
                </c:pt>
                <c:pt idx="18">
                  <c:v>21</c:v>
                </c:pt>
                <c:pt idx="19">
                  <c:v>44</c:v>
                </c:pt>
                <c:pt idx="20">
                  <c:v>46</c:v>
                </c:pt>
                <c:pt idx="21">
                  <c:v>25</c:v>
                </c:pt>
                <c:pt idx="22">
                  <c:v>15</c:v>
                </c:pt>
              </c:numCache>
            </c:numRef>
          </c:cat>
          <c:val>
            <c:numRef>
              <c:f>Gráfico!$C$3:$C$25</c:f>
              <c:numCache>
                <c:formatCode>General</c:formatCode>
                <c:ptCount val="23"/>
                <c:pt idx="0">
                  <c:v>12</c:v>
                </c:pt>
                <c:pt idx="1">
                  <c:v>15</c:v>
                </c:pt>
                <c:pt idx="2">
                  <c:v>10</c:v>
                </c:pt>
                <c:pt idx="3">
                  <c:v>8</c:v>
                </c:pt>
                <c:pt idx="4">
                  <c:v>8</c:v>
                </c:pt>
                <c:pt idx="5">
                  <c:v>11</c:v>
                </c:pt>
                <c:pt idx="6">
                  <c:v>4</c:v>
                </c:pt>
                <c:pt idx="7">
                  <c:v>6</c:v>
                </c:pt>
                <c:pt idx="8">
                  <c:v>8</c:v>
                </c:pt>
                <c:pt idx="9">
                  <c:v>2</c:v>
                </c:pt>
                <c:pt idx="10">
                  <c:v>2</c:v>
                </c:pt>
                <c:pt idx="11">
                  <c:v>0</c:v>
                </c:pt>
                <c:pt idx="12">
                  <c:v>2</c:v>
                </c:pt>
                <c:pt idx="13">
                  <c:v>4</c:v>
                </c:pt>
                <c:pt idx="14">
                  <c:v>1</c:v>
                </c:pt>
                <c:pt idx="15">
                  <c:v>1</c:v>
                </c:pt>
                <c:pt idx="16">
                  <c:v>3</c:v>
                </c:pt>
                <c:pt idx="17">
                  <c:v>0</c:v>
                </c:pt>
                <c:pt idx="18">
                  <c:v>0</c:v>
                </c:pt>
                <c:pt idx="19">
                  <c:v>0</c:v>
                </c:pt>
                <c:pt idx="20">
                  <c:v>0</c:v>
                </c:pt>
                <c:pt idx="21">
                  <c:v>1</c:v>
                </c:pt>
                <c:pt idx="22">
                  <c:v>0</c:v>
                </c:pt>
              </c:numCache>
            </c:numRef>
          </c:val>
          <c:extLst xmlns:c16r2="http://schemas.microsoft.com/office/drawing/2015/06/chart">
            <c:ext xmlns:c16="http://schemas.microsoft.com/office/drawing/2014/chart" uri="{C3380CC4-5D6E-409C-BE32-E72D297353CC}">
              <c16:uniqueId val="{00000001-4005-491E-B453-D1FAD0850422}"/>
            </c:ext>
          </c:extLst>
        </c:ser>
        <c:ser>
          <c:idx val="4"/>
          <c:order val="3"/>
          <c:tx>
            <c:strRef>
              <c:f>Gráfico!$D$2</c:f>
              <c:strCache>
                <c:ptCount val="1"/>
                <c:pt idx="0">
                  <c:v>Fund. II</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Gráfico!$A$3:$A$25</c:f>
              <c:numCache>
                <c:formatCode>General</c:formatCode>
                <c:ptCount val="23"/>
                <c:pt idx="0">
                  <c:v>1</c:v>
                </c:pt>
                <c:pt idx="1">
                  <c:v>5</c:v>
                </c:pt>
                <c:pt idx="2">
                  <c:v>10</c:v>
                </c:pt>
                <c:pt idx="3">
                  <c:v>12</c:v>
                </c:pt>
                <c:pt idx="4">
                  <c:v>13</c:v>
                </c:pt>
                <c:pt idx="5">
                  <c:v>16</c:v>
                </c:pt>
                <c:pt idx="6">
                  <c:v>7</c:v>
                </c:pt>
                <c:pt idx="7">
                  <c:v>34</c:v>
                </c:pt>
                <c:pt idx="8">
                  <c:v>22</c:v>
                </c:pt>
                <c:pt idx="9">
                  <c:v>40</c:v>
                </c:pt>
                <c:pt idx="10">
                  <c:v>2</c:v>
                </c:pt>
                <c:pt idx="11">
                  <c:v>45</c:v>
                </c:pt>
                <c:pt idx="12">
                  <c:v>20</c:v>
                </c:pt>
                <c:pt idx="13">
                  <c:v>26</c:v>
                </c:pt>
                <c:pt idx="14">
                  <c:v>9</c:v>
                </c:pt>
                <c:pt idx="15">
                  <c:v>42</c:v>
                </c:pt>
                <c:pt idx="16">
                  <c:v>24</c:v>
                </c:pt>
                <c:pt idx="17">
                  <c:v>3</c:v>
                </c:pt>
                <c:pt idx="18">
                  <c:v>21</c:v>
                </c:pt>
                <c:pt idx="19">
                  <c:v>44</c:v>
                </c:pt>
                <c:pt idx="20">
                  <c:v>46</c:v>
                </c:pt>
                <c:pt idx="21">
                  <c:v>25</c:v>
                </c:pt>
                <c:pt idx="22">
                  <c:v>15</c:v>
                </c:pt>
              </c:numCache>
            </c:numRef>
          </c:cat>
          <c:val>
            <c:numRef>
              <c:f>Gráfico!$D$3:$D$25</c:f>
              <c:numCache>
                <c:formatCode>General</c:formatCode>
                <c:ptCount val="23"/>
                <c:pt idx="0">
                  <c:v>7</c:v>
                </c:pt>
                <c:pt idx="1">
                  <c:v>0</c:v>
                </c:pt>
                <c:pt idx="2">
                  <c:v>4</c:v>
                </c:pt>
                <c:pt idx="3">
                  <c:v>5</c:v>
                </c:pt>
                <c:pt idx="4">
                  <c:v>5</c:v>
                </c:pt>
                <c:pt idx="5">
                  <c:v>0</c:v>
                </c:pt>
                <c:pt idx="6">
                  <c:v>0</c:v>
                </c:pt>
                <c:pt idx="7">
                  <c:v>3</c:v>
                </c:pt>
                <c:pt idx="8">
                  <c:v>0</c:v>
                </c:pt>
                <c:pt idx="9">
                  <c:v>5</c:v>
                </c:pt>
                <c:pt idx="10">
                  <c:v>3</c:v>
                </c:pt>
                <c:pt idx="11">
                  <c:v>6</c:v>
                </c:pt>
                <c:pt idx="12">
                  <c:v>3</c:v>
                </c:pt>
                <c:pt idx="13">
                  <c:v>1</c:v>
                </c:pt>
                <c:pt idx="14">
                  <c:v>3</c:v>
                </c:pt>
                <c:pt idx="15">
                  <c:v>3</c:v>
                </c:pt>
                <c:pt idx="16">
                  <c:v>1</c:v>
                </c:pt>
                <c:pt idx="17">
                  <c:v>0</c:v>
                </c:pt>
                <c:pt idx="18">
                  <c:v>3</c:v>
                </c:pt>
                <c:pt idx="19">
                  <c:v>3</c:v>
                </c:pt>
                <c:pt idx="20">
                  <c:v>3</c:v>
                </c:pt>
                <c:pt idx="21">
                  <c:v>2</c:v>
                </c:pt>
                <c:pt idx="22">
                  <c:v>2</c:v>
                </c:pt>
              </c:numCache>
            </c:numRef>
          </c:val>
          <c:extLst xmlns:c16r2="http://schemas.microsoft.com/office/drawing/2015/06/chart">
            <c:ext xmlns:c16="http://schemas.microsoft.com/office/drawing/2014/chart" uri="{C3380CC4-5D6E-409C-BE32-E72D297353CC}">
              <c16:uniqueId val="{00000002-4005-491E-B453-D1FAD0850422}"/>
            </c:ext>
          </c:extLst>
        </c:ser>
        <c:dLbls>
          <c:showLegendKey val="0"/>
          <c:showVal val="0"/>
          <c:showCatName val="0"/>
          <c:showSerName val="0"/>
          <c:showPercent val="0"/>
          <c:showBubbleSize val="0"/>
        </c:dLbls>
        <c:gapWidth val="150"/>
        <c:overlap val="100"/>
        <c:axId val="319573496"/>
        <c:axId val="319573104"/>
        <c:extLst xmlns:c16r2="http://schemas.microsoft.com/office/drawing/2015/06/chart">
          <c:ext xmlns:c15="http://schemas.microsoft.com/office/drawing/2012/chart" uri="{02D57815-91ED-43cb-92C2-25804820EDAC}">
            <c15:filteredBarSeries>
              <c15:ser>
                <c:idx val="1"/>
                <c:order val="0"/>
                <c:tx>
                  <c:strRef>
                    <c:extLst xmlns:c16r2="http://schemas.microsoft.com/office/drawing/2015/06/chart">
                      <c:ext uri="{02D57815-91ED-43cb-92C2-25804820EDAC}">
                        <c15:formulaRef>
                          <c15:sqref>Gráfico!$G$2</c15:sqref>
                        </c15:formulaRef>
                      </c:ext>
                    </c:extLst>
                    <c:strCache>
                      <c:ptCount val="1"/>
                      <c:pt idx="0">
                        <c:v>Categoria de problema</c:v>
                      </c:pt>
                    </c:strCache>
                  </c:strRef>
                </c:tx>
                <c:spPr>
                  <a:solidFill>
                    <a:schemeClr val="accent2"/>
                  </a:solidFill>
                  <a:ln>
                    <a:noFill/>
                  </a:ln>
                  <a:effectLst/>
                </c:spPr>
                <c:invertIfNegative val="0"/>
                <c:cat>
                  <c:numRef>
                    <c:extLst xmlns:c16r2="http://schemas.microsoft.com/office/drawing/2015/06/chart">
                      <c:ext uri="{02D57815-91ED-43cb-92C2-25804820EDAC}">
                        <c15:formulaRef>
                          <c15:sqref>Gráfico!$A$3:$A$25</c15:sqref>
                        </c15:formulaRef>
                      </c:ext>
                    </c:extLst>
                    <c:numCache>
                      <c:formatCode>General</c:formatCode>
                      <c:ptCount val="23"/>
                      <c:pt idx="0">
                        <c:v>1</c:v>
                      </c:pt>
                      <c:pt idx="1">
                        <c:v>5</c:v>
                      </c:pt>
                      <c:pt idx="2">
                        <c:v>10</c:v>
                      </c:pt>
                      <c:pt idx="3">
                        <c:v>12</c:v>
                      </c:pt>
                      <c:pt idx="4">
                        <c:v>13</c:v>
                      </c:pt>
                      <c:pt idx="5">
                        <c:v>16</c:v>
                      </c:pt>
                      <c:pt idx="6">
                        <c:v>7</c:v>
                      </c:pt>
                      <c:pt idx="7">
                        <c:v>34</c:v>
                      </c:pt>
                      <c:pt idx="8">
                        <c:v>22</c:v>
                      </c:pt>
                      <c:pt idx="9">
                        <c:v>40</c:v>
                      </c:pt>
                      <c:pt idx="10">
                        <c:v>2</c:v>
                      </c:pt>
                      <c:pt idx="11">
                        <c:v>45</c:v>
                      </c:pt>
                      <c:pt idx="12">
                        <c:v>20</c:v>
                      </c:pt>
                      <c:pt idx="13">
                        <c:v>26</c:v>
                      </c:pt>
                      <c:pt idx="14">
                        <c:v>9</c:v>
                      </c:pt>
                      <c:pt idx="15">
                        <c:v>42</c:v>
                      </c:pt>
                      <c:pt idx="16">
                        <c:v>24</c:v>
                      </c:pt>
                      <c:pt idx="17">
                        <c:v>3</c:v>
                      </c:pt>
                      <c:pt idx="18">
                        <c:v>21</c:v>
                      </c:pt>
                      <c:pt idx="19">
                        <c:v>44</c:v>
                      </c:pt>
                      <c:pt idx="20">
                        <c:v>46</c:v>
                      </c:pt>
                      <c:pt idx="21">
                        <c:v>25</c:v>
                      </c:pt>
                      <c:pt idx="22">
                        <c:v>15</c:v>
                      </c:pt>
                    </c:numCache>
                  </c:numRef>
                </c:cat>
                <c:val>
                  <c:numRef>
                    <c:extLst xmlns:c16r2="http://schemas.microsoft.com/office/drawing/2015/06/chart">
                      <c:ext uri="{02D57815-91ED-43cb-92C2-25804820EDAC}">
                        <c15:formulaRef>
                          <c15:sqref>Gráfico!$G$3:$G$25</c15:sqref>
                        </c15:formulaRef>
                      </c:ext>
                    </c:extLst>
                    <c:numCache>
                      <c:formatCode>General</c:formatCode>
                      <c:ptCount val="2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numCache>
                  </c:numRef>
                </c:val>
                <c:extLst xmlns:c16r2="http://schemas.microsoft.com/office/drawing/2015/06/chart">
                  <c:ext xmlns:c16="http://schemas.microsoft.com/office/drawing/2014/chart" uri="{C3380CC4-5D6E-409C-BE32-E72D297353CC}">
                    <c16:uniqueId val="{00000003-4005-491E-B453-D1FAD0850422}"/>
                  </c:ext>
                </c:extLst>
              </c15:ser>
            </c15:filteredBarSeries>
          </c:ext>
        </c:extLst>
      </c:barChart>
      <c:catAx>
        <c:axId val="319573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319573104"/>
        <c:crosses val="autoZero"/>
        <c:auto val="1"/>
        <c:lblAlgn val="ctr"/>
        <c:lblOffset val="100"/>
        <c:noMultiLvlLbl val="0"/>
      </c:catAx>
      <c:valAx>
        <c:axId val="319573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319573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6.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8.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9.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2.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image" Target="../media/image8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50444" y="0"/>
            <a:ext cx="2945659" cy="495427"/>
          </a:xfrm>
          <a:prstGeom prst="rect">
            <a:avLst/>
          </a:prstGeom>
        </p:spPr>
        <p:txBody>
          <a:bodyPr vert="horz" lIns="91440" tIns="45720" rIns="91440" bIns="45720" rtlCol="0"/>
          <a:lstStyle>
            <a:lvl1pPr algn="r">
              <a:defRPr sz="1200"/>
            </a:lvl1pPr>
          </a:lstStyle>
          <a:p>
            <a:fld id="{FC44367D-8208-449B-B11A-EEC71DCDAD24}" type="datetimeFigureOut">
              <a:rPr lang="pt-BR" smtClean="0"/>
              <a:t>20/06/2017</a:t>
            </a:fld>
            <a:endParaRPr lang="pt-BR"/>
          </a:p>
        </p:txBody>
      </p:sp>
      <p:sp>
        <p:nvSpPr>
          <p:cNvPr id="4" name="Espaço Reservado para Imagem de Slide 3"/>
          <p:cNvSpPr>
            <a:spLocks noGrp="1" noRot="1" noChangeAspect="1"/>
          </p:cNvSpPr>
          <p:nvPr>
            <p:ph type="sldImg" idx="2"/>
          </p:nvPr>
        </p:nvSpPr>
        <p:spPr>
          <a:xfrm>
            <a:off x="1176338" y="1233488"/>
            <a:ext cx="4445000" cy="333375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50444" y="9378824"/>
            <a:ext cx="2945659" cy="495426"/>
          </a:xfrm>
          <a:prstGeom prst="rect">
            <a:avLst/>
          </a:prstGeom>
        </p:spPr>
        <p:txBody>
          <a:bodyPr vert="horz" lIns="91440" tIns="45720" rIns="91440" bIns="45720" rtlCol="0" anchor="b"/>
          <a:lstStyle>
            <a:lvl1pPr algn="r">
              <a:defRPr sz="1200"/>
            </a:lvl1pPr>
          </a:lstStyle>
          <a:p>
            <a:fld id="{2A1D021F-F633-466F-A5B2-56B0D01A4075}" type="slidenum">
              <a:rPr lang="pt-BR" smtClean="0"/>
              <a:t>‹nº›</a:t>
            </a:fld>
            <a:endParaRPr lang="pt-BR"/>
          </a:p>
        </p:txBody>
      </p:sp>
    </p:spTree>
    <p:extLst>
      <p:ext uri="{BB962C8B-B14F-4D97-AF65-F5344CB8AC3E}">
        <p14:creationId xmlns:p14="http://schemas.microsoft.com/office/powerpoint/2010/main" val="1455935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0127C5C-8939-479C-ADA1-B0578E1BF927}" type="slidenum">
              <a:rPr lang="pt-BR" smtClean="0"/>
              <a:t>68</a:t>
            </a:fld>
            <a:endParaRPr lang="pt-BR"/>
          </a:p>
        </p:txBody>
      </p:sp>
    </p:spTree>
    <p:extLst>
      <p:ext uri="{BB962C8B-B14F-4D97-AF65-F5344CB8AC3E}">
        <p14:creationId xmlns:p14="http://schemas.microsoft.com/office/powerpoint/2010/main" val="532724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graphicFrame>
        <p:nvGraphicFramePr>
          <p:cNvPr id="2" name="Tabela 4"/>
          <p:cNvGraphicFramePr>
            <a:graphicFrameLocks noGrp="1"/>
          </p:cNvGraphicFramePr>
          <p:nvPr/>
        </p:nvGraphicFramePr>
        <p:xfrm>
          <a:off x="928689" y="6215065"/>
          <a:ext cx="7643812" cy="371475"/>
        </p:xfrm>
        <a:graphic>
          <a:graphicData uri="http://schemas.openxmlformats.org/drawingml/2006/table">
            <a:tbl>
              <a:tblPr firstRow="1" bandRow="1">
                <a:tableStyleId>{5C22544A-7EE6-4342-B048-85BDC9FD1C3A}</a:tableStyleId>
              </a:tblPr>
              <a:tblGrid>
                <a:gridCol w="3821906">
                  <a:extLst>
                    <a:ext uri="{9D8B030D-6E8A-4147-A177-3AD203B41FA5}">
                      <a16:colId xmlns:a16="http://schemas.microsoft.com/office/drawing/2014/main" xmlns="" val="20000"/>
                    </a:ext>
                  </a:extLst>
                </a:gridCol>
                <a:gridCol w="3821906">
                  <a:extLst>
                    <a:ext uri="{9D8B030D-6E8A-4147-A177-3AD203B41FA5}">
                      <a16:colId xmlns:a16="http://schemas.microsoft.com/office/drawing/2014/main" xmlns="" val="20001"/>
                    </a:ext>
                  </a:extLst>
                </a:gridCol>
              </a:tblGrid>
              <a:tr h="371475">
                <a:tc>
                  <a:txBody>
                    <a:bodyPr/>
                    <a:lstStyle/>
                    <a:p>
                      <a:r>
                        <a:rPr lang="pt-BR" sz="1600" dirty="0">
                          <a:solidFill>
                            <a:srgbClr val="FFFF00"/>
                          </a:solidFill>
                          <a:effectLst>
                            <a:outerShdw blurRad="38100" dist="38100" dir="2700000" algn="tl">
                              <a:srgbClr val="000000">
                                <a:alpha val="43137"/>
                              </a:srgbClr>
                            </a:outerShdw>
                          </a:effectLst>
                        </a:rPr>
                        <a:t>www.nadiabossa.com.br</a:t>
                      </a:r>
                      <a:endParaRPr lang="en-US" sz="1600" dirty="0">
                        <a:solidFill>
                          <a:srgbClr val="FFFF00"/>
                        </a:solidFill>
                        <a:effectLst>
                          <a:outerShdw blurRad="38100" dist="38100" dir="2700000" algn="tl">
                            <a:srgbClr val="000000">
                              <a:alpha val="43137"/>
                            </a:srgbClr>
                          </a:outerShdw>
                        </a:effectLst>
                      </a:endParaRPr>
                    </a:p>
                  </a:txBody>
                  <a:tcPr marL="91439" marR="91439" marT="45798" marB="45798">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pt-BR" sz="1600" b="1" dirty="0">
                          <a:solidFill>
                            <a:srgbClr val="FFFF00"/>
                          </a:solidFill>
                          <a:effectLst>
                            <a:outerShdw blurRad="38100" dist="38100" dir="2700000" algn="tl">
                              <a:srgbClr val="000000">
                                <a:alpha val="43137"/>
                              </a:srgbClr>
                            </a:outerShdw>
                          </a:effectLst>
                        </a:rPr>
                        <a:t>Dra Nadia Aparecida Bossa</a:t>
                      </a:r>
                      <a:endParaRPr lang="en-US" sz="1600" dirty="0">
                        <a:solidFill>
                          <a:srgbClr val="FFFF00"/>
                        </a:solidFill>
                        <a:effectLst>
                          <a:outerShdw blurRad="38100" dist="38100" dir="2700000" algn="tl">
                            <a:srgbClr val="000000">
                              <a:alpha val="43137"/>
                            </a:srgbClr>
                          </a:outerShdw>
                        </a:effectLst>
                      </a:endParaRPr>
                    </a:p>
                  </a:txBody>
                  <a:tcPr marL="91439" marR="91439" marT="45798" marB="45798">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2862260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pPr defTabSz="685800"/>
            <a:fld id="{3C592CF6-19DD-4F3C-B220-66B1CF147A0B}" type="datetimeFigureOut">
              <a:rPr lang="pt-BR" smtClean="0">
                <a:solidFill>
                  <a:prstClr val="black">
                    <a:tint val="75000"/>
                  </a:prstClr>
                </a:solidFill>
              </a:rPr>
              <a:pPr defTabSz="685800"/>
              <a:t>20/06/2017</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CA1A8307-F02F-4D9E-A6C7-B97C2E412895}" type="slidenum">
              <a:rPr lang="pt-BR" smtClean="0">
                <a:solidFill>
                  <a:prstClr val="black">
                    <a:tint val="75000"/>
                  </a:prstClr>
                </a:solidFill>
              </a:rPr>
              <a:pPr defTabSz="685800"/>
              <a:t>‹nº›</a:t>
            </a:fld>
            <a:endParaRPr lang="pt-BR">
              <a:solidFill>
                <a:prstClr val="black">
                  <a:tint val="75000"/>
                </a:prstClr>
              </a:solidFill>
            </a:endParaRPr>
          </a:p>
        </p:txBody>
      </p:sp>
    </p:spTree>
    <p:extLst>
      <p:ext uri="{BB962C8B-B14F-4D97-AF65-F5344CB8AC3E}">
        <p14:creationId xmlns:p14="http://schemas.microsoft.com/office/powerpoint/2010/main" val="1457443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3C592CF6-19DD-4F3C-B220-66B1CF147A0B}" type="datetimeFigureOut">
              <a:rPr lang="pt-BR" smtClean="0">
                <a:solidFill>
                  <a:prstClr val="black">
                    <a:tint val="75000"/>
                  </a:prstClr>
                </a:solidFill>
              </a:rPr>
              <a:pPr/>
              <a:t>20/06/2017</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CA1A8307-F02F-4D9E-A6C7-B97C2E41289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550425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3C592CF6-19DD-4F3C-B220-66B1CF147A0B}" type="datetimeFigureOut">
              <a:rPr lang="pt-BR" smtClean="0">
                <a:solidFill>
                  <a:prstClr val="black">
                    <a:tint val="75000"/>
                  </a:prstClr>
                </a:solidFill>
              </a:rPr>
              <a:pPr/>
              <a:t>20/06/2017</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CA1A8307-F02F-4D9E-A6C7-B97C2E41289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225707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629842" y="2505075"/>
            <a:ext cx="3868340"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629150" y="2505075"/>
            <a:ext cx="3887391"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3C592CF6-19DD-4F3C-B220-66B1CF147A0B}" type="datetimeFigureOut">
              <a:rPr lang="pt-BR" smtClean="0">
                <a:solidFill>
                  <a:prstClr val="black">
                    <a:tint val="75000"/>
                  </a:prstClr>
                </a:solidFill>
              </a:rPr>
              <a:pPr/>
              <a:t>20/06/2017</a:t>
            </a:fld>
            <a:endParaRPr lang="pt-BR">
              <a:solidFill>
                <a:prstClr val="black">
                  <a:tint val="75000"/>
                </a:prstClr>
              </a:solidFill>
            </a:endParaRPr>
          </a:p>
        </p:txBody>
      </p:sp>
      <p:sp>
        <p:nvSpPr>
          <p:cNvPr id="8" name="Footer Placeholder 7"/>
          <p:cNvSpPr>
            <a:spLocks noGrp="1"/>
          </p:cNvSpPr>
          <p:nvPr>
            <p:ph type="ftr" sz="quarter" idx="11"/>
          </p:nvPr>
        </p:nvSpPr>
        <p:spPr/>
        <p:txBody>
          <a:bodyPr/>
          <a:lstStyle/>
          <a:p>
            <a:endParaRPr lang="pt-BR">
              <a:solidFill>
                <a:prstClr val="black">
                  <a:tint val="75000"/>
                </a:prstClr>
              </a:solidFill>
            </a:endParaRPr>
          </a:p>
        </p:txBody>
      </p:sp>
      <p:sp>
        <p:nvSpPr>
          <p:cNvPr id="9" name="Slide Number Placeholder 8"/>
          <p:cNvSpPr>
            <a:spLocks noGrp="1"/>
          </p:cNvSpPr>
          <p:nvPr>
            <p:ph type="sldNum" sz="quarter" idx="12"/>
          </p:nvPr>
        </p:nvSpPr>
        <p:spPr/>
        <p:txBody>
          <a:bodyPr/>
          <a:lstStyle/>
          <a:p>
            <a:fld id="{CA1A8307-F02F-4D9E-A6C7-B97C2E41289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517535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pPr defTabSz="685800"/>
            <a:fld id="{3C592CF6-19DD-4F3C-B220-66B1CF147A0B}" type="datetimeFigureOut">
              <a:rPr lang="pt-BR" smtClean="0">
                <a:solidFill>
                  <a:prstClr val="black">
                    <a:tint val="75000"/>
                  </a:prstClr>
                </a:solidFill>
              </a:rPr>
              <a:pPr defTabSz="685800"/>
              <a:t>20/06/2017</a:t>
            </a:fld>
            <a:endParaRPr lang="pt-BR">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pt-BR">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CA1A8307-F02F-4D9E-A6C7-B97C2E412895}" type="slidenum">
              <a:rPr lang="pt-BR" smtClean="0">
                <a:solidFill>
                  <a:prstClr val="black">
                    <a:tint val="75000"/>
                  </a:prstClr>
                </a:solidFill>
              </a:rPr>
              <a:pPr defTabSz="685800"/>
              <a:t>‹nº›</a:t>
            </a:fld>
            <a:endParaRPr lang="pt-BR">
              <a:solidFill>
                <a:prstClr val="black">
                  <a:tint val="75000"/>
                </a:prstClr>
              </a:solidFill>
            </a:endParaRPr>
          </a:p>
        </p:txBody>
      </p:sp>
    </p:spTree>
    <p:extLst>
      <p:ext uri="{BB962C8B-B14F-4D97-AF65-F5344CB8AC3E}">
        <p14:creationId xmlns:p14="http://schemas.microsoft.com/office/powerpoint/2010/main" val="2643329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592CF6-19DD-4F3C-B220-66B1CF147A0B}" type="datetimeFigureOut">
              <a:rPr lang="pt-BR" smtClean="0">
                <a:solidFill>
                  <a:prstClr val="black">
                    <a:tint val="75000"/>
                  </a:prstClr>
                </a:solidFill>
              </a:rPr>
              <a:pPr/>
              <a:t>20/06/2017</a:t>
            </a:fld>
            <a:endParaRPr lang="pt-BR">
              <a:solidFill>
                <a:prstClr val="black">
                  <a:tint val="75000"/>
                </a:prstClr>
              </a:solidFill>
            </a:endParaRPr>
          </a:p>
        </p:txBody>
      </p:sp>
      <p:sp>
        <p:nvSpPr>
          <p:cNvPr id="3" name="Footer Placeholder 2"/>
          <p:cNvSpPr>
            <a:spLocks noGrp="1"/>
          </p:cNvSpPr>
          <p:nvPr>
            <p:ph type="ftr" sz="quarter" idx="11"/>
          </p:nvPr>
        </p:nvSpPr>
        <p:spPr/>
        <p:txBody>
          <a:bodyPr/>
          <a:lstStyle/>
          <a:p>
            <a:endParaRPr lang="pt-BR">
              <a:solidFill>
                <a:prstClr val="black">
                  <a:tint val="75000"/>
                </a:prstClr>
              </a:solidFill>
            </a:endParaRPr>
          </a:p>
        </p:txBody>
      </p:sp>
      <p:sp>
        <p:nvSpPr>
          <p:cNvPr id="4" name="Slide Number Placeholder 3"/>
          <p:cNvSpPr>
            <a:spLocks noGrp="1"/>
          </p:cNvSpPr>
          <p:nvPr>
            <p:ph type="sldNum" sz="quarter" idx="12"/>
          </p:nvPr>
        </p:nvSpPr>
        <p:spPr/>
        <p:txBody>
          <a:bodyPr/>
          <a:lstStyle/>
          <a:p>
            <a:fld id="{CA1A8307-F02F-4D9E-A6C7-B97C2E41289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486268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3C592CF6-19DD-4F3C-B220-66B1CF147A0B}" type="datetimeFigureOut">
              <a:rPr lang="pt-BR" smtClean="0">
                <a:solidFill>
                  <a:prstClr val="black">
                    <a:tint val="75000"/>
                  </a:prstClr>
                </a:solidFill>
              </a:rPr>
              <a:pPr/>
              <a:t>20/06/2017</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CA1A8307-F02F-4D9E-A6C7-B97C2E41289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59544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3C592CF6-19DD-4F3C-B220-66B1CF147A0B}" type="datetimeFigureOut">
              <a:rPr lang="pt-BR" smtClean="0">
                <a:solidFill>
                  <a:prstClr val="black">
                    <a:tint val="75000"/>
                  </a:prstClr>
                </a:solidFill>
              </a:rPr>
              <a:pPr/>
              <a:t>20/06/2017</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CA1A8307-F02F-4D9E-A6C7-B97C2E41289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403111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pPr defTabSz="685800"/>
            <a:fld id="{3C592CF6-19DD-4F3C-B220-66B1CF147A0B}" type="datetimeFigureOut">
              <a:rPr lang="pt-BR" smtClean="0">
                <a:solidFill>
                  <a:prstClr val="black">
                    <a:tint val="75000"/>
                  </a:prstClr>
                </a:solidFill>
              </a:rPr>
              <a:pPr defTabSz="685800"/>
              <a:t>20/06/2017</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CA1A8307-F02F-4D9E-A6C7-B97C2E412895}" type="slidenum">
              <a:rPr lang="pt-BR" smtClean="0">
                <a:solidFill>
                  <a:prstClr val="black">
                    <a:tint val="75000"/>
                  </a:prstClr>
                </a:solidFill>
              </a:rPr>
              <a:pPr defTabSz="685800"/>
              <a:t>‹nº›</a:t>
            </a:fld>
            <a:endParaRPr lang="pt-BR">
              <a:solidFill>
                <a:prstClr val="black">
                  <a:tint val="75000"/>
                </a:prstClr>
              </a:solidFill>
            </a:endParaRPr>
          </a:p>
        </p:txBody>
      </p:sp>
    </p:spTree>
    <p:extLst>
      <p:ext uri="{BB962C8B-B14F-4D97-AF65-F5344CB8AC3E}">
        <p14:creationId xmlns:p14="http://schemas.microsoft.com/office/powerpoint/2010/main" val="4125602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pPr defTabSz="685800"/>
            <a:fld id="{3C592CF6-19DD-4F3C-B220-66B1CF147A0B}" type="datetimeFigureOut">
              <a:rPr lang="pt-BR" smtClean="0">
                <a:solidFill>
                  <a:prstClr val="black">
                    <a:tint val="75000"/>
                  </a:prstClr>
                </a:solidFill>
              </a:rPr>
              <a:pPr defTabSz="685800"/>
              <a:t>20/06/2017</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CA1A8307-F02F-4D9E-A6C7-B97C2E412895}" type="slidenum">
              <a:rPr lang="pt-BR" smtClean="0">
                <a:solidFill>
                  <a:prstClr val="black">
                    <a:tint val="75000"/>
                  </a:prstClr>
                </a:solidFill>
              </a:rPr>
              <a:pPr defTabSz="685800"/>
              <a:t>‹nº›</a:t>
            </a:fld>
            <a:endParaRPr lang="pt-BR">
              <a:solidFill>
                <a:prstClr val="black">
                  <a:tint val="75000"/>
                </a:prstClr>
              </a:solidFill>
            </a:endParaRPr>
          </a:p>
        </p:txBody>
      </p:sp>
    </p:spTree>
    <p:extLst>
      <p:ext uri="{BB962C8B-B14F-4D97-AF65-F5344CB8AC3E}">
        <p14:creationId xmlns:p14="http://schemas.microsoft.com/office/powerpoint/2010/main" val="3994832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Em branco">
    <p:spTree>
      <p:nvGrpSpPr>
        <p:cNvPr id="1" name=""/>
        <p:cNvGrpSpPr/>
        <p:nvPr/>
      </p:nvGrpSpPr>
      <p:grpSpPr>
        <a:xfrm>
          <a:off x="0" y="0"/>
          <a:ext cx="0" cy="0"/>
          <a:chOff x="0" y="0"/>
          <a:chExt cx="0" cy="0"/>
        </a:xfrm>
      </p:grpSpPr>
      <p:graphicFrame>
        <p:nvGraphicFramePr>
          <p:cNvPr id="2" name="Tabela 4"/>
          <p:cNvGraphicFramePr>
            <a:graphicFrameLocks noGrp="1"/>
          </p:cNvGraphicFramePr>
          <p:nvPr/>
        </p:nvGraphicFramePr>
        <p:xfrm>
          <a:off x="928689" y="6215065"/>
          <a:ext cx="7643812" cy="371475"/>
        </p:xfrm>
        <a:graphic>
          <a:graphicData uri="http://schemas.openxmlformats.org/drawingml/2006/table">
            <a:tbl>
              <a:tblPr firstRow="1" bandRow="1">
                <a:tableStyleId>{5C22544A-7EE6-4342-B048-85BDC9FD1C3A}</a:tableStyleId>
              </a:tblPr>
              <a:tblGrid>
                <a:gridCol w="3821906">
                  <a:extLst>
                    <a:ext uri="{9D8B030D-6E8A-4147-A177-3AD203B41FA5}">
                      <a16:colId xmlns:a16="http://schemas.microsoft.com/office/drawing/2014/main" xmlns="" val="20000"/>
                    </a:ext>
                  </a:extLst>
                </a:gridCol>
                <a:gridCol w="3821906">
                  <a:extLst>
                    <a:ext uri="{9D8B030D-6E8A-4147-A177-3AD203B41FA5}">
                      <a16:colId xmlns:a16="http://schemas.microsoft.com/office/drawing/2014/main" xmlns="" val="20001"/>
                    </a:ext>
                  </a:extLst>
                </a:gridCol>
              </a:tblGrid>
              <a:tr h="371475">
                <a:tc>
                  <a:txBody>
                    <a:bodyPr/>
                    <a:lstStyle/>
                    <a:p>
                      <a:r>
                        <a:rPr lang="pt-BR" sz="1600" dirty="0">
                          <a:solidFill>
                            <a:srgbClr val="FFFF00"/>
                          </a:solidFill>
                          <a:effectLst>
                            <a:outerShdw blurRad="38100" dist="38100" dir="2700000" algn="tl">
                              <a:srgbClr val="000000">
                                <a:alpha val="43137"/>
                              </a:srgbClr>
                            </a:outerShdw>
                          </a:effectLst>
                        </a:rPr>
                        <a:t>www.nadiabossa.com.br</a:t>
                      </a:r>
                      <a:endParaRPr lang="en-US" sz="1600" dirty="0">
                        <a:solidFill>
                          <a:srgbClr val="FFFF00"/>
                        </a:solidFill>
                        <a:effectLst>
                          <a:outerShdw blurRad="38100" dist="38100" dir="2700000" algn="tl">
                            <a:srgbClr val="000000">
                              <a:alpha val="43137"/>
                            </a:srgbClr>
                          </a:outerShdw>
                        </a:effectLst>
                      </a:endParaRPr>
                    </a:p>
                  </a:txBody>
                  <a:tcPr marL="91439" marR="91439" marT="45798" marB="45798">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endParaRPr lang="en-US" sz="1600" dirty="0">
                        <a:solidFill>
                          <a:srgbClr val="FFFF00"/>
                        </a:solidFill>
                        <a:effectLst>
                          <a:outerShdw blurRad="38100" dist="38100" dir="2700000" algn="tl">
                            <a:srgbClr val="000000">
                              <a:alpha val="43137"/>
                            </a:srgbClr>
                          </a:outerShdw>
                        </a:effectLst>
                      </a:endParaRPr>
                    </a:p>
                  </a:txBody>
                  <a:tcPr marL="91439" marR="91439" marT="45798" marB="45798">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3835073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Layout Personalizado">
    <p:spTree>
      <p:nvGrpSpPr>
        <p:cNvPr id="1" name=""/>
        <p:cNvGrpSpPr/>
        <p:nvPr/>
      </p:nvGrpSpPr>
      <p:grpSpPr>
        <a:xfrm>
          <a:off x="0" y="0"/>
          <a:ext cx="0" cy="0"/>
          <a:chOff x="0" y="0"/>
          <a:chExt cx="0" cy="0"/>
        </a:xfrm>
      </p:grpSpPr>
      <p:sp>
        <p:nvSpPr>
          <p:cNvPr id="7" name="Rectangle 4"/>
          <p:cNvSpPr/>
          <p:nvPr userDrawn="1"/>
        </p:nvSpPr>
        <p:spPr>
          <a:xfrm>
            <a:off x="2382" y="3"/>
            <a:ext cx="9141619" cy="1055703"/>
          </a:xfrm>
          <a:prstGeom prst="rect">
            <a:avLst/>
          </a:prstGeom>
          <a:solidFill>
            <a:srgbClr val="8BD9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pt-BR" sz="1350">
              <a:solidFill>
                <a:prstClr val="white"/>
              </a:solidFill>
            </a:endParaRPr>
          </a:p>
        </p:txBody>
      </p:sp>
      <p:pic>
        <p:nvPicPr>
          <p:cNvPr id="9"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4435" y="140109"/>
            <a:ext cx="1303734" cy="770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1" name="Tabela 10">
            <a:extLst>
              <a:ext uri="{FF2B5EF4-FFF2-40B4-BE49-F238E27FC236}">
                <a16:creationId xmlns:a16="http://schemas.microsoft.com/office/drawing/2014/main" xmlns="" id="{43FC3219-2DE6-4E8B-B84F-395A6712330A}"/>
              </a:ext>
            </a:extLst>
          </p:cNvPr>
          <p:cNvGraphicFramePr>
            <a:graphicFrameLocks noGrp="1"/>
          </p:cNvGraphicFramePr>
          <p:nvPr userDrawn="1">
            <p:extLst>
              <p:ext uri="{D42A27DB-BD31-4B8C-83A1-F6EECF244321}">
                <p14:modId xmlns:p14="http://schemas.microsoft.com/office/powerpoint/2010/main" val="3455313950"/>
              </p:ext>
            </p:extLst>
          </p:nvPr>
        </p:nvGraphicFramePr>
        <p:xfrm>
          <a:off x="669221" y="6267542"/>
          <a:ext cx="7901573" cy="419089"/>
        </p:xfrm>
        <a:graphic>
          <a:graphicData uri="http://schemas.openxmlformats.org/drawingml/2006/table">
            <a:tbl>
              <a:tblPr firstRow="1" bandRow="1">
                <a:tableStyleId>{2D5ABB26-0587-4C30-8999-92F81FD0307C}</a:tableStyleId>
              </a:tblPr>
              <a:tblGrid>
                <a:gridCol w="2719215">
                  <a:extLst>
                    <a:ext uri="{9D8B030D-6E8A-4147-A177-3AD203B41FA5}">
                      <a16:colId xmlns:a16="http://schemas.microsoft.com/office/drawing/2014/main" xmlns="" val="447114554"/>
                    </a:ext>
                  </a:extLst>
                </a:gridCol>
                <a:gridCol w="1464518">
                  <a:extLst>
                    <a:ext uri="{9D8B030D-6E8A-4147-A177-3AD203B41FA5}">
                      <a16:colId xmlns:a16="http://schemas.microsoft.com/office/drawing/2014/main" xmlns="" val="3655928656"/>
                    </a:ext>
                  </a:extLst>
                </a:gridCol>
                <a:gridCol w="3717840">
                  <a:extLst>
                    <a:ext uri="{9D8B030D-6E8A-4147-A177-3AD203B41FA5}">
                      <a16:colId xmlns:a16="http://schemas.microsoft.com/office/drawing/2014/main" xmlns="" val="2986639434"/>
                    </a:ext>
                  </a:extLst>
                </a:gridCol>
              </a:tblGrid>
              <a:tr h="4190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srgbClr val="C00000"/>
                          </a:solidFill>
                          <a:effectLst/>
                          <a:uLnTx/>
                          <a:uFillTx/>
                          <a:latin typeface="+mn-lt"/>
                          <a:ea typeface="+mn-ea"/>
                          <a:cs typeface="+mn-cs"/>
                        </a:rPr>
                        <a:t>www.nadiabossa.com.br</a:t>
                      </a:r>
                      <a:endParaRPr kumimoji="0" lang="en-US" sz="1600" b="1" i="0" u="none" strike="noStrike" kern="0" cap="none" spc="0" normalizeH="0" baseline="0" noProof="0" dirty="0">
                        <a:ln>
                          <a:noFill/>
                        </a:ln>
                        <a:solidFill>
                          <a:srgbClr val="C00000"/>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0" lang="pt-BR" sz="1600" b="1" i="0" u="none" strike="noStrike" kern="0" cap="none" spc="0" normalizeH="0" baseline="0" dirty="0">
                        <a:ln>
                          <a:noFill/>
                        </a:ln>
                        <a:solidFill>
                          <a:srgbClr val="C00000"/>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dirty="0">
                          <a:ln>
                            <a:noFill/>
                          </a:ln>
                          <a:solidFill>
                            <a:schemeClr val="tx1"/>
                          </a:solidFill>
                          <a:effectLst/>
                          <a:uLnTx/>
                          <a:uFillTx/>
                          <a:latin typeface="+mn-lt"/>
                          <a:ea typeface="+mn-ea"/>
                          <a:cs typeface="+mn-cs"/>
                        </a:rPr>
                        <a:t>YOUTUBE.COM/NADIABOSSA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976305490"/>
                  </a:ext>
                </a:extLst>
              </a:tr>
            </a:tbl>
          </a:graphicData>
        </a:graphic>
      </p:graphicFrame>
      <p:pic>
        <p:nvPicPr>
          <p:cNvPr id="12" name="Imagem 11">
            <a:extLst>
              <a:ext uri="{FF2B5EF4-FFF2-40B4-BE49-F238E27FC236}">
                <a16:creationId xmlns:a16="http://schemas.microsoft.com/office/drawing/2014/main" xmlns="" id="{FA717714-ADB0-4FF0-9A33-9F72452074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15770" y="6389238"/>
            <a:ext cx="250082" cy="175431"/>
          </a:xfrm>
          <a:prstGeom prst="rect">
            <a:avLst/>
          </a:prstGeom>
        </p:spPr>
      </p:pic>
    </p:spTree>
    <p:extLst>
      <p:ext uri="{BB962C8B-B14F-4D97-AF65-F5344CB8AC3E}">
        <p14:creationId xmlns:p14="http://schemas.microsoft.com/office/powerpoint/2010/main" val="2071309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Layout Personalizado">
    <p:spTree>
      <p:nvGrpSpPr>
        <p:cNvPr id="1" name=""/>
        <p:cNvGrpSpPr/>
        <p:nvPr/>
      </p:nvGrpSpPr>
      <p:grpSpPr>
        <a:xfrm>
          <a:off x="0" y="0"/>
          <a:ext cx="0" cy="0"/>
          <a:chOff x="0" y="0"/>
          <a:chExt cx="0" cy="0"/>
        </a:xfrm>
      </p:grpSpPr>
      <p:sp>
        <p:nvSpPr>
          <p:cNvPr id="7" name="Rectangle 4"/>
          <p:cNvSpPr/>
          <p:nvPr userDrawn="1"/>
        </p:nvSpPr>
        <p:spPr>
          <a:xfrm>
            <a:off x="2382" y="3"/>
            <a:ext cx="9141619" cy="1055703"/>
          </a:xfrm>
          <a:prstGeom prst="rect">
            <a:avLst/>
          </a:prstGeom>
          <a:solidFill>
            <a:srgbClr val="8BD9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350"/>
          </a:p>
        </p:txBody>
      </p:sp>
      <p:pic>
        <p:nvPicPr>
          <p:cNvPr id="8" name="Imagem 7"/>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flipV="1">
            <a:off x="0" y="1050672"/>
            <a:ext cx="9144000" cy="5807328"/>
          </a:xfrm>
          <a:prstGeom prst="rect">
            <a:avLst/>
          </a:prstGeom>
        </p:spPr>
      </p:pic>
      <p:pic>
        <p:nvPicPr>
          <p:cNvPr id="6" name="Imagem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4435" y="178069"/>
            <a:ext cx="1303735" cy="732497"/>
          </a:xfrm>
          <a:prstGeom prst="rect">
            <a:avLst/>
          </a:prstGeom>
        </p:spPr>
      </p:pic>
      <p:graphicFrame>
        <p:nvGraphicFramePr>
          <p:cNvPr id="9" name="Tabela 8"/>
          <p:cNvGraphicFramePr>
            <a:graphicFrameLocks noGrp="1"/>
          </p:cNvGraphicFramePr>
          <p:nvPr userDrawn="1">
            <p:extLst>
              <p:ext uri="{D42A27DB-BD31-4B8C-83A1-F6EECF244321}">
                <p14:modId xmlns:p14="http://schemas.microsoft.com/office/powerpoint/2010/main" val="3220865431"/>
              </p:ext>
            </p:extLst>
          </p:nvPr>
        </p:nvGraphicFramePr>
        <p:xfrm>
          <a:off x="669221" y="6267542"/>
          <a:ext cx="7901573" cy="419089"/>
        </p:xfrm>
        <a:graphic>
          <a:graphicData uri="http://schemas.openxmlformats.org/drawingml/2006/table">
            <a:tbl>
              <a:tblPr firstRow="1" bandRow="1">
                <a:tableStyleId>{2D5ABB26-0587-4C30-8999-92F81FD0307C}</a:tableStyleId>
              </a:tblPr>
              <a:tblGrid>
                <a:gridCol w="2719215">
                  <a:extLst>
                    <a:ext uri="{9D8B030D-6E8A-4147-A177-3AD203B41FA5}">
                      <a16:colId xmlns:a16="http://schemas.microsoft.com/office/drawing/2014/main" xmlns="" val="447114554"/>
                    </a:ext>
                  </a:extLst>
                </a:gridCol>
                <a:gridCol w="1464518">
                  <a:extLst>
                    <a:ext uri="{9D8B030D-6E8A-4147-A177-3AD203B41FA5}">
                      <a16:colId xmlns:a16="http://schemas.microsoft.com/office/drawing/2014/main" xmlns="" val="3655928656"/>
                    </a:ext>
                  </a:extLst>
                </a:gridCol>
                <a:gridCol w="3717840">
                  <a:extLst>
                    <a:ext uri="{9D8B030D-6E8A-4147-A177-3AD203B41FA5}">
                      <a16:colId xmlns:a16="http://schemas.microsoft.com/office/drawing/2014/main" xmlns="" val="2986639434"/>
                    </a:ext>
                  </a:extLst>
                </a:gridCol>
              </a:tblGrid>
              <a:tr h="4190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srgbClr val="C00000"/>
                          </a:solidFill>
                          <a:effectLst/>
                          <a:uLnTx/>
                          <a:uFillTx/>
                          <a:latin typeface="+mn-lt"/>
                          <a:ea typeface="+mn-ea"/>
                          <a:cs typeface="+mn-cs"/>
                        </a:rPr>
                        <a:t>www.nadiabossa.com.br</a:t>
                      </a:r>
                      <a:endParaRPr kumimoji="0" lang="en-US" sz="1600" b="1" i="0" u="none" strike="noStrike" kern="0" cap="none" spc="0" normalizeH="0" baseline="0" noProof="0" dirty="0">
                        <a:ln>
                          <a:noFill/>
                        </a:ln>
                        <a:solidFill>
                          <a:srgbClr val="C00000"/>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0" lang="pt-BR" sz="1600" b="1" i="0" u="none" strike="noStrike" kern="0" cap="none" spc="0" normalizeH="0" baseline="0" dirty="0">
                        <a:ln>
                          <a:noFill/>
                        </a:ln>
                        <a:solidFill>
                          <a:srgbClr val="C00000"/>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dirty="0">
                          <a:ln>
                            <a:noFill/>
                          </a:ln>
                          <a:solidFill>
                            <a:schemeClr val="tx1"/>
                          </a:solidFill>
                          <a:effectLst/>
                          <a:uLnTx/>
                          <a:uFillTx/>
                          <a:latin typeface="+mn-lt"/>
                          <a:ea typeface="+mn-ea"/>
                          <a:cs typeface="+mn-cs"/>
                        </a:rPr>
                        <a:t>YOUTUBE.COM/NADIABOSSA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976305490"/>
                  </a:ext>
                </a:extLst>
              </a:tr>
            </a:tbl>
          </a:graphicData>
        </a:graphic>
      </p:graphicFrame>
      <p:pic>
        <p:nvPicPr>
          <p:cNvPr id="10" name="Imagem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15770" y="6389238"/>
            <a:ext cx="250082" cy="175431"/>
          </a:xfrm>
          <a:prstGeom prst="rect">
            <a:avLst/>
          </a:prstGeom>
        </p:spPr>
      </p:pic>
    </p:spTree>
    <p:extLst>
      <p:ext uri="{BB962C8B-B14F-4D97-AF65-F5344CB8AC3E}">
        <p14:creationId xmlns:p14="http://schemas.microsoft.com/office/powerpoint/2010/main" val="3262288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Layout Personalizado">
    <p:spTree>
      <p:nvGrpSpPr>
        <p:cNvPr id="1" name=""/>
        <p:cNvGrpSpPr/>
        <p:nvPr/>
      </p:nvGrpSpPr>
      <p:grpSpPr>
        <a:xfrm>
          <a:off x="0" y="0"/>
          <a:ext cx="0" cy="0"/>
          <a:chOff x="0" y="0"/>
          <a:chExt cx="0" cy="0"/>
        </a:xfrm>
      </p:grpSpPr>
      <p:sp>
        <p:nvSpPr>
          <p:cNvPr id="7" name="Rectangle 4"/>
          <p:cNvSpPr/>
          <p:nvPr userDrawn="1"/>
        </p:nvSpPr>
        <p:spPr>
          <a:xfrm>
            <a:off x="2382" y="3"/>
            <a:ext cx="9141619" cy="1055703"/>
          </a:xfrm>
          <a:prstGeom prst="rect">
            <a:avLst/>
          </a:prstGeom>
          <a:solidFill>
            <a:srgbClr val="8BD9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350"/>
          </a:p>
        </p:txBody>
      </p:sp>
      <p:pic>
        <p:nvPicPr>
          <p:cNvPr id="8" name="Imagem 7"/>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flipV="1">
            <a:off x="0" y="1050672"/>
            <a:ext cx="9144000" cy="5807328"/>
          </a:xfrm>
          <a:prstGeom prst="rect">
            <a:avLst/>
          </a:prstGeom>
        </p:spPr>
      </p:pic>
      <p:pic>
        <p:nvPicPr>
          <p:cNvPr id="6" name="Imagem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4435" y="178069"/>
            <a:ext cx="1303735" cy="732497"/>
          </a:xfrm>
          <a:prstGeom prst="rect">
            <a:avLst/>
          </a:prstGeom>
        </p:spPr>
      </p:pic>
      <p:graphicFrame>
        <p:nvGraphicFramePr>
          <p:cNvPr id="9" name="Tabela 8"/>
          <p:cNvGraphicFramePr>
            <a:graphicFrameLocks noGrp="1"/>
          </p:cNvGraphicFramePr>
          <p:nvPr userDrawn="1">
            <p:extLst>
              <p:ext uri="{D42A27DB-BD31-4B8C-83A1-F6EECF244321}">
                <p14:modId xmlns:p14="http://schemas.microsoft.com/office/powerpoint/2010/main" val="2983811157"/>
              </p:ext>
            </p:extLst>
          </p:nvPr>
        </p:nvGraphicFramePr>
        <p:xfrm>
          <a:off x="669221" y="6267542"/>
          <a:ext cx="7901573" cy="419089"/>
        </p:xfrm>
        <a:graphic>
          <a:graphicData uri="http://schemas.openxmlformats.org/drawingml/2006/table">
            <a:tbl>
              <a:tblPr firstRow="1" bandRow="1">
                <a:tableStyleId>{2D5ABB26-0587-4C30-8999-92F81FD0307C}</a:tableStyleId>
              </a:tblPr>
              <a:tblGrid>
                <a:gridCol w="2719215">
                  <a:extLst>
                    <a:ext uri="{9D8B030D-6E8A-4147-A177-3AD203B41FA5}">
                      <a16:colId xmlns:a16="http://schemas.microsoft.com/office/drawing/2014/main" xmlns="" val="447114554"/>
                    </a:ext>
                  </a:extLst>
                </a:gridCol>
                <a:gridCol w="1464518">
                  <a:extLst>
                    <a:ext uri="{9D8B030D-6E8A-4147-A177-3AD203B41FA5}">
                      <a16:colId xmlns:a16="http://schemas.microsoft.com/office/drawing/2014/main" xmlns="" val="3655928656"/>
                    </a:ext>
                  </a:extLst>
                </a:gridCol>
                <a:gridCol w="3717840">
                  <a:extLst>
                    <a:ext uri="{9D8B030D-6E8A-4147-A177-3AD203B41FA5}">
                      <a16:colId xmlns:a16="http://schemas.microsoft.com/office/drawing/2014/main" xmlns="" val="2986639434"/>
                    </a:ext>
                  </a:extLst>
                </a:gridCol>
              </a:tblGrid>
              <a:tr h="4190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srgbClr val="C00000"/>
                          </a:solidFill>
                          <a:effectLst/>
                          <a:uLnTx/>
                          <a:uFillTx/>
                          <a:latin typeface="+mn-lt"/>
                          <a:ea typeface="+mn-ea"/>
                          <a:cs typeface="+mn-cs"/>
                        </a:rPr>
                        <a:t>www.nadiabossa.com.br</a:t>
                      </a:r>
                      <a:endParaRPr kumimoji="0" lang="en-US" sz="1600" b="1" i="0" u="none" strike="noStrike" kern="0" cap="none" spc="0" normalizeH="0" baseline="0" noProof="0" dirty="0">
                        <a:ln>
                          <a:noFill/>
                        </a:ln>
                        <a:solidFill>
                          <a:srgbClr val="C00000"/>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0" lang="pt-BR" sz="1600" b="1" i="0" u="none" strike="noStrike" kern="0" cap="none" spc="0" normalizeH="0" baseline="0" dirty="0">
                        <a:ln>
                          <a:noFill/>
                        </a:ln>
                        <a:solidFill>
                          <a:srgbClr val="C00000"/>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dirty="0">
                          <a:ln>
                            <a:noFill/>
                          </a:ln>
                          <a:solidFill>
                            <a:schemeClr val="tx1"/>
                          </a:solidFill>
                          <a:effectLst/>
                          <a:uLnTx/>
                          <a:uFillTx/>
                          <a:latin typeface="+mn-lt"/>
                          <a:ea typeface="+mn-ea"/>
                          <a:cs typeface="+mn-cs"/>
                        </a:rPr>
                        <a:t>YOUTUBE.COM/NADIABOSSA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976305490"/>
                  </a:ext>
                </a:extLst>
              </a:tr>
            </a:tbl>
          </a:graphicData>
        </a:graphic>
      </p:graphicFrame>
      <p:pic>
        <p:nvPicPr>
          <p:cNvPr id="10" name="Imagem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15770" y="6389238"/>
            <a:ext cx="250082" cy="175431"/>
          </a:xfrm>
          <a:prstGeom prst="rect">
            <a:avLst/>
          </a:prstGeom>
        </p:spPr>
      </p:pic>
      <p:pic>
        <p:nvPicPr>
          <p:cNvPr id="11" name="Imagem 10">
            <a:extLst>
              <a:ext uri="{FF2B5EF4-FFF2-40B4-BE49-F238E27FC236}">
                <a16:creationId xmlns:a16="http://schemas.microsoft.com/office/drawing/2014/main" xmlns="" id="{B124D5FA-9936-41DE-8747-768E3413B97C}"/>
              </a:ext>
            </a:extLst>
          </p:cNvPr>
          <p:cNvPicPr>
            <a:picLocks noChangeAspect="1"/>
          </p:cNvPicPr>
          <p:nvPr userDrawn="1"/>
        </p:nvPicPr>
        <p:blipFill>
          <a:blip r:embed="rId5"/>
          <a:stretch>
            <a:fillRect/>
          </a:stretch>
        </p:blipFill>
        <p:spPr>
          <a:xfrm>
            <a:off x="7474312" y="40833"/>
            <a:ext cx="1190922" cy="1014873"/>
          </a:xfrm>
          <a:prstGeom prst="rect">
            <a:avLst/>
          </a:prstGeom>
        </p:spPr>
      </p:pic>
    </p:spTree>
    <p:extLst>
      <p:ext uri="{BB962C8B-B14F-4D97-AF65-F5344CB8AC3E}">
        <p14:creationId xmlns:p14="http://schemas.microsoft.com/office/powerpoint/2010/main" val="3204649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Layout Personalizado">
    <p:spTree>
      <p:nvGrpSpPr>
        <p:cNvPr id="1" name=""/>
        <p:cNvGrpSpPr/>
        <p:nvPr/>
      </p:nvGrpSpPr>
      <p:grpSpPr>
        <a:xfrm>
          <a:off x="0" y="0"/>
          <a:ext cx="0" cy="0"/>
          <a:chOff x="0" y="0"/>
          <a:chExt cx="0" cy="0"/>
        </a:xfrm>
      </p:grpSpPr>
      <p:sp>
        <p:nvSpPr>
          <p:cNvPr id="7" name="Rectangle 4"/>
          <p:cNvSpPr/>
          <p:nvPr userDrawn="1"/>
        </p:nvSpPr>
        <p:spPr>
          <a:xfrm>
            <a:off x="2382" y="3"/>
            <a:ext cx="9141619" cy="1055703"/>
          </a:xfrm>
          <a:prstGeom prst="rect">
            <a:avLst/>
          </a:prstGeom>
          <a:solidFill>
            <a:srgbClr val="8BD9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350"/>
          </a:p>
        </p:txBody>
      </p:sp>
      <p:pic>
        <p:nvPicPr>
          <p:cNvPr id="8" name="Imagem 7"/>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flipV="1">
            <a:off x="0" y="1050672"/>
            <a:ext cx="9144000" cy="5807328"/>
          </a:xfrm>
          <a:prstGeom prst="rect">
            <a:avLst/>
          </a:prstGeom>
        </p:spPr>
      </p:pic>
      <p:pic>
        <p:nvPicPr>
          <p:cNvPr id="5" name="Imagem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4435" y="178069"/>
            <a:ext cx="1303735" cy="732497"/>
          </a:xfrm>
          <a:prstGeom prst="rect">
            <a:avLst/>
          </a:prstGeom>
        </p:spPr>
      </p:pic>
      <p:pic>
        <p:nvPicPr>
          <p:cNvPr id="6" name="Imagem 5">
            <a:extLst>
              <a:ext uri="{FF2B5EF4-FFF2-40B4-BE49-F238E27FC236}">
                <a16:creationId xmlns:a16="http://schemas.microsoft.com/office/drawing/2014/main" xmlns="" id="{3484102C-370B-4AF4-A763-C1E2DC700785}"/>
              </a:ext>
            </a:extLst>
          </p:cNvPr>
          <p:cNvPicPr>
            <a:picLocks noChangeAspect="1"/>
          </p:cNvPicPr>
          <p:nvPr userDrawn="1"/>
        </p:nvPicPr>
        <p:blipFill>
          <a:blip r:embed="rId4"/>
          <a:stretch>
            <a:fillRect/>
          </a:stretch>
        </p:blipFill>
        <p:spPr>
          <a:xfrm>
            <a:off x="7474312" y="40833"/>
            <a:ext cx="1190922" cy="1014873"/>
          </a:xfrm>
          <a:prstGeom prst="rect">
            <a:avLst/>
          </a:prstGeom>
        </p:spPr>
      </p:pic>
    </p:spTree>
    <p:extLst>
      <p:ext uri="{BB962C8B-B14F-4D97-AF65-F5344CB8AC3E}">
        <p14:creationId xmlns:p14="http://schemas.microsoft.com/office/powerpoint/2010/main" val="3983203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kumimoji="1" lang="pt-BR" altLang="pt-BR" sz="2400">
                <a:latin typeface="Times New Roman" panose="02020603050405020304" pitchFamily="18"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kumimoji="1" lang="pt-BR" altLang="pt-BR" sz="2400">
                <a:latin typeface="Times New Roman" panose="02020603050405020304" pitchFamily="18"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p>
          </p:txBody>
        </p:sp>
        <p:sp>
          <p:nvSpPr>
            <p:cNvPr id="9" name="AutoShape 7"/>
            <p:cNvSpPr>
              <a:spLocks noChangeArrowheads="1"/>
            </p:cNvSpPr>
            <p:nvPr/>
          </p:nvSpPr>
          <p:spPr bwMode="auto">
            <a:xfrm>
              <a:off x="5196" y="3080"/>
              <a:ext cx="164" cy="201"/>
            </a:xfrm>
            <a:prstGeom prst="flowChartDelay">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p>
          </p:txBody>
        </p:sp>
      </p:grpSp>
      <p:sp>
        <p:nvSpPr>
          <p:cNvPr id="25608" name="Rectangle 8"/>
          <p:cNvSpPr>
            <a:spLocks noGrp="1" noChangeArrowheads="1"/>
          </p:cNvSpPr>
          <p:nvPr>
            <p:ph type="subTitle" idx="1"/>
          </p:nvPr>
        </p:nvSpPr>
        <p:spPr>
          <a:xfrm>
            <a:off x="4673600" y="2927350"/>
            <a:ext cx="4013200" cy="1822450"/>
          </a:xfrm>
        </p:spPr>
        <p:txBody>
          <a:bodyPr anchor="b"/>
          <a:lstStyle>
            <a:lvl1pPr marL="0" indent="0">
              <a:buFont typeface="Wingdings" pitchFamily="2" charset="2"/>
              <a:buNone/>
              <a:defRPr>
                <a:solidFill>
                  <a:schemeClr val="tx2"/>
                </a:solidFill>
              </a:defRPr>
            </a:lvl1pPr>
          </a:lstStyle>
          <a:p>
            <a:r>
              <a:rPr lang="pt-BR"/>
              <a:t>Clique para editar o estilo do subtítulo mestre</a:t>
            </a:r>
          </a:p>
        </p:txBody>
      </p:sp>
      <p:sp>
        <p:nvSpPr>
          <p:cNvPr id="25612"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pt-BR"/>
              <a:t>Clique para editar o estilo do título mestre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pPr>
              <a:defRPr/>
            </a:pPr>
            <a:endParaRPr lang="pt-BR"/>
          </a:p>
        </p:txBody>
      </p:sp>
      <p:sp>
        <p:nvSpPr>
          <p:cNvPr id="11" name="Rectangle 10"/>
          <p:cNvSpPr>
            <a:spLocks noGrp="1" noChangeArrowheads="1"/>
          </p:cNvSpPr>
          <p:nvPr>
            <p:ph type="ftr" sz="quarter" idx="11"/>
          </p:nvPr>
        </p:nvSpPr>
        <p:spPr/>
        <p:txBody>
          <a:bodyPr/>
          <a:lstStyle>
            <a:lvl1pPr algn="r">
              <a:defRPr/>
            </a:lvl1pPr>
          </a:lstStyle>
          <a:p>
            <a:pPr>
              <a:defRPr/>
            </a:pPr>
            <a:endParaRPr lang="pt-BR"/>
          </a:p>
        </p:txBody>
      </p:sp>
      <p:sp>
        <p:nvSpPr>
          <p:cNvPr id="12" name="Rectangle 11"/>
          <p:cNvSpPr>
            <a:spLocks noGrp="1" noChangeArrowheads="1"/>
          </p:cNvSpPr>
          <p:nvPr>
            <p:ph type="sldNum" sz="quarter" idx="12"/>
          </p:nvPr>
        </p:nvSpPr>
        <p:spPr>
          <a:xfrm>
            <a:off x="76200" y="6248400"/>
            <a:ext cx="587375" cy="488950"/>
          </a:xfrm>
        </p:spPr>
        <p:txBody>
          <a:bodyPr anchorCtr="0"/>
          <a:lstStyle>
            <a:lvl1pPr>
              <a:defRPr smtClean="0"/>
            </a:lvl1pPr>
          </a:lstStyle>
          <a:p>
            <a:pPr>
              <a:defRPr/>
            </a:pPr>
            <a:fld id="{7296A9BB-1ED4-425B-A7FD-E00BC15818E5}" type="slidenum">
              <a:rPr lang="pt-BR" altLang="pt-BR"/>
              <a:pPr>
                <a:defRPr/>
              </a:pPr>
              <a:t>‹nº›</a:t>
            </a:fld>
            <a:endParaRPr lang="pt-BR" altLang="pt-BR"/>
          </a:p>
        </p:txBody>
      </p:sp>
    </p:spTree>
    <p:extLst>
      <p:ext uri="{BB962C8B-B14F-4D97-AF65-F5344CB8AC3E}">
        <p14:creationId xmlns:p14="http://schemas.microsoft.com/office/powerpoint/2010/main" val="1369713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1"/>
          <p:cNvSpPr>
            <a:spLocks noGrp="1" noChangeArrowheads="1"/>
          </p:cNvSpPr>
          <p:nvPr>
            <p:ph type="dt" sz="half" idx="10"/>
          </p:nvPr>
        </p:nvSpPr>
        <p:spPr>
          <a:ln/>
        </p:spPr>
        <p:txBody>
          <a:bodyPr/>
          <a:lstStyle>
            <a:lvl1pPr>
              <a:defRPr/>
            </a:lvl1pPr>
          </a:lstStyle>
          <a:p>
            <a:pPr>
              <a:defRPr/>
            </a:pPr>
            <a:endParaRPr lang="pt-BR"/>
          </a:p>
        </p:txBody>
      </p:sp>
      <p:sp>
        <p:nvSpPr>
          <p:cNvPr id="5" name="Rectangle 12"/>
          <p:cNvSpPr>
            <a:spLocks noGrp="1" noChangeArrowheads="1"/>
          </p:cNvSpPr>
          <p:nvPr>
            <p:ph type="ftr" sz="quarter" idx="11"/>
          </p:nvPr>
        </p:nvSpPr>
        <p:spPr>
          <a:ln/>
        </p:spPr>
        <p:txBody>
          <a:bodyPr/>
          <a:lstStyle>
            <a:lvl1pPr>
              <a:defRPr/>
            </a:lvl1pPr>
          </a:lstStyle>
          <a:p>
            <a:pPr>
              <a:defRPr/>
            </a:pPr>
            <a:endParaRPr lang="pt-BR"/>
          </a:p>
        </p:txBody>
      </p:sp>
      <p:sp>
        <p:nvSpPr>
          <p:cNvPr id="6" name="Rectangle 13"/>
          <p:cNvSpPr>
            <a:spLocks noGrp="1" noChangeArrowheads="1"/>
          </p:cNvSpPr>
          <p:nvPr>
            <p:ph type="sldNum" sz="quarter" idx="12"/>
          </p:nvPr>
        </p:nvSpPr>
        <p:spPr>
          <a:ln/>
        </p:spPr>
        <p:txBody>
          <a:bodyPr/>
          <a:lstStyle>
            <a:lvl1pPr>
              <a:defRPr/>
            </a:lvl1pPr>
          </a:lstStyle>
          <a:p>
            <a:pPr>
              <a:defRPr/>
            </a:pPr>
            <a:fld id="{9139365E-62FD-4DE9-94DC-9E45166CB3B3}" type="slidenum">
              <a:rPr lang="pt-BR" altLang="pt-BR"/>
              <a:pPr>
                <a:defRPr/>
              </a:pPr>
              <a:t>‹nº›</a:t>
            </a:fld>
            <a:endParaRPr lang="pt-BR" altLang="pt-BR"/>
          </a:p>
        </p:txBody>
      </p:sp>
    </p:spTree>
    <p:extLst>
      <p:ext uri="{BB962C8B-B14F-4D97-AF65-F5344CB8AC3E}">
        <p14:creationId xmlns:p14="http://schemas.microsoft.com/office/powerpoint/2010/main" val="110821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11"/>
          <p:cNvSpPr>
            <a:spLocks noGrp="1" noChangeArrowheads="1"/>
          </p:cNvSpPr>
          <p:nvPr>
            <p:ph type="dt" sz="half" idx="10"/>
          </p:nvPr>
        </p:nvSpPr>
        <p:spPr>
          <a:ln/>
        </p:spPr>
        <p:txBody>
          <a:bodyPr/>
          <a:lstStyle>
            <a:lvl1pPr>
              <a:defRPr/>
            </a:lvl1pPr>
          </a:lstStyle>
          <a:p>
            <a:pPr>
              <a:defRPr/>
            </a:pPr>
            <a:endParaRPr lang="pt-BR"/>
          </a:p>
        </p:txBody>
      </p:sp>
      <p:sp>
        <p:nvSpPr>
          <p:cNvPr id="5" name="Rectangle 12"/>
          <p:cNvSpPr>
            <a:spLocks noGrp="1" noChangeArrowheads="1"/>
          </p:cNvSpPr>
          <p:nvPr>
            <p:ph type="ftr" sz="quarter" idx="11"/>
          </p:nvPr>
        </p:nvSpPr>
        <p:spPr>
          <a:ln/>
        </p:spPr>
        <p:txBody>
          <a:bodyPr/>
          <a:lstStyle>
            <a:lvl1pPr>
              <a:defRPr/>
            </a:lvl1pPr>
          </a:lstStyle>
          <a:p>
            <a:pPr>
              <a:defRPr/>
            </a:pPr>
            <a:endParaRPr lang="pt-BR"/>
          </a:p>
        </p:txBody>
      </p:sp>
      <p:sp>
        <p:nvSpPr>
          <p:cNvPr id="6" name="Rectangle 13"/>
          <p:cNvSpPr>
            <a:spLocks noGrp="1" noChangeArrowheads="1"/>
          </p:cNvSpPr>
          <p:nvPr>
            <p:ph type="sldNum" sz="quarter" idx="12"/>
          </p:nvPr>
        </p:nvSpPr>
        <p:spPr>
          <a:ln/>
        </p:spPr>
        <p:txBody>
          <a:bodyPr/>
          <a:lstStyle>
            <a:lvl1pPr>
              <a:defRPr/>
            </a:lvl1pPr>
          </a:lstStyle>
          <a:p>
            <a:pPr>
              <a:defRPr/>
            </a:pPr>
            <a:fld id="{F261621F-3296-4F01-BE65-FF03EA11FDE3}" type="slidenum">
              <a:rPr lang="pt-BR" altLang="pt-BR"/>
              <a:pPr>
                <a:defRPr/>
              </a:pPr>
              <a:t>‹nº›</a:t>
            </a:fld>
            <a:endParaRPr lang="pt-BR" altLang="pt-BR"/>
          </a:p>
        </p:txBody>
      </p:sp>
    </p:spTree>
    <p:extLst>
      <p:ext uri="{BB962C8B-B14F-4D97-AF65-F5344CB8AC3E}">
        <p14:creationId xmlns:p14="http://schemas.microsoft.com/office/powerpoint/2010/main" val="1261841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11"/>
          <p:cNvSpPr>
            <a:spLocks noGrp="1" noChangeArrowheads="1"/>
          </p:cNvSpPr>
          <p:nvPr>
            <p:ph type="dt" sz="half" idx="10"/>
          </p:nvPr>
        </p:nvSpPr>
        <p:spPr>
          <a:ln/>
        </p:spPr>
        <p:txBody>
          <a:bodyPr/>
          <a:lstStyle>
            <a:lvl1pPr>
              <a:defRPr/>
            </a:lvl1pPr>
          </a:lstStyle>
          <a:p>
            <a:pPr>
              <a:defRPr/>
            </a:pPr>
            <a:endParaRPr lang="pt-BR"/>
          </a:p>
        </p:txBody>
      </p:sp>
      <p:sp>
        <p:nvSpPr>
          <p:cNvPr id="6" name="Rectangle 12"/>
          <p:cNvSpPr>
            <a:spLocks noGrp="1" noChangeArrowheads="1"/>
          </p:cNvSpPr>
          <p:nvPr>
            <p:ph type="ftr" sz="quarter" idx="11"/>
          </p:nvPr>
        </p:nvSpPr>
        <p:spPr>
          <a:ln/>
        </p:spPr>
        <p:txBody>
          <a:bodyPr/>
          <a:lstStyle>
            <a:lvl1pPr>
              <a:defRPr/>
            </a:lvl1pPr>
          </a:lstStyle>
          <a:p>
            <a:pPr>
              <a:defRPr/>
            </a:pPr>
            <a:endParaRPr lang="pt-BR"/>
          </a:p>
        </p:txBody>
      </p:sp>
      <p:sp>
        <p:nvSpPr>
          <p:cNvPr id="7" name="Rectangle 13"/>
          <p:cNvSpPr>
            <a:spLocks noGrp="1" noChangeArrowheads="1"/>
          </p:cNvSpPr>
          <p:nvPr>
            <p:ph type="sldNum" sz="quarter" idx="12"/>
          </p:nvPr>
        </p:nvSpPr>
        <p:spPr>
          <a:ln/>
        </p:spPr>
        <p:txBody>
          <a:bodyPr/>
          <a:lstStyle>
            <a:lvl1pPr>
              <a:defRPr/>
            </a:lvl1pPr>
          </a:lstStyle>
          <a:p>
            <a:pPr>
              <a:defRPr/>
            </a:pPr>
            <a:fld id="{BB5686F3-CA5C-4794-BA6B-C1569B658659}" type="slidenum">
              <a:rPr lang="pt-BR" altLang="pt-BR"/>
              <a:pPr>
                <a:defRPr/>
              </a:pPr>
              <a:t>‹nº›</a:t>
            </a:fld>
            <a:endParaRPr lang="pt-BR" altLang="pt-BR"/>
          </a:p>
        </p:txBody>
      </p:sp>
    </p:spTree>
    <p:extLst>
      <p:ext uri="{BB962C8B-B14F-4D97-AF65-F5344CB8AC3E}">
        <p14:creationId xmlns:p14="http://schemas.microsoft.com/office/powerpoint/2010/main" val="322704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11"/>
          <p:cNvSpPr>
            <a:spLocks noGrp="1" noChangeArrowheads="1"/>
          </p:cNvSpPr>
          <p:nvPr>
            <p:ph type="dt" sz="half" idx="10"/>
          </p:nvPr>
        </p:nvSpPr>
        <p:spPr>
          <a:ln/>
        </p:spPr>
        <p:txBody>
          <a:bodyPr/>
          <a:lstStyle>
            <a:lvl1pPr>
              <a:defRPr/>
            </a:lvl1pPr>
          </a:lstStyle>
          <a:p>
            <a:pPr>
              <a:defRPr/>
            </a:pPr>
            <a:endParaRPr lang="pt-BR"/>
          </a:p>
        </p:txBody>
      </p:sp>
      <p:sp>
        <p:nvSpPr>
          <p:cNvPr id="8" name="Rectangle 12"/>
          <p:cNvSpPr>
            <a:spLocks noGrp="1" noChangeArrowheads="1"/>
          </p:cNvSpPr>
          <p:nvPr>
            <p:ph type="ftr" sz="quarter" idx="11"/>
          </p:nvPr>
        </p:nvSpPr>
        <p:spPr>
          <a:ln/>
        </p:spPr>
        <p:txBody>
          <a:bodyPr/>
          <a:lstStyle>
            <a:lvl1pPr>
              <a:defRPr/>
            </a:lvl1pPr>
          </a:lstStyle>
          <a:p>
            <a:pPr>
              <a:defRPr/>
            </a:pPr>
            <a:endParaRPr lang="pt-BR"/>
          </a:p>
        </p:txBody>
      </p:sp>
      <p:sp>
        <p:nvSpPr>
          <p:cNvPr id="9" name="Rectangle 13"/>
          <p:cNvSpPr>
            <a:spLocks noGrp="1" noChangeArrowheads="1"/>
          </p:cNvSpPr>
          <p:nvPr>
            <p:ph type="sldNum" sz="quarter" idx="12"/>
          </p:nvPr>
        </p:nvSpPr>
        <p:spPr>
          <a:ln/>
        </p:spPr>
        <p:txBody>
          <a:bodyPr/>
          <a:lstStyle>
            <a:lvl1pPr>
              <a:defRPr/>
            </a:lvl1pPr>
          </a:lstStyle>
          <a:p>
            <a:pPr>
              <a:defRPr/>
            </a:pPr>
            <a:fld id="{5DFA8182-5EC2-49C8-A6C6-9FD6C664875E}" type="slidenum">
              <a:rPr lang="pt-BR" altLang="pt-BR"/>
              <a:pPr>
                <a:defRPr/>
              </a:pPr>
              <a:t>‹nº›</a:t>
            </a:fld>
            <a:endParaRPr lang="pt-BR" altLang="pt-BR"/>
          </a:p>
        </p:txBody>
      </p:sp>
    </p:spTree>
    <p:extLst>
      <p:ext uri="{BB962C8B-B14F-4D97-AF65-F5344CB8AC3E}">
        <p14:creationId xmlns:p14="http://schemas.microsoft.com/office/powerpoint/2010/main" val="1740588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Rectangle 11"/>
          <p:cNvSpPr>
            <a:spLocks noGrp="1" noChangeArrowheads="1"/>
          </p:cNvSpPr>
          <p:nvPr>
            <p:ph type="dt" sz="half" idx="10"/>
          </p:nvPr>
        </p:nvSpPr>
        <p:spPr>
          <a:ln/>
        </p:spPr>
        <p:txBody>
          <a:bodyPr/>
          <a:lstStyle>
            <a:lvl1pPr>
              <a:defRPr/>
            </a:lvl1pPr>
          </a:lstStyle>
          <a:p>
            <a:pPr>
              <a:defRPr/>
            </a:pPr>
            <a:endParaRPr lang="pt-BR"/>
          </a:p>
        </p:txBody>
      </p:sp>
      <p:sp>
        <p:nvSpPr>
          <p:cNvPr id="4" name="Rectangle 12"/>
          <p:cNvSpPr>
            <a:spLocks noGrp="1" noChangeArrowheads="1"/>
          </p:cNvSpPr>
          <p:nvPr>
            <p:ph type="ftr" sz="quarter" idx="11"/>
          </p:nvPr>
        </p:nvSpPr>
        <p:spPr>
          <a:ln/>
        </p:spPr>
        <p:txBody>
          <a:bodyPr/>
          <a:lstStyle>
            <a:lvl1pPr>
              <a:defRPr/>
            </a:lvl1pPr>
          </a:lstStyle>
          <a:p>
            <a:pPr>
              <a:defRPr/>
            </a:pPr>
            <a:endParaRPr lang="pt-BR"/>
          </a:p>
        </p:txBody>
      </p:sp>
      <p:sp>
        <p:nvSpPr>
          <p:cNvPr id="5" name="Rectangle 13"/>
          <p:cNvSpPr>
            <a:spLocks noGrp="1" noChangeArrowheads="1"/>
          </p:cNvSpPr>
          <p:nvPr>
            <p:ph type="sldNum" sz="quarter" idx="12"/>
          </p:nvPr>
        </p:nvSpPr>
        <p:spPr>
          <a:ln/>
        </p:spPr>
        <p:txBody>
          <a:bodyPr/>
          <a:lstStyle>
            <a:lvl1pPr>
              <a:defRPr/>
            </a:lvl1pPr>
          </a:lstStyle>
          <a:p>
            <a:pPr>
              <a:defRPr/>
            </a:pPr>
            <a:fld id="{195FAA33-0666-4DBE-9554-C540866EED3C}" type="slidenum">
              <a:rPr lang="pt-BR" altLang="pt-BR"/>
              <a:pPr>
                <a:defRPr/>
              </a:pPr>
              <a:t>‹nº›</a:t>
            </a:fld>
            <a:endParaRPr lang="pt-BR" altLang="pt-BR"/>
          </a:p>
        </p:txBody>
      </p:sp>
    </p:spTree>
    <p:extLst>
      <p:ext uri="{BB962C8B-B14F-4D97-AF65-F5344CB8AC3E}">
        <p14:creationId xmlns:p14="http://schemas.microsoft.com/office/powerpoint/2010/main" val="2600393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Em branco">
    <p:spTree>
      <p:nvGrpSpPr>
        <p:cNvPr id="1" name=""/>
        <p:cNvGrpSpPr/>
        <p:nvPr/>
      </p:nvGrpSpPr>
      <p:grpSpPr>
        <a:xfrm>
          <a:off x="0" y="0"/>
          <a:ext cx="0" cy="0"/>
          <a:chOff x="0" y="0"/>
          <a:chExt cx="0" cy="0"/>
        </a:xfrm>
      </p:grpSpPr>
      <p:pic>
        <p:nvPicPr>
          <p:cNvPr id="2" name="Picture 7" descr="Cap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2089" y="134940"/>
            <a:ext cx="83185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052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pt-BR"/>
          </a:p>
        </p:txBody>
      </p:sp>
      <p:sp>
        <p:nvSpPr>
          <p:cNvPr id="3" name="Rectangle 12"/>
          <p:cNvSpPr>
            <a:spLocks noGrp="1" noChangeArrowheads="1"/>
          </p:cNvSpPr>
          <p:nvPr>
            <p:ph type="ftr" sz="quarter" idx="11"/>
          </p:nvPr>
        </p:nvSpPr>
        <p:spPr>
          <a:ln/>
        </p:spPr>
        <p:txBody>
          <a:bodyPr/>
          <a:lstStyle>
            <a:lvl1pPr>
              <a:defRPr/>
            </a:lvl1pPr>
          </a:lstStyle>
          <a:p>
            <a:pPr>
              <a:defRPr/>
            </a:pPr>
            <a:endParaRPr lang="pt-BR"/>
          </a:p>
        </p:txBody>
      </p:sp>
      <p:sp>
        <p:nvSpPr>
          <p:cNvPr id="4" name="Rectangle 13"/>
          <p:cNvSpPr>
            <a:spLocks noGrp="1" noChangeArrowheads="1"/>
          </p:cNvSpPr>
          <p:nvPr>
            <p:ph type="sldNum" sz="quarter" idx="12"/>
          </p:nvPr>
        </p:nvSpPr>
        <p:spPr>
          <a:ln/>
        </p:spPr>
        <p:txBody>
          <a:bodyPr/>
          <a:lstStyle>
            <a:lvl1pPr>
              <a:defRPr/>
            </a:lvl1pPr>
          </a:lstStyle>
          <a:p>
            <a:pPr>
              <a:defRPr/>
            </a:pPr>
            <a:fld id="{F2F6885E-F653-4B31-ABA9-40BD406599FA}" type="slidenum">
              <a:rPr lang="pt-BR" altLang="pt-BR"/>
              <a:pPr>
                <a:defRPr/>
              </a:pPr>
              <a:t>‹nº›</a:t>
            </a:fld>
            <a:endParaRPr lang="pt-BR" altLang="pt-BR"/>
          </a:p>
        </p:txBody>
      </p:sp>
    </p:spTree>
    <p:extLst>
      <p:ext uri="{BB962C8B-B14F-4D97-AF65-F5344CB8AC3E}">
        <p14:creationId xmlns:p14="http://schemas.microsoft.com/office/powerpoint/2010/main" val="1279610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11"/>
          <p:cNvSpPr>
            <a:spLocks noGrp="1" noChangeArrowheads="1"/>
          </p:cNvSpPr>
          <p:nvPr>
            <p:ph type="dt" sz="half" idx="10"/>
          </p:nvPr>
        </p:nvSpPr>
        <p:spPr>
          <a:ln/>
        </p:spPr>
        <p:txBody>
          <a:bodyPr/>
          <a:lstStyle>
            <a:lvl1pPr>
              <a:defRPr/>
            </a:lvl1pPr>
          </a:lstStyle>
          <a:p>
            <a:pPr>
              <a:defRPr/>
            </a:pPr>
            <a:endParaRPr lang="pt-BR"/>
          </a:p>
        </p:txBody>
      </p:sp>
      <p:sp>
        <p:nvSpPr>
          <p:cNvPr id="6" name="Rectangle 12"/>
          <p:cNvSpPr>
            <a:spLocks noGrp="1" noChangeArrowheads="1"/>
          </p:cNvSpPr>
          <p:nvPr>
            <p:ph type="ftr" sz="quarter" idx="11"/>
          </p:nvPr>
        </p:nvSpPr>
        <p:spPr>
          <a:ln/>
        </p:spPr>
        <p:txBody>
          <a:bodyPr/>
          <a:lstStyle>
            <a:lvl1pPr>
              <a:defRPr/>
            </a:lvl1pPr>
          </a:lstStyle>
          <a:p>
            <a:pPr>
              <a:defRPr/>
            </a:pPr>
            <a:endParaRPr lang="pt-BR"/>
          </a:p>
        </p:txBody>
      </p:sp>
      <p:sp>
        <p:nvSpPr>
          <p:cNvPr id="7" name="Rectangle 13"/>
          <p:cNvSpPr>
            <a:spLocks noGrp="1" noChangeArrowheads="1"/>
          </p:cNvSpPr>
          <p:nvPr>
            <p:ph type="sldNum" sz="quarter" idx="12"/>
          </p:nvPr>
        </p:nvSpPr>
        <p:spPr>
          <a:ln/>
        </p:spPr>
        <p:txBody>
          <a:bodyPr/>
          <a:lstStyle>
            <a:lvl1pPr>
              <a:defRPr/>
            </a:lvl1pPr>
          </a:lstStyle>
          <a:p>
            <a:pPr>
              <a:defRPr/>
            </a:pPr>
            <a:fld id="{1630FC61-B09F-47F5-BA9B-3F400DFC0087}" type="slidenum">
              <a:rPr lang="pt-BR" altLang="pt-BR"/>
              <a:pPr>
                <a:defRPr/>
              </a:pPr>
              <a:t>‹nº›</a:t>
            </a:fld>
            <a:endParaRPr lang="pt-BR" altLang="pt-BR"/>
          </a:p>
        </p:txBody>
      </p:sp>
    </p:spTree>
    <p:extLst>
      <p:ext uri="{BB962C8B-B14F-4D97-AF65-F5344CB8AC3E}">
        <p14:creationId xmlns:p14="http://schemas.microsoft.com/office/powerpoint/2010/main" val="265852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11"/>
          <p:cNvSpPr>
            <a:spLocks noGrp="1" noChangeArrowheads="1"/>
          </p:cNvSpPr>
          <p:nvPr>
            <p:ph type="dt" sz="half" idx="10"/>
          </p:nvPr>
        </p:nvSpPr>
        <p:spPr>
          <a:ln/>
        </p:spPr>
        <p:txBody>
          <a:bodyPr/>
          <a:lstStyle>
            <a:lvl1pPr>
              <a:defRPr/>
            </a:lvl1pPr>
          </a:lstStyle>
          <a:p>
            <a:pPr>
              <a:defRPr/>
            </a:pPr>
            <a:endParaRPr lang="pt-BR"/>
          </a:p>
        </p:txBody>
      </p:sp>
      <p:sp>
        <p:nvSpPr>
          <p:cNvPr id="6" name="Rectangle 12"/>
          <p:cNvSpPr>
            <a:spLocks noGrp="1" noChangeArrowheads="1"/>
          </p:cNvSpPr>
          <p:nvPr>
            <p:ph type="ftr" sz="quarter" idx="11"/>
          </p:nvPr>
        </p:nvSpPr>
        <p:spPr>
          <a:ln/>
        </p:spPr>
        <p:txBody>
          <a:bodyPr/>
          <a:lstStyle>
            <a:lvl1pPr>
              <a:defRPr/>
            </a:lvl1pPr>
          </a:lstStyle>
          <a:p>
            <a:pPr>
              <a:defRPr/>
            </a:pPr>
            <a:endParaRPr lang="pt-BR"/>
          </a:p>
        </p:txBody>
      </p:sp>
      <p:sp>
        <p:nvSpPr>
          <p:cNvPr id="7" name="Rectangle 13"/>
          <p:cNvSpPr>
            <a:spLocks noGrp="1" noChangeArrowheads="1"/>
          </p:cNvSpPr>
          <p:nvPr>
            <p:ph type="sldNum" sz="quarter" idx="12"/>
          </p:nvPr>
        </p:nvSpPr>
        <p:spPr>
          <a:ln/>
        </p:spPr>
        <p:txBody>
          <a:bodyPr/>
          <a:lstStyle>
            <a:lvl1pPr>
              <a:defRPr/>
            </a:lvl1pPr>
          </a:lstStyle>
          <a:p>
            <a:pPr>
              <a:defRPr/>
            </a:pPr>
            <a:fld id="{AA82210E-B4F5-4051-9A2F-3D17A2F5F9B1}" type="slidenum">
              <a:rPr lang="pt-BR" altLang="pt-BR"/>
              <a:pPr>
                <a:defRPr/>
              </a:pPr>
              <a:t>‹nº›</a:t>
            </a:fld>
            <a:endParaRPr lang="pt-BR" altLang="pt-BR"/>
          </a:p>
        </p:txBody>
      </p:sp>
    </p:spTree>
    <p:extLst>
      <p:ext uri="{BB962C8B-B14F-4D97-AF65-F5344CB8AC3E}">
        <p14:creationId xmlns:p14="http://schemas.microsoft.com/office/powerpoint/2010/main" val="33518287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1"/>
          <p:cNvSpPr>
            <a:spLocks noGrp="1" noChangeArrowheads="1"/>
          </p:cNvSpPr>
          <p:nvPr>
            <p:ph type="dt" sz="half" idx="10"/>
          </p:nvPr>
        </p:nvSpPr>
        <p:spPr>
          <a:ln/>
        </p:spPr>
        <p:txBody>
          <a:bodyPr/>
          <a:lstStyle>
            <a:lvl1pPr>
              <a:defRPr/>
            </a:lvl1pPr>
          </a:lstStyle>
          <a:p>
            <a:pPr>
              <a:defRPr/>
            </a:pPr>
            <a:endParaRPr lang="pt-BR"/>
          </a:p>
        </p:txBody>
      </p:sp>
      <p:sp>
        <p:nvSpPr>
          <p:cNvPr id="5" name="Rectangle 12"/>
          <p:cNvSpPr>
            <a:spLocks noGrp="1" noChangeArrowheads="1"/>
          </p:cNvSpPr>
          <p:nvPr>
            <p:ph type="ftr" sz="quarter" idx="11"/>
          </p:nvPr>
        </p:nvSpPr>
        <p:spPr>
          <a:ln/>
        </p:spPr>
        <p:txBody>
          <a:bodyPr/>
          <a:lstStyle>
            <a:lvl1pPr>
              <a:defRPr/>
            </a:lvl1pPr>
          </a:lstStyle>
          <a:p>
            <a:pPr>
              <a:defRPr/>
            </a:pPr>
            <a:endParaRPr lang="pt-BR"/>
          </a:p>
        </p:txBody>
      </p:sp>
      <p:sp>
        <p:nvSpPr>
          <p:cNvPr id="6" name="Rectangle 13"/>
          <p:cNvSpPr>
            <a:spLocks noGrp="1" noChangeArrowheads="1"/>
          </p:cNvSpPr>
          <p:nvPr>
            <p:ph type="sldNum" sz="quarter" idx="12"/>
          </p:nvPr>
        </p:nvSpPr>
        <p:spPr>
          <a:ln/>
        </p:spPr>
        <p:txBody>
          <a:bodyPr/>
          <a:lstStyle>
            <a:lvl1pPr>
              <a:defRPr/>
            </a:lvl1pPr>
          </a:lstStyle>
          <a:p>
            <a:pPr>
              <a:defRPr/>
            </a:pPr>
            <a:fld id="{AEFD788F-7828-4A2B-B242-5CF7FBE29E27}" type="slidenum">
              <a:rPr lang="pt-BR" altLang="pt-BR"/>
              <a:pPr>
                <a:defRPr/>
              </a:pPr>
              <a:t>‹nº›</a:t>
            </a:fld>
            <a:endParaRPr lang="pt-BR" altLang="pt-BR"/>
          </a:p>
        </p:txBody>
      </p:sp>
    </p:spTree>
    <p:extLst>
      <p:ext uri="{BB962C8B-B14F-4D97-AF65-F5344CB8AC3E}">
        <p14:creationId xmlns:p14="http://schemas.microsoft.com/office/powerpoint/2010/main" val="24941486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705600" y="762000"/>
            <a:ext cx="1981200" cy="532447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762000" y="762000"/>
            <a:ext cx="5791200" cy="532447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1"/>
          <p:cNvSpPr>
            <a:spLocks noGrp="1" noChangeArrowheads="1"/>
          </p:cNvSpPr>
          <p:nvPr>
            <p:ph type="dt" sz="half" idx="10"/>
          </p:nvPr>
        </p:nvSpPr>
        <p:spPr>
          <a:ln/>
        </p:spPr>
        <p:txBody>
          <a:bodyPr/>
          <a:lstStyle>
            <a:lvl1pPr>
              <a:defRPr/>
            </a:lvl1pPr>
          </a:lstStyle>
          <a:p>
            <a:pPr>
              <a:defRPr/>
            </a:pPr>
            <a:endParaRPr lang="pt-BR"/>
          </a:p>
        </p:txBody>
      </p:sp>
      <p:sp>
        <p:nvSpPr>
          <p:cNvPr id="5" name="Rectangle 12"/>
          <p:cNvSpPr>
            <a:spLocks noGrp="1" noChangeArrowheads="1"/>
          </p:cNvSpPr>
          <p:nvPr>
            <p:ph type="ftr" sz="quarter" idx="11"/>
          </p:nvPr>
        </p:nvSpPr>
        <p:spPr>
          <a:ln/>
        </p:spPr>
        <p:txBody>
          <a:bodyPr/>
          <a:lstStyle>
            <a:lvl1pPr>
              <a:defRPr/>
            </a:lvl1pPr>
          </a:lstStyle>
          <a:p>
            <a:pPr>
              <a:defRPr/>
            </a:pPr>
            <a:endParaRPr lang="pt-BR"/>
          </a:p>
        </p:txBody>
      </p:sp>
      <p:sp>
        <p:nvSpPr>
          <p:cNvPr id="6" name="Rectangle 13"/>
          <p:cNvSpPr>
            <a:spLocks noGrp="1" noChangeArrowheads="1"/>
          </p:cNvSpPr>
          <p:nvPr>
            <p:ph type="sldNum" sz="quarter" idx="12"/>
          </p:nvPr>
        </p:nvSpPr>
        <p:spPr>
          <a:ln/>
        </p:spPr>
        <p:txBody>
          <a:bodyPr/>
          <a:lstStyle>
            <a:lvl1pPr>
              <a:defRPr/>
            </a:lvl1pPr>
          </a:lstStyle>
          <a:p>
            <a:pPr>
              <a:defRPr/>
            </a:pPr>
            <a:fld id="{903B9ED7-13D1-46BC-AB28-E9F8D8BBEF32}" type="slidenum">
              <a:rPr lang="pt-BR" altLang="pt-BR"/>
              <a:pPr>
                <a:defRPr/>
              </a:pPr>
              <a:t>‹nº›</a:t>
            </a:fld>
            <a:endParaRPr lang="pt-BR" altLang="pt-BR"/>
          </a:p>
        </p:txBody>
      </p:sp>
    </p:spTree>
    <p:extLst>
      <p:ext uri="{BB962C8B-B14F-4D97-AF65-F5344CB8AC3E}">
        <p14:creationId xmlns:p14="http://schemas.microsoft.com/office/powerpoint/2010/main" val="2291807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1" y="6350"/>
            <a:ext cx="9140825"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a:defRPr/>
                </a:pPr>
                <a:endParaRPr lang="en-US" sz="1800" dirty="0"/>
              </a:p>
            </p:txBody>
          </p:sp>
          <p:sp>
            <p:nvSpPr>
              <p:cNvPr id="17" name="Freeform 5"/>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en-US" sz="1800" dirty="0"/>
              </a:p>
            </p:txBody>
          </p:sp>
        </p:grpSp>
        <p:sp>
          <p:nvSpPr>
            <p:cNvPr id="6" name="Freeform 6"/>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en-US" sz="1800" dirty="0">
                <a:latin typeface="Tahoma" charset="0"/>
              </a:endParaRPr>
            </a:p>
          </p:txBody>
        </p:sp>
        <p:sp>
          <p:nvSpPr>
            <p:cNvPr id="7" name="Freeform 7"/>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a:defRPr/>
              </a:pPr>
              <a:endParaRPr lang="en-US" sz="1800" dirty="0"/>
            </a:p>
          </p:txBody>
        </p:sp>
        <p:sp>
          <p:nvSpPr>
            <p:cNvPr id="8" name="Freeform 8"/>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a:defRPr/>
              </a:pPr>
              <a:endParaRPr lang="en-US" sz="1800" dirty="0"/>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en-US" sz="1800" dirty="0"/>
              </a:p>
            </p:txBody>
          </p:sp>
          <p:sp>
            <p:nvSpPr>
              <p:cNvPr id="11" name="Freeform 11"/>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sz="1800" dirty="0"/>
              </a:p>
            </p:txBody>
          </p:sp>
          <p:sp>
            <p:nvSpPr>
              <p:cNvPr id="12" name="Freeform 12"/>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dirty="0"/>
              </a:p>
            </p:txBody>
          </p:sp>
          <p:sp>
            <p:nvSpPr>
              <p:cNvPr id="13" name="Freeform 13"/>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a:defRPr/>
                </a:pPr>
                <a:endParaRPr lang="en-US" sz="1800" dirty="0"/>
              </a:p>
            </p:txBody>
          </p:sp>
          <p:sp>
            <p:nvSpPr>
              <p:cNvPr id="14" name="Freeform 14"/>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a:defRPr/>
                </a:pPr>
                <a:endParaRPr lang="en-US" sz="1800" dirty="0"/>
              </a:p>
            </p:txBody>
          </p:sp>
          <p:sp>
            <p:nvSpPr>
              <p:cNvPr id="15" name="Freeform 15"/>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en-US" sz="1800" dirty="0">
                  <a:latin typeface="Tahoma" charset="0"/>
                </a:endParaRPr>
              </a:p>
            </p:txBody>
          </p:sp>
        </p:grpSp>
      </p:grpSp>
      <p:sp>
        <p:nvSpPr>
          <p:cNvPr id="13328" name="Rectangle 16"/>
          <p:cNvSpPr>
            <a:spLocks noGrp="1" noChangeArrowheads="1"/>
          </p:cNvSpPr>
          <p:nvPr>
            <p:ph type="ctrTitle" sz="quarter"/>
          </p:nvPr>
        </p:nvSpPr>
        <p:spPr>
          <a:xfrm>
            <a:off x="1066800" y="1997077"/>
            <a:ext cx="7086600" cy="1431925"/>
          </a:xfrm>
          <a:prstGeom prst="rect">
            <a:avLst/>
          </a:prstGeom>
        </p:spPr>
        <p:txBody>
          <a:bodyPr anchor="b"/>
          <a:lstStyle>
            <a:lvl1pPr>
              <a:defRPr/>
            </a:lvl1pPr>
          </a:lstStyle>
          <a:p>
            <a:r>
              <a:rPr lang="pt-BR"/>
              <a:t>Clique para editar o estilo do título mestre</a:t>
            </a:r>
          </a:p>
        </p:txBody>
      </p:sp>
      <p:sp>
        <p:nvSpPr>
          <p:cNvPr id="13329" name="Rectangle 17"/>
          <p:cNvSpPr>
            <a:spLocks noGrp="1" noChangeArrowheads="1"/>
          </p:cNvSpPr>
          <p:nvPr>
            <p:ph type="subTitle" sz="quarter" idx="1"/>
          </p:nvPr>
        </p:nvSpPr>
        <p:spPr>
          <a:xfrm>
            <a:off x="1066800" y="3886200"/>
            <a:ext cx="6400800" cy="1752600"/>
          </a:xfrm>
          <a:prstGeom prst="rect">
            <a:avLst/>
          </a:prstGeom>
        </p:spPr>
        <p:txBody>
          <a:bodyPr/>
          <a:lstStyle>
            <a:lvl1pPr marL="0" indent="0">
              <a:buFont typeface="Wingdings" pitchFamily="2" charset="2"/>
              <a:buNone/>
              <a:defRPr/>
            </a:lvl1pPr>
          </a:lstStyle>
          <a:p>
            <a:r>
              <a:rPr lang="pt-BR"/>
              <a:t>Clique para editar o estilo do subtítulo mestre</a:t>
            </a:r>
          </a:p>
        </p:txBody>
      </p:sp>
      <p:sp>
        <p:nvSpPr>
          <p:cNvPr id="18" name="Rectangle 18"/>
          <p:cNvSpPr>
            <a:spLocks noGrp="1" noChangeArrowheads="1"/>
          </p:cNvSpPr>
          <p:nvPr>
            <p:ph type="dt" sz="quarter" idx="10"/>
          </p:nvPr>
        </p:nvSpPr>
        <p:spPr>
          <a:xfrm>
            <a:off x="1066800" y="6248400"/>
            <a:ext cx="1905000" cy="457200"/>
          </a:xfrm>
          <a:prstGeom prst="rect">
            <a:avLst/>
          </a:prstGeom>
        </p:spPr>
        <p:txBody>
          <a:bodyPr/>
          <a:lstStyle>
            <a:lvl1pPr>
              <a:defRPr>
                <a:latin typeface="Tahoma" charset="0"/>
                <a:cs typeface="+mn-cs"/>
              </a:defRPr>
            </a:lvl1pPr>
          </a:lstStyle>
          <a:p>
            <a:pPr>
              <a:defRPr/>
            </a:pPr>
            <a:endParaRPr lang="pt-BR" dirty="0"/>
          </a:p>
        </p:txBody>
      </p:sp>
      <p:sp>
        <p:nvSpPr>
          <p:cNvPr id="19" name="Rectangle 19"/>
          <p:cNvSpPr>
            <a:spLocks noGrp="1" noChangeArrowheads="1"/>
          </p:cNvSpPr>
          <p:nvPr>
            <p:ph type="ftr" sz="quarter" idx="11"/>
          </p:nvPr>
        </p:nvSpPr>
        <p:spPr>
          <a:xfrm>
            <a:off x="3352800" y="6248400"/>
            <a:ext cx="2895600" cy="457200"/>
          </a:xfrm>
          <a:prstGeom prst="rect">
            <a:avLst/>
          </a:prstGeom>
        </p:spPr>
        <p:txBody>
          <a:bodyPr/>
          <a:lstStyle>
            <a:lvl1pPr>
              <a:defRPr>
                <a:latin typeface="Tahoma" charset="0"/>
                <a:cs typeface="+mn-cs"/>
              </a:defRPr>
            </a:lvl1pPr>
          </a:lstStyle>
          <a:p>
            <a:pPr>
              <a:defRPr/>
            </a:pPr>
            <a:endParaRPr lang="pt-BR" dirty="0"/>
          </a:p>
        </p:txBody>
      </p:sp>
      <p:sp>
        <p:nvSpPr>
          <p:cNvPr id="20" name="Rectangle 20"/>
          <p:cNvSpPr>
            <a:spLocks noGrp="1" noChangeArrowheads="1"/>
          </p:cNvSpPr>
          <p:nvPr>
            <p:ph type="sldNum" sz="quarter" idx="12"/>
          </p:nvPr>
        </p:nvSpPr>
        <p:spPr>
          <a:xfrm>
            <a:off x="6705600" y="6248400"/>
            <a:ext cx="1905000" cy="457200"/>
          </a:xfrm>
          <a:prstGeom prst="rect">
            <a:avLst/>
          </a:prstGeom>
        </p:spPr>
        <p:txBody>
          <a:bodyPr/>
          <a:lstStyle>
            <a:lvl1pPr>
              <a:defRPr>
                <a:latin typeface="Tahoma" charset="0"/>
                <a:cs typeface="+mn-cs"/>
              </a:defRPr>
            </a:lvl1pPr>
          </a:lstStyle>
          <a:p>
            <a:pPr>
              <a:defRPr/>
            </a:pPr>
            <a:fld id="{9A88D1F1-2208-4281-ADEF-218566DF3B27}" type="slidenum">
              <a:rPr lang="pt-BR"/>
              <a:pPr>
                <a:defRPr/>
              </a:pPr>
              <a:t>‹nº›</a:t>
            </a:fld>
            <a:endParaRPr lang="pt-BR" dirty="0"/>
          </a:p>
        </p:txBody>
      </p:sp>
    </p:spTree>
    <p:extLst>
      <p:ext uri="{BB962C8B-B14F-4D97-AF65-F5344CB8AC3E}">
        <p14:creationId xmlns:p14="http://schemas.microsoft.com/office/powerpoint/2010/main" val="709160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1066800" y="304802"/>
            <a:ext cx="7543800" cy="1431925"/>
          </a:xfrm>
          <a:prstGeom prst="rect">
            <a:avLst/>
          </a:prstGeom>
        </p:spPr>
        <p:txBody>
          <a:bodyPr/>
          <a:lstStyle/>
          <a:p>
            <a:r>
              <a:rPr lang="pt-BR"/>
              <a:t>Clique para editar o estilo do título mestre</a:t>
            </a:r>
            <a:endParaRPr lang="en-US"/>
          </a:p>
        </p:txBody>
      </p:sp>
      <p:sp>
        <p:nvSpPr>
          <p:cNvPr id="3" name="Espaço Reservado para Conteúdo 2"/>
          <p:cNvSpPr>
            <a:spLocks noGrp="1"/>
          </p:cNvSpPr>
          <p:nvPr>
            <p:ph idx="1"/>
          </p:nvPr>
        </p:nvSpPr>
        <p:spPr>
          <a:xfrm>
            <a:off x="1066800" y="1981200"/>
            <a:ext cx="7543800" cy="4114800"/>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Rectangle 17"/>
          <p:cNvSpPr>
            <a:spLocks noGrp="1" noChangeArrowheads="1"/>
          </p:cNvSpPr>
          <p:nvPr>
            <p:ph type="dt" sz="half" idx="10"/>
          </p:nvPr>
        </p:nvSpPr>
        <p:spPr>
          <a:xfrm>
            <a:off x="1066800" y="6248400"/>
            <a:ext cx="1905000" cy="457200"/>
          </a:xfrm>
          <a:prstGeom prst="rect">
            <a:avLst/>
          </a:prstGeom>
        </p:spPr>
        <p:txBody>
          <a:bodyPr/>
          <a:lstStyle>
            <a:lvl1pPr>
              <a:defRPr>
                <a:latin typeface="Tahoma" charset="0"/>
                <a:cs typeface="+mn-cs"/>
              </a:defRPr>
            </a:lvl1pPr>
          </a:lstStyle>
          <a:p>
            <a:pPr>
              <a:defRPr/>
            </a:pPr>
            <a:endParaRPr lang="pt-BR" dirty="0"/>
          </a:p>
        </p:txBody>
      </p:sp>
      <p:sp>
        <p:nvSpPr>
          <p:cNvPr id="5" name="Rectangle 18"/>
          <p:cNvSpPr>
            <a:spLocks noGrp="1" noChangeArrowheads="1"/>
          </p:cNvSpPr>
          <p:nvPr>
            <p:ph type="ftr" sz="quarter" idx="11"/>
          </p:nvPr>
        </p:nvSpPr>
        <p:spPr>
          <a:xfrm>
            <a:off x="3429000" y="6248400"/>
            <a:ext cx="2895600" cy="457200"/>
          </a:xfrm>
          <a:prstGeom prst="rect">
            <a:avLst/>
          </a:prstGeom>
        </p:spPr>
        <p:txBody>
          <a:bodyPr/>
          <a:lstStyle>
            <a:lvl1pPr>
              <a:defRPr>
                <a:latin typeface="Tahoma" charset="0"/>
                <a:cs typeface="+mn-cs"/>
              </a:defRPr>
            </a:lvl1pPr>
          </a:lstStyle>
          <a:p>
            <a:pPr>
              <a:defRPr/>
            </a:pPr>
            <a:endParaRPr lang="pt-BR" dirty="0"/>
          </a:p>
        </p:txBody>
      </p:sp>
      <p:sp>
        <p:nvSpPr>
          <p:cNvPr id="6" name="Rectangle 19"/>
          <p:cNvSpPr>
            <a:spLocks noGrp="1" noChangeArrowheads="1"/>
          </p:cNvSpPr>
          <p:nvPr>
            <p:ph type="sldNum" sz="quarter" idx="12"/>
          </p:nvPr>
        </p:nvSpPr>
        <p:spPr>
          <a:xfrm>
            <a:off x="6705600" y="6248400"/>
            <a:ext cx="1905000" cy="457200"/>
          </a:xfrm>
          <a:prstGeom prst="rect">
            <a:avLst/>
          </a:prstGeom>
        </p:spPr>
        <p:txBody>
          <a:bodyPr/>
          <a:lstStyle>
            <a:lvl1pPr>
              <a:defRPr>
                <a:latin typeface="Tahoma" charset="0"/>
                <a:cs typeface="+mn-cs"/>
              </a:defRPr>
            </a:lvl1pPr>
          </a:lstStyle>
          <a:p>
            <a:pPr>
              <a:defRPr/>
            </a:pPr>
            <a:fld id="{9D8AA322-5773-4481-8A60-2167DEC8F1CA}" type="slidenum">
              <a:rPr lang="pt-BR"/>
              <a:pPr>
                <a:defRPr/>
              </a:pPr>
              <a:t>‹nº›</a:t>
            </a:fld>
            <a:endParaRPr lang="pt-BR" dirty="0"/>
          </a:p>
        </p:txBody>
      </p:sp>
    </p:spTree>
    <p:extLst>
      <p:ext uri="{BB962C8B-B14F-4D97-AF65-F5344CB8AC3E}">
        <p14:creationId xmlns:p14="http://schemas.microsoft.com/office/powerpoint/2010/main" val="458882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graphicFrame>
        <p:nvGraphicFramePr>
          <p:cNvPr id="2" name="Tabela 4"/>
          <p:cNvGraphicFramePr>
            <a:graphicFrameLocks noGrp="1"/>
          </p:cNvGraphicFramePr>
          <p:nvPr/>
        </p:nvGraphicFramePr>
        <p:xfrm>
          <a:off x="928689" y="6215065"/>
          <a:ext cx="7643812" cy="371475"/>
        </p:xfrm>
        <a:graphic>
          <a:graphicData uri="http://schemas.openxmlformats.org/drawingml/2006/table">
            <a:tbl>
              <a:tblPr firstRow="1" bandRow="1">
                <a:tableStyleId>{5C22544A-7EE6-4342-B048-85BDC9FD1C3A}</a:tableStyleId>
              </a:tblPr>
              <a:tblGrid>
                <a:gridCol w="3821906">
                  <a:extLst>
                    <a:ext uri="{9D8B030D-6E8A-4147-A177-3AD203B41FA5}">
                      <a16:colId xmlns:a16="http://schemas.microsoft.com/office/drawing/2014/main" xmlns="" val="20000"/>
                    </a:ext>
                  </a:extLst>
                </a:gridCol>
                <a:gridCol w="3821906">
                  <a:extLst>
                    <a:ext uri="{9D8B030D-6E8A-4147-A177-3AD203B41FA5}">
                      <a16:colId xmlns:a16="http://schemas.microsoft.com/office/drawing/2014/main" xmlns="" val="20001"/>
                    </a:ext>
                  </a:extLst>
                </a:gridCol>
              </a:tblGrid>
              <a:tr h="371475">
                <a:tc>
                  <a:txBody>
                    <a:bodyPr/>
                    <a:lstStyle/>
                    <a:p>
                      <a:r>
                        <a:rPr lang="pt-BR" sz="1600" dirty="0">
                          <a:solidFill>
                            <a:srgbClr val="FFFF00"/>
                          </a:solidFill>
                          <a:effectLst>
                            <a:outerShdw blurRad="38100" dist="38100" dir="2700000" algn="tl">
                              <a:srgbClr val="000000">
                                <a:alpha val="43137"/>
                              </a:srgbClr>
                            </a:outerShdw>
                          </a:effectLst>
                        </a:rPr>
                        <a:t>www.nadiabossa.com.br</a:t>
                      </a:r>
                      <a:endParaRPr lang="en-US" sz="1600" dirty="0">
                        <a:solidFill>
                          <a:srgbClr val="FFFF00"/>
                        </a:solidFill>
                        <a:effectLst>
                          <a:outerShdw blurRad="38100" dist="38100" dir="2700000" algn="tl">
                            <a:srgbClr val="000000">
                              <a:alpha val="43137"/>
                            </a:srgbClr>
                          </a:outerShdw>
                        </a:effectLst>
                      </a:endParaRPr>
                    </a:p>
                  </a:txBody>
                  <a:tcPr marL="91439" marR="91439" marT="45798" marB="45798">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pt-BR" sz="1600" b="1" dirty="0">
                          <a:solidFill>
                            <a:srgbClr val="FFFF00"/>
                          </a:solidFill>
                          <a:effectLst>
                            <a:outerShdw blurRad="38100" dist="38100" dir="2700000" algn="tl">
                              <a:srgbClr val="000000">
                                <a:alpha val="43137"/>
                              </a:srgbClr>
                            </a:outerShdw>
                          </a:effectLst>
                        </a:rPr>
                        <a:t>Dra Nadia Aparecida Bossa</a:t>
                      </a:r>
                      <a:endParaRPr lang="en-US" sz="1600" dirty="0">
                        <a:solidFill>
                          <a:srgbClr val="FFFF00"/>
                        </a:solidFill>
                        <a:effectLst>
                          <a:outerShdw blurRad="38100" dist="38100" dir="2700000" algn="tl">
                            <a:srgbClr val="000000">
                              <a:alpha val="43137"/>
                            </a:srgbClr>
                          </a:outerShdw>
                        </a:effectLst>
                      </a:endParaRPr>
                    </a:p>
                  </a:txBody>
                  <a:tcPr marL="91439" marR="91439" marT="45798" marB="45798">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1609415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Em branco">
    <p:spTree>
      <p:nvGrpSpPr>
        <p:cNvPr id="1" name=""/>
        <p:cNvGrpSpPr/>
        <p:nvPr/>
      </p:nvGrpSpPr>
      <p:grpSpPr>
        <a:xfrm>
          <a:off x="0" y="0"/>
          <a:ext cx="0" cy="0"/>
          <a:chOff x="0" y="0"/>
          <a:chExt cx="0" cy="0"/>
        </a:xfrm>
      </p:grpSpPr>
      <p:graphicFrame>
        <p:nvGraphicFramePr>
          <p:cNvPr id="2" name="Tabela 4"/>
          <p:cNvGraphicFramePr>
            <a:graphicFrameLocks noGrp="1"/>
          </p:cNvGraphicFramePr>
          <p:nvPr/>
        </p:nvGraphicFramePr>
        <p:xfrm>
          <a:off x="928689" y="6215065"/>
          <a:ext cx="7643812" cy="371475"/>
        </p:xfrm>
        <a:graphic>
          <a:graphicData uri="http://schemas.openxmlformats.org/drawingml/2006/table">
            <a:tbl>
              <a:tblPr firstRow="1" bandRow="1">
                <a:tableStyleId>{5C22544A-7EE6-4342-B048-85BDC9FD1C3A}</a:tableStyleId>
              </a:tblPr>
              <a:tblGrid>
                <a:gridCol w="3821906">
                  <a:extLst>
                    <a:ext uri="{9D8B030D-6E8A-4147-A177-3AD203B41FA5}">
                      <a16:colId xmlns:a16="http://schemas.microsoft.com/office/drawing/2014/main" xmlns="" val="20000"/>
                    </a:ext>
                  </a:extLst>
                </a:gridCol>
                <a:gridCol w="3821906">
                  <a:extLst>
                    <a:ext uri="{9D8B030D-6E8A-4147-A177-3AD203B41FA5}">
                      <a16:colId xmlns:a16="http://schemas.microsoft.com/office/drawing/2014/main" xmlns="" val="20001"/>
                    </a:ext>
                  </a:extLst>
                </a:gridCol>
              </a:tblGrid>
              <a:tr h="371475">
                <a:tc>
                  <a:txBody>
                    <a:bodyPr/>
                    <a:lstStyle/>
                    <a:p>
                      <a:r>
                        <a:rPr lang="pt-BR" sz="1600" dirty="0">
                          <a:solidFill>
                            <a:srgbClr val="FFFF00"/>
                          </a:solidFill>
                          <a:effectLst>
                            <a:outerShdw blurRad="38100" dist="38100" dir="2700000" algn="tl">
                              <a:srgbClr val="000000">
                                <a:alpha val="43137"/>
                              </a:srgbClr>
                            </a:outerShdw>
                          </a:effectLst>
                        </a:rPr>
                        <a:t>www.nadiabossa.com.br</a:t>
                      </a:r>
                      <a:endParaRPr lang="en-US" sz="1600" dirty="0">
                        <a:solidFill>
                          <a:srgbClr val="FFFF00"/>
                        </a:solidFill>
                        <a:effectLst>
                          <a:outerShdw blurRad="38100" dist="38100" dir="2700000" algn="tl">
                            <a:srgbClr val="000000">
                              <a:alpha val="43137"/>
                            </a:srgbClr>
                          </a:outerShdw>
                        </a:effectLst>
                      </a:endParaRPr>
                    </a:p>
                  </a:txBody>
                  <a:tcPr marL="91439" marR="91439" marT="45798" marB="45798">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endParaRPr lang="en-US" sz="1600" dirty="0">
                        <a:solidFill>
                          <a:srgbClr val="FFFF00"/>
                        </a:solidFill>
                        <a:effectLst/>
                      </a:endParaRPr>
                    </a:p>
                  </a:txBody>
                  <a:tcPr marL="91439" marR="91439" marT="45798" marB="45798">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1418539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Em branco">
    <p:spTree>
      <p:nvGrpSpPr>
        <p:cNvPr id="1" name=""/>
        <p:cNvGrpSpPr/>
        <p:nvPr/>
      </p:nvGrpSpPr>
      <p:grpSpPr>
        <a:xfrm>
          <a:off x="0" y="0"/>
          <a:ext cx="0" cy="0"/>
          <a:chOff x="0" y="0"/>
          <a:chExt cx="0" cy="0"/>
        </a:xfrm>
      </p:grpSpPr>
      <p:pic>
        <p:nvPicPr>
          <p:cNvPr id="2" name="Picture 7" descr="Cap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2089" y="134940"/>
            <a:ext cx="83185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560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pPr defTabSz="685800"/>
            <a:fld id="{3C592CF6-19DD-4F3C-B220-66B1CF147A0B}" type="datetimeFigureOut">
              <a:rPr lang="pt-BR" smtClean="0">
                <a:solidFill>
                  <a:prstClr val="black">
                    <a:tint val="75000"/>
                  </a:prstClr>
                </a:solidFill>
              </a:rPr>
              <a:pPr defTabSz="685800"/>
              <a:t>20/06/2017</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CA1A8307-F02F-4D9E-A6C7-B97C2E412895}" type="slidenum">
              <a:rPr lang="pt-BR" smtClean="0">
                <a:solidFill>
                  <a:prstClr val="black">
                    <a:tint val="75000"/>
                  </a:prstClr>
                </a:solidFill>
              </a:rPr>
              <a:pPr defTabSz="685800"/>
              <a:t>‹nº›</a:t>
            </a:fld>
            <a:endParaRPr lang="pt-BR">
              <a:solidFill>
                <a:prstClr val="black">
                  <a:tint val="75000"/>
                </a:prstClr>
              </a:solidFill>
            </a:endParaRPr>
          </a:p>
        </p:txBody>
      </p:sp>
    </p:spTree>
    <p:extLst>
      <p:ext uri="{BB962C8B-B14F-4D97-AF65-F5344CB8AC3E}">
        <p14:creationId xmlns:p14="http://schemas.microsoft.com/office/powerpoint/2010/main" val="19828917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theme" Target="../theme/theme3.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8434" name="Grupo 19"/>
          <p:cNvGrpSpPr>
            <a:grpSpLocks/>
          </p:cNvGrpSpPr>
          <p:nvPr userDrawn="1"/>
        </p:nvGrpSpPr>
        <p:grpSpPr bwMode="auto">
          <a:xfrm>
            <a:off x="1" y="6350"/>
            <a:ext cx="9140825" cy="6065838"/>
            <a:chOff x="0" y="6350"/>
            <a:chExt cx="9140825" cy="6065856"/>
          </a:xfrm>
        </p:grpSpPr>
        <p:sp>
          <p:nvSpPr>
            <p:cNvPr id="1030" name="Freeform 3"/>
            <p:cNvSpPr>
              <a:spLocks/>
            </p:cNvSpPr>
            <p:nvPr/>
          </p:nvSpPr>
          <p:spPr bwMode="hidden">
            <a:xfrm>
              <a:off x="885825" y="1344617"/>
              <a:ext cx="8255000" cy="472758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a:defRPr/>
              </a:pPr>
              <a:endParaRPr lang="en-US" sz="1800" dirty="0"/>
            </a:p>
          </p:txBody>
        </p:sp>
        <p:sp>
          <p:nvSpPr>
            <p:cNvPr id="1031" name="Freeform 4"/>
            <p:cNvSpPr>
              <a:spLocks/>
            </p:cNvSpPr>
            <p:nvPr userDrawn="1"/>
          </p:nvSpPr>
          <p:spPr bwMode="hidden">
            <a:xfrm>
              <a:off x="0" y="1344617"/>
              <a:ext cx="885825" cy="472758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en-US" sz="1800" dirty="0"/>
            </a:p>
          </p:txBody>
        </p:sp>
        <p:grpSp>
          <p:nvGrpSpPr>
            <p:cNvPr id="18440" name="Group 5"/>
            <p:cNvGrpSpPr>
              <a:grpSpLocks/>
            </p:cNvGrpSpPr>
            <p:nvPr userDrawn="1"/>
          </p:nvGrpSpPr>
          <p:grpSpPr bwMode="auto">
            <a:xfrm>
              <a:off x="0" y="6350"/>
              <a:ext cx="9140825" cy="4994286"/>
              <a:chOff x="0" y="4"/>
              <a:chExt cx="5758" cy="4316"/>
            </a:xfrm>
          </p:grpSpPr>
          <p:sp>
            <p:nvSpPr>
              <p:cNvPr id="1033" name="Freeform 6"/>
              <p:cNvSpPr>
                <a:spLocks/>
              </p:cNvSpPr>
              <p:nvPr/>
            </p:nvSpPr>
            <p:spPr bwMode="ltGray">
              <a:xfrm>
                <a:off x="552" y="4"/>
                <a:ext cx="12" cy="696"/>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en-US" sz="1800" dirty="0"/>
              </a:p>
            </p:txBody>
          </p:sp>
          <p:sp>
            <p:nvSpPr>
              <p:cNvPr id="1034"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sz="1800" dirty="0"/>
              </a:p>
            </p:txBody>
          </p:sp>
          <p:sp>
            <p:nvSpPr>
              <p:cNvPr id="1035" name="Freeform 8"/>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dirty="0"/>
              </a:p>
            </p:txBody>
          </p:sp>
          <p:sp>
            <p:nvSpPr>
              <p:cNvPr id="1036" name="Freeform 9"/>
              <p:cNvSpPr>
                <a:spLocks/>
              </p:cNvSpPr>
              <p:nvPr/>
            </p:nvSpPr>
            <p:spPr bwMode="ltGray">
              <a:xfrm>
                <a:off x="552" y="1370"/>
                <a:ext cx="12" cy="251"/>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a:defRPr/>
                </a:pPr>
                <a:endParaRPr lang="en-US" sz="1800" dirty="0"/>
              </a:p>
            </p:txBody>
          </p:sp>
          <p:sp>
            <p:nvSpPr>
              <p:cNvPr id="1037" name="Freeform 10"/>
              <p:cNvSpPr>
                <a:spLocks/>
              </p:cNvSpPr>
              <p:nvPr/>
            </p:nvSpPr>
            <p:spPr bwMode="ltGray">
              <a:xfrm>
                <a:off x="552" y="700"/>
                <a:ext cx="12" cy="251"/>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a:defRPr/>
                </a:pPr>
                <a:endParaRPr lang="en-US" sz="1800" dirty="0"/>
              </a:p>
            </p:txBody>
          </p:sp>
          <p:sp>
            <p:nvSpPr>
              <p:cNvPr id="12299"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en-US" sz="1800" dirty="0">
                  <a:latin typeface="Tahoma" charset="0"/>
                </a:endParaRPr>
              </a:p>
            </p:txBody>
          </p:sp>
          <p:sp>
            <p:nvSpPr>
              <p:cNvPr id="1039" name="Freeform 12"/>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a:defRPr/>
                </a:pPr>
                <a:endParaRPr lang="en-US" sz="1800" dirty="0"/>
              </a:p>
            </p:txBody>
          </p:sp>
          <p:sp>
            <p:nvSpPr>
              <p:cNvPr id="1040" name="Freeform 13"/>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a:defRPr/>
                </a:pPr>
                <a:endParaRPr lang="en-US" sz="1800" dirty="0"/>
              </a:p>
            </p:txBody>
          </p:sp>
          <p:sp>
            <p:nvSpPr>
              <p:cNvPr id="12302"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en-US" sz="1800" dirty="0">
                  <a:latin typeface="Tahoma" charset="0"/>
                </a:endParaRPr>
              </a:p>
            </p:txBody>
          </p:sp>
        </p:grpSp>
      </p:grpSp>
      <p:graphicFrame>
        <p:nvGraphicFramePr>
          <p:cNvPr id="21" name="Tabela 20"/>
          <p:cNvGraphicFramePr>
            <a:graphicFrameLocks noGrp="1"/>
          </p:cNvGraphicFramePr>
          <p:nvPr/>
        </p:nvGraphicFramePr>
        <p:xfrm>
          <a:off x="928689" y="6215065"/>
          <a:ext cx="7643812" cy="371475"/>
        </p:xfrm>
        <a:graphic>
          <a:graphicData uri="http://schemas.openxmlformats.org/drawingml/2006/table">
            <a:tbl>
              <a:tblPr firstRow="1" bandRow="1">
                <a:tableStyleId>{5C22544A-7EE6-4342-B048-85BDC9FD1C3A}</a:tableStyleId>
              </a:tblPr>
              <a:tblGrid>
                <a:gridCol w="3821906">
                  <a:extLst>
                    <a:ext uri="{9D8B030D-6E8A-4147-A177-3AD203B41FA5}">
                      <a16:colId xmlns:a16="http://schemas.microsoft.com/office/drawing/2014/main" xmlns="" val="20000"/>
                    </a:ext>
                  </a:extLst>
                </a:gridCol>
                <a:gridCol w="3821906">
                  <a:extLst>
                    <a:ext uri="{9D8B030D-6E8A-4147-A177-3AD203B41FA5}">
                      <a16:colId xmlns:a16="http://schemas.microsoft.com/office/drawing/2014/main" xmlns="" val="20001"/>
                    </a:ext>
                  </a:extLst>
                </a:gridCol>
              </a:tblGrid>
              <a:tr h="371475">
                <a:tc>
                  <a:txBody>
                    <a:bodyPr/>
                    <a:lstStyle/>
                    <a:p>
                      <a:r>
                        <a:rPr lang="pt-BR" sz="1600" dirty="0">
                          <a:solidFill>
                            <a:srgbClr val="FFFF00"/>
                          </a:solidFill>
                          <a:effectLst>
                            <a:outerShdw blurRad="38100" dist="38100" dir="2700000" algn="tl">
                              <a:srgbClr val="000000">
                                <a:alpha val="43137"/>
                              </a:srgbClr>
                            </a:outerShdw>
                          </a:effectLst>
                        </a:rPr>
                        <a:t>www.nadiabossa.com.br</a:t>
                      </a:r>
                      <a:endParaRPr lang="en-US" sz="1600" dirty="0">
                        <a:solidFill>
                          <a:srgbClr val="FFFF00"/>
                        </a:solidFill>
                        <a:effectLst>
                          <a:outerShdw blurRad="38100" dist="38100" dir="2700000" algn="tl">
                            <a:srgbClr val="000000">
                              <a:alpha val="43137"/>
                            </a:srgbClr>
                          </a:outerShdw>
                        </a:effectLst>
                      </a:endParaRPr>
                    </a:p>
                  </a:txBody>
                  <a:tcPr marL="91439" marR="91439" marT="45798" marB="45798">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pt-BR" sz="1600" b="1" dirty="0">
                          <a:solidFill>
                            <a:srgbClr val="FFFF00"/>
                          </a:solidFill>
                          <a:effectLst>
                            <a:outerShdw blurRad="38100" dist="38100" dir="2700000" algn="tl">
                              <a:srgbClr val="000000">
                                <a:alpha val="43137"/>
                              </a:srgbClr>
                            </a:outerShdw>
                          </a:effectLst>
                        </a:rPr>
                        <a:t>Dra Nadia Aparecida Bossa</a:t>
                      </a:r>
                      <a:endParaRPr lang="en-US" sz="1600" dirty="0">
                        <a:solidFill>
                          <a:srgbClr val="FFFF00"/>
                        </a:solidFill>
                        <a:effectLst>
                          <a:outerShdw blurRad="38100" dist="38100" dir="2700000" algn="tl">
                            <a:srgbClr val="000000">
                              <a:alpha val="43137"/>
                            </a:srgbClr>
                          </a:outerShdw>
                        </a:effectLst>
                      </a:endParaRPr>
                    </a:p>
                  </a:txBody>
                  <a:tcPr marL="91439" marR="91439" marT="45798" marB="45798">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17453556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9458" name="Grupo 19"/>
          <p:cNvGrpSpPr>
            <a:grpSpLocks/>
          </p:cNvGrpSpPr>
          <p:nvPr userDrawn="1"/>
        </p:nvGrpSpPr>
        <p:grpSpPr bwMode="auto">
          <a:xfrm>
            <a:off x="1" y="6350"/>
            <a:ext cx="9140825" cy="6065838"/>
            <a:chOff x="0" y="6350"/>
            <a:chExt cx="9140825" cy="6065856"/>
          </a:xfrm>
        </p:grpSpPr>
        <p:sp>
          <p:nvSpPr>
            <p:cNvPr id="2054" name="Freeform 3"/>
            <p:cNvSpPr>
              <a:spLocks/>
            </p:cNvSpPr>
            <p:nvPr/>
          </p:nvSpPr>
          <p:spPr bwMode="hidden">
            <a:xfrm>
              <a:off x="885825" y="1344617"/>
              <a:ext cx="8255000" cy="472758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a:defRPr/>
              </a:pPr>
              <a:endParaRPr lang="en-US" sz="1800" dirty="0"/>
            </a:p>
          </p:txBody>
        </p:sp>
        <p:sp>
          <p:nvSpPr>
            <p:cNvPr id="2055" name="Freeform 4"/>
            <p:cNvSpPr>
              <a:spLocks/>
            </p:cNvSpPr>
            <p:nvPr userDrawn="1"/>
          </p:nvSpPr>
          <p:spPr bwMode="hidden">
            <a:xfrm>
              <a:off x="0" y="1344617"/>
              <a:ext cx="885825" cy="472758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en-US" sz="1800" dirty="0"/>
            </a:p>
          </p:txBody>
        </p:sp>
        <p:grpSp>
          <p:nvGrpSpPr>
            <p:cNvPr id="19464" name="Group 5"/>
            <p:cNvGrpSpPr>
              <a:grpSpLocks/>
            </p:cNvGrpSpPr>
            <p:nvPr userDrawn="1"/>
          </p:nvGrpSpPr>
          <p:grpSpPr bwMode="auto">
            <a:xfrm>
              <a:off x="0" y="6350"/>
              <a:ext cx="9140825" cy="4994286"/>
              <a:chOff x="0" y="4"/>
              <a:chExt cx="5758" cy="4316"/>
            </a:xfrm>
          </p:grpSpPr>
          <p:sp>
            <p:nvSpPr>
              <p:cNvPr id="2057" name="Freeform 6"/>
              <p:cNvSpPr>
                <a:spLocks/>
              </p:cNvSpPr>
              <p:nvPr/>
            </p:nvSpPr>
            <p:spPr bwMode="ltGray">
              <a:xfrm>
                <a:off x="552" y="4"/>
                <a:ext cx="12" cy="696"/>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en-US" sz="1800" dirty="0"/>
              </a:p>
            </p:txBody>
          </p:sp>
          <p:sp>
            <p:nvSpPr>
              <p:cNvPr id="2058"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sz="1800" dirty="0"/>
              </a:p>
            </p:txBody>
          </p:sp>
          <p:sp>
            <p:nvSpPr>
              <p:cNvPr id="2059" name="Freeform 8"/>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dirty="0"/>
              </a:p>
            </p:txBody>
          </p:sp>
          <p:sp>
            <p:nvSpPr>
              <p:cNvPr id="2060" name="Freeform 9"/>
              <p:cNvSpPr>
                <a:spLocks/>
              </p:cNvSpPr>
              <p:nvPr/>
            </p:nvSpPr>
            <p:spPr bwMode="ltGray">
              <a:xfrm>
                <a:off x="552" y="1370"/>
                <a:ext cx="12" cy="251"/>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a:defRPr/>
                </a:pPr>
                <a:endParaRPr lang="en-US" sz="1800" dirty="0"/>
              </a:p>
            </p:txBody>
          </p:sp>
          <p:sp>
            <p:nvSpPr>
              <p:cNvPr id="2061" name="Freeform 10"/>
              <p:cNvSpPr>
                <a:spLocks/>
              </p:cNvSpPr>
              <p:nvPr/>
            </p:nvSpPr>
            <p:spPr bwMode="ltGray">
              <a:xfrm>
                <a:off x="552" y="700"/>
                <a:ext cx="12" cy="251"/>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a:defRPr/>
                </a:pPr>
                <a:endParaRPr lang="en-US" sz="1800" dirty="0"/>
              </a:p>
            </p:txBody>
          </p:sp>
          <p:sp>
            <p:nvSpPr>
              <p:cNvPr id="12299"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en-US" sz="1800" dirty="0">
                  <a:latin typeface="Tahoma" charset="0"/>
                </a:endParaRPr>
              </a:p>
            </p:txBody>
          </p:sp>
          <p:sp>
            <p:nvSpPr>
              <p:cNvPr id="2063" name="Freeform 12"/>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a:defRPr/>
                </a:pPr>
                <a:endParaRPr lang="en-US" sz="1800" dirty="0"/>
              </a:p>
            </p:txBody>
          </p:sp>
          <p:sp>
            <p:nvSpPr>
              <p:cNvPr id="2064" name="Freeform 13"/>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a:defRPr/>
                </a:pPr>
                <a:endParaRPr lang="en-US" sz="1800" dirty="0"/>
              </a:p>
            </p:txBody>
          </p:sp>
          <p:sp>
            <p:nvSpPr>
              <p:cNvPr id="12302"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en-US" sz="1800" dirty="0">
                  <a:latin typeface="Tahoma" charset="0"/>
                </a:endParaRPr>
              </a:p>
            </p:txBody>
          </p:sp>
        </p:grpSp>
      </p:grpSp>
      <p:graphicFrame>
        <p:nvGraphicFramePr>
          <p:cNvPr id="21" name="Tabela 20"/>
          <p:cNvGraphicFramePr>
            <a:graphicFrameLocks noGrp="1"/>
          </p:cNvGraphicFramePr>
          <p:nvPr/>
        </p:nvGraphicFramePr>
        <p:xfrm>
          <a:off x="928689" y="6215065"/>
          <a:ext cx="7643812" cy="371475"/>
        </p:xfrm>
        <a:graphic>
          <a:graphicData uri="http://schemas.openxmlformats.org/drawingml/2006/table">
            <a:tbl>
              <a:tblPr firstRow="1" bandRow="1">
                <a:tableStyleId>{5C22544A-7EE6-4342-B048-85BDC9FD1C3A}</a:tableStyleId>
              </a:tblPr>
              <a:tblGrid>
                <a:gridCol w="3821906">
                  <a:extLst>
                    <a:ext uri="{9D8B030D-6E8A-4147-A177-3AD203B41FA5}">
                      <a16:colId xmlns:a16="http://schemas.microsoft.com/office/drawing/2014/main" xmlns="" val="20000"/>
                    </a:ext>
                  </a:extLst>
                </a:gridCol>
                <a:gridCol w="3821906">
                  <a:extLst>
                    <a:ext uri="{9D8B030D-6E8A-4147-A177-3AD203B41FA5}">
                      <a16:colId xmlns:a16="http://schemas.microsoft.com/office/drawing/2014/main" xmlns="" val="20001"/>
                    </a:ext>
                  </a:extLst>
                </a:gridCol>
              </a:tblGrid>
              <a:tr h="371475">
                <a:tc>
                  <a:txBody>
                    <a:bodyPr/>
                    <a:lstStyle/>
                    <a:p>
                      <a:r>
                        <a:rPr lang="pt-BR" sz="1600" dirty="0">
                          <a:solidFill>
                            <a:srgbClr val="FFFF00"/>
                          </a:solidFill>
                          <a:effectLst>
                            <a:outerShdw blurRad="38100" dist="38100" dir="2700000" algn="tl">
                              <a:srgbClr val="C0C0C0"/>
                            </a:outerShdw>
                          </a:effectLst>
                        </a:rPr>
                        <a:t>www.nadiabossa.com.br</a:t>
                      </a:r>
                      <a:endParaRPr lang="en-US" sz="1600" dirty="0">
                        <a:solidFill>
                          <a:srgbClr val="FFFF00"/>
                        </a:solidFill>
                      </a:endParaRPr>
                    </a:p>
                  </a:txBody>
                  <a:tcPr marL="91439" marR="91439" marT="45798" marB="45798">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endParaRPr lang="en-US" sz="1600" dirty="0">
                        <a:solidFill>
                          <a:srgbClr val="FFFF00"/>
                        </a:solidFill>
                      </a:endParaRPr>
                    </a:p>
                  </a:txBody>
                  <a:tcPr marL="91439" marR="91439" marT="45798" marB="45798">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2824676358"/>
      </p:ext>
    </p:extLst>
  </p:cSld>
  <p:clrMap bg1="dk2" tx1="lt1" bg2="dk1" tx2="lt2" accent1="accent1" accent2="accent2" accent3="accent3" accent4="accent4" accent5="accent5" accent6="accent6" hlink="hlink" folHlink="folHlink"/>
  <p:sldLayoutIdLst>
    <p:sldLayoutId id="2147483667" r:id="rId1"/>
    <p:sldLayoutId id="2147483668" r:id="rId2"/>
    <p:sldLayoutId id="2147483669" r:id="rId3"/>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6/20/2017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‹nº›</a:t>
            </a:fld>
            <a:endParaRPr lang="en-US" dirty="0"/>
          </a:p>
        </p:txBody>
      </p:sp>
    </p:spTree>
    <p:extLst>
      <p:ext uri="{BB962C8B-B14F-4D97-AF65-F5344CB8AC3E}">
        <p14:creationId xmlns:p14="http://schemas.microsoft.com/office/powerpoint/2010/main" val="117595293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82" r:id="rId12"/>
    <p:sldLayoutId id="2147483684" r:id="rId13"/>
    <p:sldLayoutId id="2147483711" r:id="rId14"/>
    <p:sldLayoutId id="214748368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620000" cy="6858000"/>
            <a:chOff x="0" y="0"/>
            <a:chExt cx="4800" cy="4320"/>
          </a:xfrm>
        </p:grpSpPr>
        <p:grpSp>
          <p:nvGrpSpPr>
            <p:cNvPr id="1032" name="Group 3"/>
            <p:cNvGrpSpPr>
              <a:grpSpLocks/>
            </p:cNvGrpSpPr>
            <p:nvPr userDrawn="1"/>
          </p:nvGrpSpPr>
          <p:grpSpPr bwMode="auto">
            <a:xfrm>
              <a:off x="0" y="0"/>
              <a:ext cx="2016" cy="4320"/>
              <a:chOff x="0" y="0"/>
              <a:chExt cx="2016" cy="4320"/>
            </a:xfrm>
          </p:grpSpPr>
          <p:sp>
            <p:nvSpPr>
              <p:cNvPr id="1036" name="Rectangle 4"/>
              <p:cNvSpPr>
                <a:spLocks noChangeArrowheads="1"/>
              </p:cNvSpPr>
              <p:nvPr userDrawn="1"/>
            </p:nvSpPr>
            <p:spPr bwMode="auto">
              <a:xfrm>
                <a:off x="0" y="0"/>
                <a:ext cx="480"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p>
            </p:txBody>
          </p:sp>
          <p:sp>
            <p:nvSpPr>
              <p:cNvPr id="1037" name="Freeform 5"/>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Lst>
            </p:spPr>
            <p:txBody>
              <a:bodyPr wrap="none"/>
              <a:lstStyle/>
              <a:p>
                <a:endParaRPr lang="pt-BR"/>
              </a:p>
            </p:txBody>
          </p:sp>
        </p:grpSp>
        <p:grpSp>
          <p:nvGrpSpPr>
            <p:cNvPr id="1033" name="Group 6"/>
            <p:cNvGrpSpPr>
              <a:grpSpLocks/>
            </p:cNvGrpSpPr>
            <p:nvPr/>
          </p:nvGrpSpPr>
          <p:grpSpPr bwMode="auto">
            <a:xfrm>
              <a:off x="144" y="1248"/>
              <a:ext cx="4656" cy="201"/>
              <a:chOff x="144" y="1248"/>
              <a:chExt cx="4656" cy="201"/>
            </a:xfrm>
          </p:grpSpPr>
          <p:sp>
            <p:nvSpPr>
              <p:cNvPr id="1034" name="AutoShape 7"/>
              <p:cNvSpPr>
                <a:spLocks noChangeArrowheads="1"/>
              </p:cNvSpPr>
              <p:nvPr/>
            </p:nvSpPr>
            <p:spPr bwMode="auto">
              <a:xfrm>
                <a:off x="384" y="1248"/>
                <a:ext cx="4416" cy="200"/>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p>
            </p:txBody>
          </p:sp>
          <p:sp>
            <p:nvSpPr>
              <p:cNvPr id="1035" name="AutoShape 8"/>
              <p:cNvSpPr>
                <a:spLocks noChangeArrowheads="1"/>
              </p:cNvSpPr>
              <p:nvPr/>
            </p:nvSpPr>
            <p:spPr bwMode="auto">
              <a:xfrm flipH="1">
                <a:off x="144" y="1248"/>
                <a:ext cx="248" cy="201"/>
              </a:xfrm>
              <a:prstGeom prst="flowChartDelay">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p>
            </p:txBody>
          </p:sp>
        </p:grpSp>
      </p:grpSp>
      <p:sp>
        <p:nvSpPr>
          <p:cNvPr id="1027"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p>
            <a:pPr lvl="0"/>
            <a:r>
              <a:rPr lang="pt-BR" altLang="pt-BR"/>
              <a:t>Clique para editar o estilo do título mestre</a:t>
            </a:r>
          </a:p>
        </p:txBody>
      </p:sp>
      <p:sp>
        <p:nvSpPr>
          <p:cNvPr id="1028" name="Rectangle 10"/>
          <p:cNvSpPr>
            <a:spLocks noGrp="1" noChangeArrowheads="1"/>
          </p:cNvSpPr>
          <p:nvPr>
            <p:ph type="body" idx="1"/>
          </p:nvPr>
        </p:nvSpPr>
        <p:spPr bwMode="auto">
          <a:xfrm>
            <a:off x="838200" y="2362200"/>
            <a:ext cx="76930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24587"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charset="0"/>
              </a:defRPr>
            </a:lvl1pPr>
          </a:lstStyle>
          <a:p>
            <a:pPr>
              <a:defRPr/>
            </a:pPr>
            <a:endParaRPr lang="pt-BR"/>
          </a:p>
        </p:txBody>
      </p:sp>
      <p:sp>
        <p:nvSpPr>
          <p:cNvPr id="24588"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charset="0"/>
              </a:defRPr>
            </a:lvl1pPr>
          </a:lstStyle>
          <a:p>
            <a:pPr>
              <a:defRPr/>
            </a:pPr>
            <a:endParaRPr lang="pt-BR"/>
          </a:p>
        </p:txBody>
      </p:sp>
      <p:sp>
        <p:nvSpPr>
          <p:cNvPr id="24589"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2600" b="1" smtClean="0">
                <a:solidFill>
                  <a:schemeClr val="bg1"/>
                </a:solidFill>
              </a:defRPr>
            </a:lvl1pPr>
          </a:lstStyle>
          <a:p>
            <a:pPr>
              <a:defRPr/>
            </a:pPr>
            <a:fld id="{F5A55549-D8CF-4384-ACAB-9094AB20646F}" type="slidenum">
              <a:rPr lang="pt-BR" altLang="pt-BR"/>
              <a:pPr>
                <a:defRPr/>
              </a:pPr>
              <a:t>‹nº›</a:t>
            </a:fld>
            <a:endParaRPr lang="pt-BR" altLang="pt-BR"/>
          </a:p>
        </p:txBody>
      </p:sp>
    </p:spTree>
    <p:extLst>
      <p:ext uri="{BB962C8B-B14F-4D97-AF65-F5344CB8AC3E}">
        <p14:creationId xmlns:p14="http://schemas.microsoft.com/office/powerpoint/2010/main" val="93163031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0.xml.rels><?xml version="1.0" encoding="UTF-8" standalone="yes"?>
<Relationships xmlns="http://schemas.openxmlformats.org/package/2006/relationships"><Relationship Id="rId3" Type="http://schemas.openxmlformats.org/officeDocument/2006/relationships/hyperlink" Target="http://www.minhavida.com.br/temas/C%C3%B3licas" TargetMode="External"/><Relationship Id="rId7" Type="http://schemas.openxmlformats.org/officeDocument/2006/relationships/hyperlink" Target="http://www.minhavida.com.br/saude/temas/estrabismo" TargetMode="External"/><Relationship Id="rId2" Type="http://schemas.openxmlformats.org/officeDocument/2006/relationships/hyperlink" Target="http://www.minhavida.com.br/saude/temas/hipotonia" TargetMode="External"/><Relationship Id="rId1" Type="http://schemas.openxmlformats.org/officeDocument/2006/relationships/slideLayout" Target="../slideLayouts/slideLayout21.xml"/><Relationship Id="rId6" Type="http://schemas.openxmlformats.org/officeDocument/2006/relationships/hyperlink" Target="http://www.minhavida.com.br/temas/Peito-escavado" TargetMode="External"/><Relationship Id="rId5" Type="http://schemas.openxmlformats.org/officeDocument/2006/relationships/hyperlink" Target="http://www.minhavida.com.br/temas/Clinodactilia" TargetMode="External"/><Relationship Id="rId4" Type="http://schemas.openxmlformats.org/officeDocument/2006/relationships/hyperlink" Target="http://www.minhavida.com.br/temas/Hipersensibilidade-auditiva"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1.xml"/></Relationships>
</file>

<file path=ppt/slides/_rels/slide105.xml.rels><?xml version="1.0" encoding="UTF-8" standalone="yes"?>
<Relationships xmlns="http://schemas.openxmlformats.org/package/2006/relationships"><Relationship Id="rId3" Type="http://schemas.openxmlformats.org/officeDocument/2006/relationships/hyperlink" Target="https://www.youtube.com/watch?v=UZGJaNjGqo4" TargetMode="External"/><Relationship Id="rId2" Type="http://schemas.openxmlformats.org/officeDocument/2006/relationships/hyperlink" Target="https://www.youtube.com/watch?v=KYh2PpXxY6E" TargetMode="External"/><Relationship Id="rId1" Type="http://schemas.openxmlformats.org/officeDocument/2006/relationships/slideLayout" Target="../slideLayouts/slideLayout21.xml"/><Relationship Id="rId4" Type="http://schemas.openxmlformats.org/officeDocument/2006/relationships/hyperlink" Target="https://www.youtube.com/watch?v=-du8JaMCsZM"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1.xml"/></Relationships>
</file>

<file path=ppt/slides/_rels/slide10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g"/><Relationship Id="rId7" Type="http://schemas.openxmlformats.org/officeDocument/2006/relationships/image" Target="../media/image68.png"/><Relationship Id="rId2" Type="http://schemas.openxmlformats.org/officeDocument/2006/relationships/image" Target="../media/image63.jpg"/><Relationship Id="rId1" Type="http://schemas.openxmlformats.org/officeDocument/2006/relationships/slideLayout" Target="../slideLayouts/slideLayout21.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jpeg"/><Relationship Id="rId4" Type="http://schemas.openxmlformats.org/officeDocument/2006/relationships/image" Target="../media/image65.jpg"/><Relationship Id="rId9" Type="http://schemas.openxmlformats.org/officeDocument/2006/relationships/image" Target="../media/image70.png"/></Relationships>
</file>

<file path=ppt/slides/_rels/slide10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74.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1.x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1.xml"/><Relationship Id="rId1" Type="http://schemas.openxmlformats.org/officeDocument/2006/relationships/vmlDrawing" Target="../drawings/vmlDrawing1.vml"/><Relationship Id="rId4" Type="http://schemas.openxmlformats.org/officeDocument/2006/relationships/image" Target="../media/image76.png"/></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1.xml"/><Relationship Id="rId1" Type="http://schemas.openxmlformats.org/officeDocument/2006/relationships/vmlDrawing" Target="../drawings/vmlDrawing2.vml"/><Relationship Id="rId4" Type="http://schemas.openxmlformats.org/officeDocument/2006/relationships/image" Target="../media/image77.png"/></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1.xml"/><Relationship Id="rId1" Type="http://schemas.openxmlformats.org/officeDocument/2006/relationships/vmlDrawing" Target="../drawings/vmlDrawing3.vml"/><Relationship Id="rId4" Type="http://schemas.openxmlformats.org/officeDocument/2006/relationships/image" Target="../media/image78.png"/></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1.xml"/><Relationship Id="rId1" Type="http://schemas.openxmlformats.org/officeDocument/2006/relationships/vmlDrawing" Target="../drawings/vmlDrawing4.vml"/><Relationship Id="rId4" Type="http://schemas.openxmlformats.org/officeDocument/2006/relationships/image" Target="../media/image79.png"/></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1.xml"/><Relationship Id="rId1" Type="http://schemas.openxmlformats.org/officeDocument/2006/relationships/vmlDrawing" Target="../drawings/vmlDrawing5.vml"/><Relationship Id="rId4" Type="http://schemas.openxmlformats.org/officeDocument/2006/relationships/image" Target="../media/image80.png"/></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1.xml"/><Relationship Id="rId1" Type="http://schemas.openxmlformats.org/officeDocument/2006/relationships/vmlDrawing" Target="../drawings/vmlDrawing6.vml"/><Relationship Id="rId4" Type="http://schemas.openxmlformats.org/officeDocument/2006/relationships/image" Target="../media/image81.png"/></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1.xml"/><Relationship Id="rId1" Type="http://schemas.openxmlformats.org/officeDocument/2006/relationships/vmlDrawing" Target="../drawings/vmlDrawing7.vml"/><Relationship Id="rId6" Type="http://schemas.openxmlformats.org/officeDocument/2006/relationships/image" Target="../media/image83.png"/><Relationship Id="rId5" Type="http://schemas.openxmlformats.org/officeDocument/2006/relationships/oleObject" Target="../embeddings/oleObject8.bin"/><Relationship Id="rId4" Type="http://schemas.openxmlformats.org/officeDocument/2006/relationships/image" Target="../media/image82.png"/></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1.xml"/><Relationship Id="rId1" Type="http://schemas.openxmlformats.org/officeDocument/2006/relationships/vmlDrawing" Target="../drawings/vmlDrawing8.vml"/><Relationship Id="rId4" Type="http://schemas.openxmlformats.org/officeDocument/2006/relationships/image" Target="../media/image84.png"/></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1.xml"/><Relationship Id="rId1" Type="http://schemas.openxmlformats.org/officeDocument/2006/relationships/vmlDrawing" Target="../drawings/vmlDrawing9.vml"/><Relationship Id="rId4" Type="http://schemas.openxmlformats.org/officeDocument/2006/relationships/image" Target="../media/image8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1.xml"/><Relationship Id="rId1" Type="http://schemas.openxmlformats.org/officeDocument/2006/relationships/vmlDrawing" Target="../drawings/vmlDrawing10.vml"/><Relationship Id="rId4" Type="http://schemas.openxmlformats.org/officeDocument/2006/relationships/image" Target="../media/image86.png"/></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1.xml"/><Relationship Id="rId1" Type="http://schemas.openxmlformats.org/officeDocument/2006/relationships/vmlDrawing" Target="../drawings/vmlDrawing11.vml"/><Relationship Id="rId4" Type="http://schemas.openxmlformats.org/officeDocument/2006/relationships/image" Target="../media/image87.png"/></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1.xml"/><Relationship Id="rId1" Type="http://schemas.openxmlformats.org/officeDocument/2006/relationships/vmlDrawing" Target="../drawings/vmlDrawing12.vml"/><Relationship Id="rId4" Type="http://schemas.openxmlformats.org/officeDocument/2006/relationships/image" Target="../media/image88.png"/></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1.xml"/><Relationship Id="rId1" Type="http://schemas.openxmlformats.org/officeDocument/2006/relationships/vmlDrawing" Target="../drawings/vmlDrawing13.vml"/><Relationship Id="rId4" Type="http://schemas.openxmlformats.org/officeDocument/2006/relationships/image" Target="../media/image89.png"/></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1.xml"/><Relationship Id="rId1" Type="http://schemas.openxmlformats.org/officeDocument/2006/relationships/vmlDrawing" Target="../drawings/vmlDrawing14.vml"/><Relationship Id="rId4" Type="http://schemas.openxmlformats.org/officeDocument/2006/relationships/image" Target="../media/image90.png"/></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1.xml"/><Relationship Id="rId1" Type="http://schemas.openxmlformats.org/officeDocument/2006/relationships/vmlDrawing" Target="../drawings/vmlDrawing15.vml"/><Relationship Id="rId4" Type="http://schemas.openxmlformats.org/officeDocument/2006/relationships/image" Target="../media/image91.png"/></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1.xml"/><Relationship Id="rId1" Type="http://schemas.openxmlformats.org/officeDocument/2006/relationships/vmlDrawing" Target="../drawings/vmlDrawing16.vml"/><Relationship Id="rId4" Type="http://schemas.openxmlformats.org/officeDocument/2006/relationships/image" Target="../media/image92.png"/></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1.xml"/><Relationship Id="rId1" Type="http://schemas.openxmlformats.org/officeDocument/2006/relationships/vmlDrawing" Target="../drawings/vmlDrawing17.vml"/><Relationship Id="rId4" Type="http://schemas.openxmlformats.org/officeDocument/2006/relationships/image" Target="../media/image93.png"/></Relationships>
</file>

<file path=ppt/slides/_rels/slide12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0.xml"/></Relationships>
</file>

<file path=ppt/slides/_rels/slide12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30.xml"/></Relationships>
</file>

<file path=ppt/slides/_rels/slide13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30.xml"/></Relationships>
</file>

<file path=ppt/slides/_rels/slide13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30.xml"/></Relationships>
</file>

<file path=ppt/slides/_rels/slide13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30.xml"/></Relationships>
</file>

<file path=ppt/slides/_rels/slide13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30.xml"/></Relationships>
</file>

<file path=ppt/slides/_rels/slide13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30.xml"/></Relationships>
</file>

<file path=ppt/slides/_rels/slide13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30.xml"/></Relationships>
</file>

<file path=ppt/slides/_rels/slide13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30.xml"/></Relationships>
</file>

<file path=ppt/slides/_rels/slide13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30.xml"/></Relationships>
</file>

<file path=ppt/slides/_rels/slide13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youtube.com/watch?v=B6cP4ilOyV4" TargetMode="Externa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www.youtube.com/watch?v=pS5l1C2li3k" TargetMode="Externa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www.youtube.com/watch?v=7tndJj-RapY" TargetMode="Externa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www.youtube.com/watch?v=mfHXkM1ctD0" TargetMode="Externa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2" Type="http://schemas.openxmlformats.org/officeDocument/2006/relationships/hyperlink" Target="http://www.saudemedicina.com/amenorreia/" TargetMode="Externa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0" y="3330297"/>
            <a:ext cx="91440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defRPr/>
            </a:pPr>
            <a:r>
              <a:rPr lang="pt-BR" sz="2400" b="1" i="1" dirty="0">
                <a:cs typeface="Arial" panose="020B0604020202020204" pitchFamily="34" charset="0"/>
              </a:rPr>
              <a:t>Diagnóstico dos problemas vivenciados </a:t>
            </a:r>
          </a:p>
          <a:p>
            <a:pPr algn="ctr">
              <a:lnSpc>
                <a:spcPct val="150000"/>
              </a:lnSpc>
              <a:defRPr/>
            </a:pPr>
            <a:r>
              <a:rPr lang="pt-BR" sz="2400" b="1" i="1" dirty="0">
                <a:cs typeface="Arial" panose="020B0604020202020204" pitchFamily="34" charset="0"/>
              </a:rPr>
              <a:t>pelos professores </a:t>
            </a:r>
          </a:p>
          <a:p>
            <a:pPr algn="ctr">
              <a:lnSpc>
                <a:spcPct val="150000"/>
              </a:lnSpc>
              <a:defRPr/>
            </a:pPr>
            <a:r>
              <a:rPr lang="pt-BR" sz="2000" b="1" i="1" dirty="0">
                <a:cs typeface="Arial" panose="020B0604020202020204" pitchFamily="34" charset="0"/>
              </a:rPr>
              <a:t>no dia a dia da sala de aula, </a:t>
            </a:r>
            <a:br>
              <a:rPr lang="pt-BR" sz="2000" b="1" i="1" dirty="0">
                <a:cs typeface="Arial" panose="020B0604020202020204" pitchFamily="34" charset="0"/>
              </a:rPr>
            </a:br>
            <a:r>
              <a:rPr lang="pt-BR" sz="2000" b="1" i="1" dirty="0">
                <a:cs typeface="Arial" panose="020B0604020202020204" pitchFamily="34" charset="0"/>
              </a:rPr>
              <a:t>com base em relatos escritos</a:t>
            </a:r>
            <a:endParaRPr lang="pt-BR" altLang="pt-BR" sz="788" dirty="0">
              <a:cs typeface="Arial" panose="020B0604020202020204" pitchFamily="34" charset="0"/>
            </a:endParaRP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a:t>
            </a:fld>
            <a:endParaRPr lang="pt-BR" b="1" dirty="0">
              <a:latin typeface="Arial" panose="020B0604020202020204" pitchFamily="34" charset="0"/>
              <a:cs typeface="Arial" panose="020B0604020202020204" pitchFamily="34" charset="0"/>
            </a:endParaRPr>
          </a:p>
        </p:txBody>
      </p:sp>
      <p:pic>
        <p:nvPicPr>
          <p:cNvPr id="3" name="Imagem 2">
            <a:extLst>
              <a:ext uri="{FF2B5EF4-FFF2-40B4-BE49-F238E27FC236}">
                <a16:creationId xmlns:a16="http://schemas.microsoft.com/office/drawing/2014/main" xmlns="" id="{9A390123-953A-4EA5-82FE-8DF3531EDA2B}"/>
              </a:ext>
            </a:extLst>
          </p:cNvPr>
          <p:cNvPicPr>
            <a:picLocks noChangeAspect="1"/>
          </p:cNvPicPr>
          <p:nvPr/>
        </p:nvPicPr>
        <p:blipFill>
          <a:blip r:embed="rId2"/>
          <a:stretch>
            <a:fillRect/>
          </a:stretch>
        </p:blipFill>
        <p:spPr>
          <a:xfrm>
            <a:off x="3319788" y="1090467"/>
            <a:ext cx="2504425" cy="2134206"/>
          </a:xfrm>
          <a:prstGeom prst="rect">
            <a:avLst/>
          </a:prstGeom>
        </p:spPr>
      </p:pic>
    </p:spTree>
    <p:extLst>
      <p:ext uri="{BB962C8B-B14F-4D97-AF65-F5344CB8AC3E}">
        <p14:creationId xmlns:p14="http://schemas.microsoft.com/office/powerpoint/2010/main" val="401317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5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601189" y="192699"/>
            <a:ext cx="5866412" cy="907941"/>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Tabulação – Fund. I</a:t>
            </a:r>
          </a:p>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Identificação do problema</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10</a:t>
            </a:fld>
            <a:endParaRPr lang="pt-BR" b="1" dirty="0">
              <a:latin typeface="Arial" panose="020B0604020202020204" pitchFamily="34" charset="0"/>
              <a:cs typeface="Arial" panose="020B0604020202020204" pitchFamily="34" charset="0"/>
            </a:endParaRPr>
          </a:p>
        </p:txBody>
      </p:sp>
      <p:graphicFrame>
        <p:nvGraphicFramePr>
          <p:cNvPr id="3" name="Tabela 2">
            <a:extLst>
              <a:ext uri="{FF2B5EF4-FFF2-40B4-BE49-F238E27FC236}">
                <a16:creationId xmlns:a16="http://schemas.microsoft.com/office/drawing/2014/main" xmlns="" id="{0E55EFEF-B0D7-4F97-95C5-8D487F6A35F8}"/>
              </a:ext>
            </a:extLst>
          </p:cNvPr>
          <p:cNvGraphicFramePr>
            <a:graphicFrameLocks noGrp="1"/>
          </p:cNvGraphicFramePr>
          <p:nvPr>
            <p:extLst>
              <p:ext uri="{D42A27DB-BD31-4B8C-83A1-F6EECF244321}">
                <p14:modId xmlns:p14="http://schemas.microsoft.com/office/powerpoint/2010/main" val="2319016087"/>
              </p:ext>
            </p:extLst>
          </p:nvPr>
        </p:nvGraphicFramePr>
        <p:xfrm>
          <a:off x="628650" y="1553605"/>
          <a:ext cx="7886700" cy="2802195"/>
        </p:xfrm>
        <a:graphic>
          <a:graphicData uri="http://schemas.openxmlformats.org/drawingml/2006/table">
            <a:tbl>
              <a:tblPr/>
              <a:tblGrid>
                <a:gridCol w="2666412">
                  <a:extLst>
                    <a:ext uri="{9D8B030D-6E8A-4147-A177-3AD203B41FA5}">
                      <a16:colId xmlns:a16="http://schemas.microsoft.com/office/drawing/2014/main" xmlns="" val="1902300147"/>
                    </a:ext>
                  </a:extLst>
                </a:gridCol>
                <a:gridCol w="2611293">
                  <a:extLst>
                    <a:ext uri="{9D8B030D-6E8A-4147-A177-3AD203B41FA5}">
                      <a16:colId xmlns:a16="http://schemas.microsoft.com/office/drawing/2014/main" xmlns="" val="1338428305"/>
                    </a:ext>
                  </a:extLst>
                </a:gridCol>
                <a:gridCol w="2608995">
                  <a:extLst>
                    <a:ext uri="{9D8B030D-6E8A-4147-A177-3AD203B41FA5}">
                      <a16:colId xmlns:a16="http://schemas.microsoft.com/office/drawing/2014/main" xmlns="" val="1828936657"/>
                    </a:ext>
                  </a:extLst>
                </a:gridCol>
              </a:tblGrid>
              <a:tr h="0">
                <a:tc>
                  <a:txBody>
                    <a:bodyPr/>
                    <a:lstStyle/>
                    <a:p>
                      <a:pPr algn="l" fontAlgn="ctr"/>
                      <a:r>
                        <a:rPr lang="pt-BR" sz="1100" b="1" i="0" u="none" strike="noStrike" dirty="0">
                          <a:solidFill>
                            <a:srgbClr val="000000"/>
                          </a:solidFill>
                          <a:effectLst/>
                          <a:latin typeface="Calibri" panose="020F0502020204030204" pitchFamily="34" charset="0"/>
                        </a:rPr>
                        <a:t>1o. ANO A - 1o. ANO B - Polivalente</a:t>
                      </a:r>
                    </a:p>
                  </a:txBody>
                  <a:tcPr marL="6894" marR="6894" marT="6894" marB="33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A9DB"/>
                    </a:solidFill>
                  </a:tcPr>
                </a:tc>
                <a:tc>
                  <a:txBody>
                    <a:bodyPr/>
                    <a:lstStyle/>
                    <a:p>
                      <a:pPr algn="l" fontAlgn="ctr"/>
                      <a:r>
                        <a:rPr lang="pt-BR" sz="1100" b="1" i="0" u="none" strike="noStrike" dirty="0">
                          <a:solidFill>
                            <a:srgbClr val="000000"/>
                          </a:solidFill>
                          <a:effectLst/>
                          <a:latin typeface="Calibri" panose="020F0502020204030204" pitchFamily="34" charset="0"/>
                        </a:rPr>
                        <a:t>2o. ANO A - 2o. ANO B - Polivalente</a:t>
                      </a:r>
                    </a:p>
                  </a:txBody>
                  <a:tcPr marL="6894" marR="6894" marT="6894" marB="33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A9DB"/>
                    </a:solidFill>
                  </a:tcPr>
                </a:tc>
                <a:tc>
                  <a:txBody>
                    <a:bodyPr/>
                    <a:lstStyle/>
                    <a:p>
                      <a:pPr algn="l" fontAlgn="ctr"/>
                      <a:r>
                        <a:rPr lang="pt-BR" sz="1100" b="1" i="0" u="none" strike="noStrike" dirty="0">
                          <a:solidFill>
                            <a:srgbClr val="000000"/>
                          </a:solidFill>
                          <a:effectLst/>
                          <a:latin typeface="Calibri" panose="020F0502020204030204" pitchFamily="34" charset="0"/>
                        </a:rPr>
                        <a:t>5o. ANO - Polivalente</a:t>
                      </a:r>
                    </a:p>
                  </a:txBody>
                  <a:tcPr marL="6894" marR="6894" marT="6894" marB="33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A9DB"/>
                    </a:solidFill>
                  </a:tcPr>
                </a:tc>
                <a:extLst>
                  <a:ext uri="{0D108BD9-81ED-4DB2-BD59-A6C34878D82A}">
                    <a16:rowId xmlns:a16="http://schemas.microsoft.com/office/drawing/2014/main" xmlns="" val="1276476106"/>
                  </a:ext>
                </a:extLst>
              </a:tr>
              <a:tr h="161319">
                <a:tc>
                  <a:txBody>
                    <a:bodyPr/>
                    <a:lstStyle/>
                    <a:p>
                      <a:pPr algn="l" fontAlgn="b"/>
                      <a:r>
                        <a:rPr lang="pt-BR" sz="1100" b="1" i="0" u="none" strike="noStrike" dirty="0">
                          <a:solidFill>
                            <a:srgbClr val="000000"/>
                          </a:solidFill>
                          <a:effectLst/>
                          <a:latin typeface="Calibri" panose="020F0502020204030204" pitchFamily="34" charset="0"/>
                        </a:rPr>
                        <a:t>ARABE / Profa. Waad Ajjub</a:t>
                      </a:r>
                    </a:p>
                  </a:txBody>
                  <a:tcPr marL="6894" marR="6894" marT="6894" marB="3309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100" b="1" i="0" u="none" strike="noStrike" dirty="0">
                          <a:solidFill>
                            <a:srgbClr val="000000"/>
                          </a:solidFill>
                          <a:effectLst/>
                          <a:latin typeface="Calibri" panose="020F0502020204030204" pitchFamily="34" charset="0"/>
                        </a:rPr>
                        <a:t>ARABE / Profa. Fadwa Izzat Khreis</a:t>
                      </a:r>
                    </a:p>
                  </a:txBody>
                  <a:tcPr marL="6894" marR="6894" marT="6894" marB="3309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es-ES" sz="1100" b="1" i="0" u="none" strike="noStrike" dirty="0">
                          <a:solidFill>
                            <a:srgbClr val="000000"/>
                          </a:solidFill>
                          <a:effectLst/>
                          <a:latin typeface="Calibri" panose="020F0502020204030204" pitchFamily="34" charset="0"/>
                        </a:rPr>
                        <a:t>ARABE / Prof. Rola Hussein El Masri</a:t>
                      </a:r>
                    </a:p>
                  </a:txBody>
                  <a:tcPr marL="6894" marR="6894" marT="6894" marB="3309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2718466072"/>
                  </a:ext>
                </a:extLst>
              </a:tr>
              <a:tr h="1523567">
                <a:tc>
                  <a:txBody>
                    <a:bodyPr/>
                    <a:lstStyle/>
                    <a:p>
                      <a:pPr algn="l" fontAlgn="b"/>
                      <a:r>
                        <a:rPr lang="pt-BR" sz="1100" b="0" i="0" u="none" strike="noStrike" dirty="0">
                          <a:solidFill>
                            <a:srgbClr val="000000"/>
                          </a:solidFill>
                          <a:effectLst/>
                          <a:latin typeface="Calibri" panose="020F0502020204030204" pitchFamily="34" charset="0"/>
                        </a:rPr>
                        <a:t>.1) O grande problema é a indisciplina e o levantar do lugar sem pedir licença. </a:t>
                      </a:r>
                      <a:r>
                        <a:rPr lang="pt-BR" sz="1100" b="1" i="0" u="none" strike="noStrike" dirty="0">
                          <a:solidFill>
                            <a:srgbClr val="000000"/>
                          </a:solidFill>
                          <a:effectLst/>
                          <a:latin typeface="Calibri" panose="020F0502020204030204" pitchFamily="34" charset="0"/>
                        </a:rPr>
                        <a:t>[5], [12], [13]</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.2) Eles não prestam atenção e isso atrapalha no entendimento do conteúdo. </a:t>
                      </a:r>
                      <a:r>
                        <a:rPr lang="pt-BR" sz="1100" b="1" i="0" u="none" strike="noStrike" dirty="0">
                          <a:solidFill>
                            <a:srgbClr val="000000"/>
                          </a:solidFill>
                          <a:effectLst/>
                          <a:latin typeface="Calibri" panose="020F0502020204030204" pitchFamily="34" charset="0"/>
                        </a:rPr>
                        <a:t>[1], [10]</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.3) A agressividade que algumas crianças tem e que batem nos amigos sem motivo. </a:t>
                      </a:r>
                      <a:r>
                        <a:rPr lang="pt-BR" sz="1100" b="1" i="0" u="none" strike="noStrike" dirty="0">
                          <a:solidFill>
                            <a:srgbClr val="000000"/>
                          </a:solidFill>
                          <a:effectLst/>
                          <a:latin typeface="Calibri" panose="020F0502020204030204" pitchFamily="34" charset="0"/>
                        </a:rPr>
                        <a:t>[16]</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.4) Muita conversa e não respeitam as regras da sala. </a:t>
                      </a:r>
                      <a:r>
                        <a:rPr lang="pt-BR" sz="1100" b="1" i="0" u="none" strike="noStrike" dirty="0">
                          <a:solidFill>
                            <a:srgbClr val="000000"/>
                          </a:solidFill>
                          <a:effectLst/>
                          <a:latin typeface="Calibri" panose="020F0502020204030204" pitchFamily="34" charset="0"/>
                        </a:rPr>
                        <a:t>[9], [5]</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.5) Falta de respeito para com a Profa. e com os colegas. </a:t>
                      </a:r>
                      <a:r>
                        <a:rPr lang="pt-BR" sz="1100" b="1" i="0" u="none" strike="noStrike" dirty="0">
                          <a:solidFill>
                            <a:srgbClr val="000000"/>
                          </a:solidFill>
                          <a:effectLst/>
                          <a:latin typeface="Calibri" panose="020F0502020204030204" pitchFamily="34" charset="0"/>
                        </a:rPr>
                        <a:t>[25]</a:t>
                      </a:r>
                      <a:endParaRPr lang="pt-BR" sz="1100" b="0" i="0" u="none" strike="noStrike" dirty="0">
                        <a:solidFill>
                          <a:srgbClr val="000000"/>
                        </a:solidFill>
                        <a:effectLst/>
                        <a:latin typeface="Calibri" panose="020F0502020204030204" pitchFamily="34" charset="0"/>
                      </a:endParaRPr>
                    </a:p>
                  </a:txBody>
                  <a:tcPr marL="6894" marR="6894" marT="6894" marB="3309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pt-BR" sz="1100" b="0" i="0" u="none" strike="noStrike" dirty="0">
                          <a:solidFill>
                            <a:srgbClr val="000000"/>
                          </a:solidFill>
                          <a:effectLst/>
                          <a:latin typeface="Calibri" panose="020F0502020204030204" pitchFamily="34" charset="0"/>
                        </a:rPr>
                        <a:t>.1) Alguns alunos apresentam dificuldade em seguir regras.</a:t>
                      </a:r>
                      <a:r>
                        <a:rPr lang="pt-BR" sz="1100" b="1" i="0" u="none" strike="noStrike" dirty="0">
                          <a:solidFill>
                            <a:srgbClr val="000000"/>
                          </a:solidFill>
                          <a:effectLst/>
                          <a:latin typeface="Calibri" panose="020F0502020204030204" pitchFamily="34" charset="0"/>
                        </a:rPr>
                        <a:t>[5]</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.2) não conseguem ficar concentrados por muito tempo e tendem a conversar bastante. </a:t>
                      </a:r>
                      <a:r>
                        <a:rPr lang="pt-BR" sz="1100" b="1" i="0" u="none" strike="noStrike" dirty="0">
                          <a:solidFill>
                            <a:srgbClr val="000000"/>
                          </a:solidFill>
                          <a:effectLst/>
                          <a:latin typeface="Calibri" panose="020F0502020204030204" pitchFamily="34" charset="0"/>
                        </a:rPr>
                        <a:t>[1]</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.3) Alguns alunos não respeitam a vez dos outros. </a:t>
                      </a:r>
                      <a:r>
                        <a:rPr lang="pt-BR" sz="1100" b="1" i="0" u="none" strike="noStrike" dirty="0">
                          <a:solidFill>
                            <a:srgbClr val="000000"/>
                          </a:solidFill>
                          <a:effectLst/>
                          <a:latin typeface="Calibri" panose="020F0502020204030204" pitchFamily="34" charset="0"/>
                        </a:rPr>
                        <a:t>[5]</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.4) Alguns alunos apresentam dificuldade em reconhecer e decorar as letras para então conseguir soletrar e ler palavras e frases simples. </a:t>
                      </a:r>
                      <a:r>
                        <a:rPr lang="pt-BR" sz="1100" b="1" i="0" u="none" strike="noStrike" dirty="0">
                          <a:solidFill>
                            <a:srgbClr val="000000"/>
                          </a:solidFill>
                          <a:effectLst/>
                          <a:latin typeface="Calibri" panose="020F0502020204030204" pitchFamily="34" charset="0"/>
                        </a:rPr>
                        <a:t>[31]</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.5) Alguns dos alunos se agridem verbal e às vezes fisicamente.</a:t>
                      </a:r>
                      <a:r>
                        <a:rPr lang="pt-BR" sz="1100" b="1" i="0" u="none" strike="noStrike" dirty="0">
                          <a:solidFill>
                            <a:srgbClr val="000000"/>
                          </a:solidFill>
                          <a:effectLst/>
                          <a:latin typeface="Calibri" panose="020F0502020204030204" pitchFamily="34" charset="0"/>
                        </a:rPr>
                        <a:t>[12], [16]</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endParaRPr lang="pt-BR" sz="1100" b="0" i="0" u="none" strike="noStrike" dirty="0">
                        <a:solidFill>
                          <a:srgbClr val="000000"/>
                        </a:solidFill>
                        <a:effectLst/>
                        <a:latin typeface="Calibri" panose="020F0502020204030204" pitchFamily="34" charset="0"/>
                      </a:endParaRPr>
                    </a:p>
                  </a:txBody>
                  <a:tcPr marL="6894" marR="6894" marT="6894" marB="3309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pt-BR" sz="1100" b="0" i="0" u="none" strike="noStrike" dirty="0">
                          <a:solidFill>
                            <a:srgbClr val="000000"/>
                          </a:solidFill>
                          <a:effectLst/>
                          <a:latin typeface="Calibri" panose="020F0502020204030204" pitchFamily="34" charset="0"/>
                        </a:rPr>
                        <a:t>.1) Os alunos são agitados e nervosos. </a:t>
                      </a:r>
                      <a:r>
                        <a:rPr lang="pt-BR" sz="1100" b="1" i="0" u="none" strike="noStrike" dirty="0">
                          <a:solidFill>
                            <a:srgbClr val="000000"/>
                          </a:solidFill>
                          <a:effectLst/>
                          <a:latin typeface="Calibri" panose="020F0502020204030204" pitchFamily="34" charset="0"/>
                        </a:rPr>
                        <a:t>[12]</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.2) brincadeiras de mal gosto (fala palavrão xingamento - bater). </a:t>
                      </a:r>
                      <a:r>
                        <a:rPr lang="pt-BR" sz="1100" b="1" i="0" u="none" strike="noStrike" dirty="0">
                          <a:solidFill>
                            <a:srgbClr val="000000"/>
                          </a:solidFill>
                          <a:effectLst/>
                          <a:latin typeface="Calibri" panose="020F0502020204030204" pitchFamily="34" charset="0"/>
                        </a:rPr>
                        <a:t>[16]</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.3) os alunos são mimados e isso venho de casa. </a:t>
                      </a:r>
                      <a:r>
                        <a:rPr lang="pt-BR" sz="1100" b="1" i="0" u="none" strike="noStrike" dirty="0">
                          <a:solidFill>
                            <a:srgbClr val="000000"/>
                          </a:solidFill>
                          <a:effectLst/>
                          <a:latin typeface="Calibri" panose="020F0502020204030204" pitchFamily="34" charset="0"/>
                        </a:rPr>
                        <a:t>[34], [7]</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.4) dificuldade de memorizar e anotar observação. </a:t>
                      </a:r>
                      <a:r>
                        <a:rPr lang="pt-BR" sz="1100" b="1" i="0" u="none" strike="noStrike" dirty="0">
                          <a:solidFill>
                            <a:srgbClr val="000000"/>
                          </a:solidFill>
                          <a:effectLst/>
                          <a:latin typeface="Calibri" panose="020F0502020204030204" pitchFamily="34" charset="0"/>
                        </a:rPr>
                        <a:t>[31]</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.5) O respeito é muito pouco. </a:t>
                      </a:r>
                      <a:r>
                        <a:rPr lang="pt-BR" sz="1100" b="1" i="0" u="none" strike="noStrike" dirty="0">
                          <a:solidFill>
                            <a:srgbClr val="000000"/>
                          </a:solidFill>
                          <a:effectLst/>
                          <a:latin typeface="Calibri" panose="020F0502020204030204" pitchFamily="34" charset="0"/>
                        </a:rPr>
                        <a:t>[13], [20]</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endParaRPr lang="pt-BR" sz="1100" b="0" i="0" u="none" strike="noStrike" dirty="0">
                        <a:solidFill>
                          <a:srgbClr val="000000"/>
                        </a:solidFill>
                        <a:effectLst/>
                        <a:latin typeface="Calibri" panose="020F0502020204030204" pitchFamily="34" charset="0"/>
                      </a:endParaRPr>
                    </a:p>
                  </a:txBody>
                  <a:tcPr marL="6894" marR="6894" marT="6894" marB="3309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163602348"/>
                  </a:ext>
                </a:extLst>
              </a:tr>
            </a:tbl>
          </a:graphicData>
        </a:graphic>
      </p:graphicFrame>
    </p:spTree>
    <p:extLst>
      <p:ext uri="{BB962C8B-B14F-4D97-AF65-F5344CB8AC3E}">
        <p14:creationId xmlns:p14="http://schemas.microsoft.com/office/powerpoint/2010/main" val="20466054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4294967295"/>
          </p:nvPr>
        </p:nvSpPr>
        <p:spPr>
          <a:xfrm>
            <a:off x="484909" y="1287605"/>
            <a:ext cx="8160327" cy="1500188"/>
          </a:xfrm>
        </p:spPr>
        <p:txBody>
          <a:bodyPr/>
          <a:lstStyle/>
          <a:p>
            <a:pPr marL="0" indent="0" algn="just">
              <a:lnSpc>
                <a:spcPct val="120000"/>
              </a:lnSpc>
              <a:spcBef>
                <a:spcPts val="0"/>
              </a:spcBef>
              <a:spcAft>
                <a:spcPts val="600"/>
              </a:spcAft>
              <a:buNone/>
            </a:pPr>
            <a:r>
              <a:rPr lang="pt-BR" sz="1400" dirty="0">
                <a:latin typeface="Arial" panose="020B0604020202020204" pitchFamily="34" charset="0"/>
                <a:cs typeface="Arial" panose="020B0604020202020204" pitchFamily="34" charset="0"/>
              </a:rPr>
              <a:t>E causada pela ausência de cerca de 21 genes do cromossomo 7, incluindo os genes responsáveis pela produção de elastina, uma proteína que forma as fibras elásticas – muito comuns em regiões como o pavilhão auditivo, a trompa de Eustáquio, a epiglote, a cartilagem da laringe e as artérias elásticas. Essa ausência não tem causas genéticas, de modo que os pesquisadores supõem que ocorra aleatoriamente. Os principais sinais e sintomas da síndrome de Williams incluem:</a:t>
            </a:r>
          </a:p>
        </p:txBody>
      </p:sp>
      <p:sp>
        <p:nvSpPr>
          <p:cNvPr id="4" name="Espaço Reservado para Conteúdo 2"/>
          <p:cNvSpPr txBox="1">
            <a:spLocks/>
          </p:cNvSpPr>
          <p:nvPr/>
        </p:nvSpPr>
        <p:spPr>
          <a:xfrm>
            <a:off x="484909" y="2780882"/>
            <a:ext cx="8315325" cy="3529005"/>
          </a:xfrm>
          <a:prstGeom prst="rect">
            <a:avLst/>
          </a:prstGeom>
        </p:spPr>
        <p:txBody>
          <a:bodyPr numCol="2"/>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271463" indent="-271463" defTabSz="914400"/>
            <a:r>
              <a:rPr lang="pt-BR" sz="1400" kern="0" dirty="0">
                <a:effectLst/>
                <a:latin typeface="Arial" panose="020B0604020202020204" pitchFamily="34" charset="0"/>
                <a:cs typeface="Arial" panose="020B0604020202020204" pitchFamily="34" charset="0"/>
              </a:rPr>
              <a:t>Baixo peso ao nascer</a:t>
            </a:r>
          </a:p>
          <a:p>
            <a:pPr marL="271463" indent="-271463" defTabSz="914400"/>
            <a:r>
              <a:rPr lang="pt-BR" sz="1400" kern="0" dirty="0">
                <a:effectLst/>
                <a:latin typeface="Arial" panose="020B0604020202020204" pitchFamily="34" charset="0"/>
                <a:cs typeface="Arial" panose="020B0604020202020204" pitchFamily="34" charset="0"/>
              </a:rPr>
              <a:t>Dificuldade na alimentação durante a infância</a:t>
            </a:r>
          </a:p>
          <a:p>
            <a:pPr marL="271463" indent="-271463" defTabSz="914400"/>
            <a:r>
              <a:rPr lang="pt-BR" sz="1400" kern="0" dirty="0">
                <a:effectLst/>
                <a:latin typeface="Arial" panose="020B0604020202020204" pitchFamily="34" charset="0"/>
                <a:cs typeface="Arial" panose="020B0604020202020204" pitchFamily="34" charset="0"/>
              </a:rPr>
              <a:t>Irritabilidade</a:t>
            </a:r>
          </a:p>
          <a:p>
            <a:pPr marL="271463" indent="-271463" defTabSz="914400"/>
            <a:r>
              <a:rPr lang="pt-BR" sz="1400" kern="0" dirty="0">
                <a:effectLst/>
                <a:latin typeface="Arial" panose="020B0604020202020204" pitchFamily="34" charset="0"/>
                <a:cs typeface="Arial" panose="020B0604020202020204" pitchFamily="34" charset="0"/>
                <a:hlinkClick r:id="rId2"/>
              </a:rPr>
              <a:t>Hipotonia</a:t>
            </a:r>
            <a:r>
              <a:rPr lang="pt-BR" sz="1400" kern="0" dirty="0">
                <a:effectLst/>
                <a:latin typeface="Arial" panose="020B0604020202020204" pitchFamily="34" charset="0"/>
                <a:cs typeface="Arial" panose="020B0604020202020204" pitchFamily="34" charset="0"/>
              </a:rPr>
              <a:t> (pouco tônus muscular)</a:t>
            </a:r>
          </a:p>
          <a:p>
            <a:pPr marL="271463" indent="-271463" defTabSz="914400"/>
            <a:r>
              <a:rPr lang="pt-BR" sz="1400" kern="0" dirty="0">
                <a:effectLst/>
                <a:latin typeface="Arial" panose="020B0604020202020204" pitchFamily="34" charset="0"/>
                <a:cs typeface="Arial" panose="020B0604020202020204" pitchFamily="34" charset="0"/>
              </a:rPr>
              <a:t>Problemas cardiovasculares</a:t>
            </a:r>
          </a:p>
          <a:p>
            <a:pPr marL="271463" indent="-271463" defTabSz="914400"/>
            <a:r>
              <a:rPr lang="pt-BR" sz="1400" b="1" kern="0" dirty="0">
                <a:effectLst/>
                <a:latin typeface="Arial" panose="020B0604020202020204" pitchFamily="34" charset="0"/>
                <a:cs typeface="Arial" panose="020B0604020202020204" pitchFamily="34" charset="0"/>
                <a:hlinkClick r:id="rId3"/>
              </a:rPr>
              <a:t>Cólicas</a:t>
            </a:r>
            <a:r>
              <a:rPr lang="pt-BR" sz="1400" kern="0" dirty="0">
                <a:effectLst/>
                <a:latin typeface="Arial" panose="020B0604020202020204" pitchFamily="34" charset="0"/>
                <a:cs typeface="Arial" panose="020B0604020202020204" pitchFamily="34" charset="0"/>
              </a:rPr>
              <a:t>, refluxo e vômitos nos primeiros meses de vida</a:t>
            </a:r>
          </a:p>
          <a:p>
            <a:pPr marL="271463" indent="-271463" defTabSz="914400"/>
            <a:r>
              <a:rPr lang="pt-BR" sz="1400" kern="0" dirty="0">
                <a:effectLst/>
                <a:latin typeface="Arial" panose="020B0604020202020204" pitchFamily="34" charset="0"/>
                <a:cs typeface="Arial" panose="020B0604020202020204" pitchFamily="34" charset="0"/>
              </a:rPr>
              <a:t>Atrasos leves ou moderados no desenvolvimento cognitivo</a:t>
            </a:r>
          </a:p>
          <a:p>
            <a:pPr marL="271463" indent="-271463" defTabSz="914400"/>
            <a:r>
              <a:rPr lang="pt-BR" sz="1400" kern="0" dirty="0">
                <a:effectLst/>
                <a:latin typeface="Arial" panose="020B0604020202020204" pitchFamily="34" charset="0"/>
                <a:cs typeface="Arial" panose="020B0604020202020204" pitchFamily="34" charset="0"/>
              </a:rPr>
              <a:t>Personalidade extremamente sociável e dócil</a:t>
            </a:r>
          </a:p>
          <a:p>
            <a:pPr marL="271463" indent="-271463" defTabSz="914400"/>
            <a:r>
              <a:rPr lang="pt-BR" sz="1400" kern="0" dirty="0">
                <a:effectLst/>
                <a:latin typeface="Arial" panose="020B0604020202020204" pitchFamily="34" charset="0"/>
                <a:cs typeface="Arial" panose="020B0604020202020204" pitchFamily="34" charset="0"/>
              </a:rPr>
              <a:t>Menor estatura do que o esperado para a idade</a:t>
            </a:r>
          </a:p>
          <a:p>
            <a:pPr marL="271463" indent="-271463" defTabSz="914400"/>
            <a:r>
              <a:rPr lang="pt-BR" sz="1400" kern="0" dirty="0">
                <a:effectLst/>
                <a:latin typeface="Arial" panose="020B0604020202020204" pitchFamily="34" charset="0"/>
                <a:cs typeface="Arial" panose="020B0604020202020204" pitchFamily="34" charset="0"/>
              </a:rPr>
              <a:t>Baixo timbre de voz</a:t>
            </a:r>
          </a:p>
          <a:p>
            <a:pPr marL="271463" indent="-271463" defTabSz="914400"/>
            <a:r>
              <a:rPr lang="pt-BR" sz="1400" kern="0" dirty="0" err="1">
                <a:effectLst/>
                <a:latin typeface="Arial" panose="020B0604020202020204" pitchFamily="34" charset="0"/>
                <a:cs typeface="Arial" panose="020B0604020202020204" pitchFamily="34" charset="0"/>
              </a:rPr>
              <a:t>Hipercalcemia</a:t>
            </a:r>
            <a:r>
              <a:rPr lang="pt-BR" sz="1400" kern="0" dirty="0">
                <a:effectLst/>
                <a:latin typeface="Arial" panose="020B0604020202020204" pitchFamily="34" charset="0"/>
                <a:cs typeface="Arial" panose="020B0604020202020204" pitchFamily="34" charset="0"/>
              </a:rPr>
              <a:t> (excesso de cálcio no sangue)</a:t>
            </a:r>
          </a:p>
          <a:p>
            <a:pPr marL="271463" indent="-271463" defTabSz="914400"/>
            <a:r>
              <a:rPr lang="pt-BR" sz="1400" kern="0" dirty="0">
                <a:effectLst/>
                <a:latin typeface="Arial" panose="020B0604020202020204" pitchFamily="34" charset="0"/>
                <a:cs typeface="Arial" panose="020B0604020202020204" pitchFamily="34" charset="0"/>
              </a:rPr>
              <a:t>Otites frequentes</a:t>
            </a:r>
          </a:p>
          <a:p>
            <a:pPr marL="271463" indent="-271463" defTabSz="914400"/>
            <a:r>
              <a:rPr lang="pt-BR" sz="1400" kern="0" dirty="0">
                <a:effectLst/>
                <a:latin typeface="Arial" panose="020B0604020202020204" pitchFamily="34" charset="0"/>
                <a:cs typeface="Arial" panose="020B0604020202020204" pitchFamily="34" charset="0"/>
              </a:rPr>
              <a:t>Habilidade para musica</a:t>
            </a:r>
          </a:p>
          <a:p>
            <a:pPr marL="271463" indent="-271463" defTabSz="914400"/>
            <a:r>
              <a:rPr lang="pt-BR" sz="1400" b="1" kern="0" dirty="0">
                <a:effectLst/>
                <a:latin typeface="Arial" panose="020B0604020202020204" pitchFamily="34" charset="0"/>
                <a:cs typeface="Arial" panose="020B0604020202020204" pitchFamily="34" charset="0"/>
                <a:hlinkClick r:id="rId4"/>
              </a:rPr>
              <a:t>Hipersensibilidade auditiva</a:t>
            </a:r>
            <a:r>
              <a:rPr lang="pt-BR" sz="1400" kern="0" dirty="0">
                <a:effectLst/>
                <a:latin typeface="Arial" panose="020B0604020202020204" pitchFamily="34" charset="0"/>
                <a:cs typeface="Arial" panose="020B0604020202020204" pitchFamily="34" charset="0"/>
              </a:rPr>
              <a:t> e </a:t>
            </a:r>
            <a:r>
              <a:rPr lang="pt-BR" sz="1400" kern="0" dirty="0" err="1">
                <a:effectLst/>
                <a:latin typeface="Arial" panose="020B0604020202020204" pitchFamily="34" charset="0"/>
                <a:cs typeface="Arial" panose="020B0604020202020204" pitchFamily="34" charset="0"/>
              </a:rPr>
              <a:t>hiperacúsia</a:t>
            </a:r>
            <a:r>
              <a:rPr lang="pt-BR" sz="1400" kern="0" dirty="0">
                <a:effectLst/>
                <a:latin typeface="Arial" panose="020B0604020202020204" pitchFamily="34" charset="0"/>
                <a:cs typeface="Arial" panose="020B0604020202020204" pitchFamily="34" charset="0"/>
              </a:rPr>
              <a:t> </a:t>
            </a:r>
          </a:p>
          <a:p>
            <a:pPr marL="271463" indent="-271463" defTabSz="914400"/>
            <a:r>
              <a:rPr lang="pt-BR" sz="1400" kern="0" dirty="0">
                <a:effectLst/>
                <a:latin typeface="Arial" panose="020B0604020202020204" pitchFamily="34" charset="0"/>
                <a:cs typeface="Arial" panose="020B0604020202020204" pitchFamily="34" charset="0"/>
              </a:rPr>
              <a:t>Problemas dentários (como dentes espaçados)</a:t>
            </a:r>
          </a:p>
          <a:p>
            <a:pPr marL="271463" indent="-271463" defTabSz="914400"/>
            <a:r>
              <a:rPr lang="pt-BR" sz="1400" kern="0" dirty="0">
                <a:effectLst/>
                <a:latin typeface="Arial" panose="020B0604020202020204" pitchFamily="34" charset="0"/>
                <a:cs typeface="Arial" panose="020B0604020202020204" pitchFamily="34" charset="0"/>
              </a:rPr>
              <a:t>Tendência a problemas renais</a:t>
            </a:r>
          </a:p>
          <a:p>
            <a:pPr marL="271463" indent="-271463" defTabSz="914400"/>
            <a:r>
              <a:rPr lang="pt-BR" sz="1400" kern="0" dirty="0">
                <a:effectLst/>
                <a:latin typeface="Arial" panose="020B0604020202020204" pitchFamily="34" charset="0"/>
                <a:cs typeface="Arial" panose="020B0604020202020204" pitchFamily="34" charset="0"/>
              </a:rPr>
              <a:t>Déficit de atenção</a:t>
            </a:r>
          </a:p>
          <a:p>
            <a:pPr marL="271463" indent="-271463" defTabSz="914400"/>
            <a:r>
              <a:rPr lang="pt-BR" sz="1400" b="1" kern="0" dirty="0" err="1">
                <a:effectLst/>
                <a:latin typeface="Arial" panose="020B0604020202020204" pitchFamily="34" charset="0"/>
                <a:cs typeface="Arial" panose="020B0604020202020204" pitchFamily="34" charset="0"/>
                <a:hlinkClick r:id="rId5"/>
              </a:rPr>
              <a:t>Clinodactilia</a:t>
            </a:r>
            <a:r>
              <a:rPr lang="pt-BR" sz="1400" kern="0" dirty="0">
                <a:effectLst/>
                <a:latin typeface="Arial" panose="020B0604020202020204" pitchFamily="34" charset="0"/>
                <a:cs typeface="Arial" panose="020B0604020202020204" pitchFamily="34" charset="0"/>
              </a:rPr>
              <a:t> (curvatura para dentro do dedo mindinho)</a:t>
            </a:r>
          </a:p>
          <a:p>
            <a:pPr marL="271463" indent="-271463" defTabSz="914400"/>
            <a:r>
              <a:rPr lang="pt-BR" sz="1400" kern="0" dirty="0">
                <a:effectLst/>
                <a:latin typeface="Arial" panose="020B0604020202020204" pitchFamily="34" charset="0"/>
                <a:cs typeface="Arial" panose="020B0604020202020204" pitchFamily="34" charset="0"/>
              </a:rPr>
              <a:t>Distúrbios e dificuldade de aprendizado</a:t>
            </a:r>
          </a:p>
          <a:p>
            <a:pPr marL="271463" indent="-271463" defTabSz="914400"/>
            <a:r>
              <a:rPr lang="pt-BR" sz="1400" kern="0" dirty="0">
                <a:effectLst/>
                <a:latin typeface="Arial" panose="020B0604020202020204" pitchFamily="34" charset="0"/>
                <a:cs typeface="Arial" panose="020B0604020202020204" pitchFamily="34" charset="0"/>
              </a:rPr>
              <a:t>Deficiência intelectual leve ou moderada</a:t>
            </a:r>
          </a:p>
          <a:p>
            <a:pPr marL="271463" indent="-271463" defTabSz="914400"/>
            <a:r>
              <a:rPr lang="pt-BR" sz="1400" b="1" kern="0" dirty="0">
                <a:effectLst/>
                <a:latin typeface="Arial" panose="020B0604020202020204" pitchFamily="34" charset="0"/>
                <a:cs typeface="Arial" panose="020B0604020202020204" pitchFamily="34" charset="0"/>
                <a:hlinkClick r:id="rId6"/>
              </a:rPr>
              <a:t>Peito escavado</a:t>
            </a:r>
            <a:endParaRPr lang="pt-BR" sz="1400" kern="0" dirty="0">
              <a:effectLst/>
              <a:latin typeface="Arial" panose="020B0604020202020204" pitchFamily="34" charset="0"/>
              <a:cs typeface="Arial" panose="020B0604020202020204" pitchFamily="34" charset="0"/>
            </a:endParaRPr>
          </a:p>
          <a:p>
            <a:pPr marL="271463" indent="-271463" defTabSz="914400"/>
            <a:r>
              <a:rPr lang="pt-BR" sz="1400" kern="0" dirty="0">
                <a:effectLst/>
                <a:latin typeface="Arial" panose="020B0604020202020204" pitchFamily="34" charset="0"/>
                <a:cs typeface="Arial" panose="020B0604020202020204" pitchFamily="34" charset="0"/>
              </a:rPr>
              <a:t>Presença de sulcos longos na pele que vão do nariz ao lábio superior</a:t>
            </a:r>
          </a:p>
          <a:p>
            <a:pPr marL="271463" indent="-271463" defTabSz="914400"/>
            <a:r>
              <a:rPr lang="pt-BR" sz="1400" kern="0" dirty="0">
                <a:effectLst/>
                <a:latin typeface="Arial" panose="020B0604020202020204" pitchFamily="34" charset="0"/>
                <a:cs typeface="Arial" panose="020B0604020202020204" pitchFamily="34" charset="0"/>
              </a:rPr>
              <a:t>Traços faciais característicos (ponte nasal achatada, </a:t>
            </a:r>
            <a:r>
              <a:rPr lang="pt-BR" sz="1400" b="1" kern="0" dirty="0">
                <a:effectLst/>
                <a:latin typeface="Arial" panose="020B0604020202020204" pitchFamily="34" charset="0"/>
                <a:cs typeface="Arial" panose="020B0604020202020204" pitchFamily="34" charset="0"/>
                <a:hlinkClick r:id="rId7"/>
              </a:rPr>
              <a:t>estrabismo</a:t>
            </a:r>
            <a:r>
              <a:rPr lang="pt-BR" sz="1400" kern="0" dirty="0">
                <a:effectLst/>
                <a:latin typeface="Arial" panose="020B0604020202020204" pitchFamily="34" charset="0"/>
                <a:cs typeface="Arial" panose="020B0604020202020204" pitchFamily="34" charset="0"/>
              </a:rPr>
              <a:t> etc.)’</a:t>
            </a:r>
          </a:p>
        </p:txBody>
      </p:sp>
      <p:sp>
        <p:nvSpPr>
          <p:cNvPr id="6" name="Retângulo 5"/>
          <p:cNvSpPr/>
          <p:nvPr/>
        </p:nvSpPr>
        <p:spPr>
          <a:xfrm>
            <a:off x="1601188" y="192699"/>
            <a:ext cx="7542811"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Síndrome de Williams</a:t>
            </a:r>
            <a:endParaRPr lang="pt-BR" altLang="pt-BR" sz="3200" b="1" dirty="0">
              <a:solidFill>
                <a:schemeClr val="accent5">
                  <a:lumMod val="75000"/>
                </a:schemeClr>
              </a:solidFill>
              <a:latin typeface="Arial" panose="020B0604020202020204" pitchFamily="34" charset="0"/>
              <a:cs typeface="Arial" panose="020B0604020202020204" pitchFamily="34" charset="0"/>
            </a:endParaRP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100</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823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heckerboard(across)">
                                      <p:cBhvr>
                                        <p:cTn id="12" dur="500"/>
                                        <p:tgtEl>
                                          <p:spTgt spid="4">
                                            <p:txEl>
                                              <p:pRg st="0" end="0"/>
                                            </p:txEl>
                                          </p:spTgt>
                                        </p:tgtEl>
                                      </p:cBhvr>
                                    </p:animEffect>
                                  </p:childTnLst>
                                </p:cTn>
                              </p:par>
                            </p:childTnLst>
                          </p:cTn>
                        </p:par>
                        <p:par>
                          <p:cTn id="13" fill="hold">
                            <p:stCondLst>
                              <p:cond delay="1000"/>
                            </p:stCondLst>
                            <p:childTnLst>
                              <p:par>
                                <p:cTn id="14" presetID="5" presetClass="entr" presetSubtype="10"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checkerboard(across)">
                                      <p:cBhvr>
                                        <p:cTn id="16" dur="500"/>
                                        <p:tgtEl>
                                          <p:spTgt spid="4">
                                            <p:txEl>
                                              <p:pRg st="1" end="1"/>
                                            </p:txEl>
                                          </p:spTgt>
                                        </p:tgtEl>
                                      </p:cBhvr>
                                    </p:animEffect>
                                  </p:childTnLst>
                                </p:cTn>
                              </p:par>
                            </p:childTnLst>
                          </p:cTn>
                        </p:par>
                        <p:par>
                          <p:cTn id="17" fill="hold">
                            <p:stCondLst>
                              <p:cond delay="1500"/>
                            </p:stCondLst>
                            <p:childTnLst>
                              <p:par>
                                <p:cTn id="18" presetID="5" presetClass="entr" presetSubtype="10"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checkerboard(across)">
                                      <p:cBhvr>
                                        <p:cTn id="20" dur="500"/>
                                        <p:tgtEl>
                                          <p:spTgt spid="4">
                                            <p:txEl>
                                              <p:pRg st="2" end="2"/>
                                            </p:txEl>
                                          </p:spTgt>
                                        </p:tgtEl>
                                      </p:cBhvr>
                                    </p:animEffect>
                                  </p:childTnLst>
                                </p:cTn>
                              </p:par>
                            </p:childTnLst>
                          </p:cTn>
                        </p:par>
                        <p:par>
                          <p:cTn id="21" fill="hold">
                            <p:stCondLst>
                              <p:cond delay="2000"/>
                            </p:stCondLst>
                            <p:childTnLst>
                              <p:par>
                                <p:cTn id="22" presetID="5" presetClass="entr" presetSubtype="10" fill="hold" nodeType="after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checkerboard(across)">
                                      <p:cBhvr>
                                        <p:cTn id="24" dur="500"/>
                                        <p:tgtEl>
                                          <p:spTgt spid="4">
                                            <p:txEl>
                                              <p:pRg st="3" end="3"/>
                                            </p:txEl>
                                          </p:spTgt>
                                        </p:tgtEl>
                                      </p:cBhvr>
                                    </p:animEffect>
                                  </p:childTnLst>
                                </p:cTn>
                              </p:par>
                            </p:childTnLst>
                          </p:cTn>
                        </p:par>
                        <p:par>
                          <p:cTn id="25" fill="hold">
                            <p:stCondLst>
                              <p:cond delay="2500"/>
                            </p:stCondLst>
                            <p:childTnLst>
                              <p:par>
                                <p:cTn id="26" presetID="5" presetClass="entr" presetSubtype="10" fill="hold" nodeType="after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checkerboard(across)">
                                      <p:cBhvr>
                                        <p:cTn id="28" dur="500"/>
                                        <p:tgtEl>
                                          <p:spTgt spid="4">
                                            <p:txEl>
                                              <p:pRg st="4" end="4"/>
                                            </p:txEl>
                                          </p:spTgt>
                                        </p:tgtEl>
                                      </p:cBhvr>
                                    </p:animEffect>
                                  </p:childTnLst>
                                </p:cTn>
                              </p:par>
                            </p:childTnLst>
                          </p:cTn>
                        </p:par>
                        <p:par>
                          <p:cTn id="29" fill="hold">
                            <p:stCondLst>
                              <p:cond delay="3000"/>
                            </p:stCondLst>
                            <p:childTnLst>
                              <p:par>
                                <p:cTn id="30" presetID="5" presetClass="entr" presetSubtype="10" fill="hold" nodeType="after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checkerboard(across)">
                                      <p:cBhvr>
                                        <p:cTn id="32" dur="500"/>
                                        <p:tgtEl>
                                          <p:spTgt spid="4">
                                            <p:txEl>
                                              <p:pRg st="5" end="5"/>
                                            </p:txEl>
                                          </p:spTgt>
                                        </p:tgtEl>
                                      </p:cBhvr>
                                    </p:animEffect>
                                  </p:childTnLst>
                                </p:cTn>
                              </p:par>
                            </p:childTnLst>
                          </p:cTn>
                        </p:par>
                        <p:par>
                          <p:cTn id="33" fill="hold">
                            <p:stCondLst>
                              <p:cond delay="3500"/>
                            </p:stCondLst>
                            <p:childTnLst>
                              <p:par>
                                <p:cTn id="34" presetID="5" presetClass="entr" presetSubtype="10" fill="hold" nodeType="after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checkerboard(across)">
                                      <p:cBhvr>
                                        <p:cTn id="36" dur="500"/>
                                        <p:tgtEl>
                                          <p:spTgt spid="4">
                                            <p:txEl>
                                              <p:pRg st="6" end="6"/>
                                            </p:txEl>
                                          </p:spTgt>
                                        </p:tgtEl>
                                      </p:cBhvr>
                                    </p:animEffect>
                                  </p:childTnLst>
                                </p:cTn>
                              </p:par>
                            </p:childTnLst>
                          </p:cTn>
                        </p:par>
                        <p:par>
                          <p:cTn id="37" fill="hold">
                            <p:stCondLst>
                              <p:cond delay="4000"/>
                            </p:stCondLst>
                            <p:childTnLst>
                              <p:par>
                                <p:cTn id="38" presetID="5" presetClass="entr" presetSubtype="10" fill="hold" nodeType="after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Effect transition="in" filter="checkerboard(across)">
                                      <p:cBhvr>
                                        <p:cTn id="40" dur="500"/>
                                        <p:tgtEl>
                                          <p:spTgt spid="4">
                                            <p:txEl>
                                              <p:pRg st="7" end="7"/>
                                            </p:txEl>
                                          </p:spTgt>
                                        </p:tgtEl>
                                      </p:cBhvr>
                                    </p:animEffect>
                                  </p:childTnLst>
                                </p:cTn>
                              </p:par>
                            </p:childTnLst>
                          </p:cTn>
                        </p:par>
                        <p:par>
                          <p:cTn id="41" fill="hold">
                            <p:stCondLst>
                              <p:cond delay="4500"/>
                            </p:stCondLst>
                            <p:childTnLst>
                              <p:par>
                                <p:cTn id="42" presetID="5" presetClass="entr" presetSubtype="10" fill="hold" nodeType="afterEffect">
                                  <p:stCondLst>
                                    <p:cond delay="0"/>
                                  </p:stCondLst>
                                  <p:childTnLst>
                                    <p:set>
                                      <p:cBhvr>
                                        <p:cTn id="43" dur="1" fill="hold">
                                          <p:stCondLst>
                                            <p:cond delay="0"/>
                                          </p:stCondLst>
                                        </p:cTn>
                                        <p:tgtEl>
                                          <p:spTgt spid="4">
                                            <p:txEl>
                                              <p:pRg st="8" end="8"/>
                                            </p:txEl>
                                          </p:spTgt>
                                        </p:tgtEl>
                                        <p:attrNameLst>
                                          <p:attrName>style.visibility</p:attrName>
                                        </p:attrNameLst>
                                      </p:cBhvr>
                                      <p:to>
                                        <p:strVal val="visible"/>
                                      </p:to>
                                    </p:set>
                                    <p:animEffect transition="in" filter="checkerboard(across)">
                                      <p:cBhvr>
                                        <p:cTn id="44" dur="500"/>
                                        <p:tgtEl>
                                          <p:spTgt spid="4">
                                            <p:txEl>
                                              <p:pRg st="8" end="8"/>
                                            </p:txEl>
                                          </p:spTgt>
                                        </p:tgtEl>
                                      </p:cBhvr>
                                    </p:animEffect>
                                  </p:childTnLst>
                                </p:cTn>
                              </p:par>
                            </p:childTnLst>
                          </p:cTn>
                        </p:par>
                        <p:par>
                          <p:cTn id="45" fill="hold">
                            <p:stCondLst>
                              <p:cond delay="5000"/>
                            </p:stCondLst>
                            <p:childTnLst>
                              <p:par>
                                <p:cTn id="46" presetID="5" presetClass="entr" presetSubtype="10" fill="hold" nodeType="afterEffect">
                                  <p:stCondLst>
                                    <p:cond delay="0"/>
                                  </p:stCondLst>
                                  <p:childTnLst>
                                    <p:set>
                                      <p:cBhvr>
                                        <p:cTn id="47" dur="1" fill="hold">
                                          <p:stCondLst>
                                            <p:cond delay="0"/>
                                          </p:stCondLst>
                                        </p:cTn>
                                        <p:tgtEl>
                                          <p:spTgt spid="4">
                                            <p:txEl>
                                              <p:pRg st="9" end="9"/>
                                            </p:txEl>
                                          </p:spTgt>
                                        </p:tgtEl>
                                        <p:attrNameLst>
                                          <p:attrName>style.visibility</p:attrName>
                                        </p:attrNameLst>
                                      </p:cBhvr>
                                      <p:to>
                                        <p:strVal val="visible"/>
                                      </p:to>
                                    </p:set>
                                    <p:animEffect transition="in" filter="checkerboard(across)">
                                      <p:cBhvr>
                                        <p:cTn id="48" dur="500"/>
                                        <p:tgtEl>
                                          <p:spTgt spid="4">
                                            <p:txEl>
                                              <p:pRg st="9" end="9"/>
                                            </p:txEl>
                                          </p:spTgt>
                                        </p:tgtEl>
                                      </p:cBhvr>
                                    </p:animEffect>
                                  </p:childTnLst>
                                </p:cTn>
                              </p:par>
                            </p:childTnLst>
                          </p:cTn>
                        </p:par>
                        <p:par>
                          <p:cTn id="49" fill="hold">
                            <p:stCondLst>
                              <p:cond delay="5500"/>
                            </p:stCondLst>
                            <p:childTnLst>
                              <p:par>
                                <p:cTn id="50" presetID="5" presetClass="entr" presetSubtype="10" fill="hold" nodeType="afterEffect">
                                  <p:stCondLst>
                                    <p:cond delay="0"/>
                                  </p:stCondLst>
                                  <p:childTnLst>
                                    <p:set>
                                      <p:cBhvr>
                                        <p:cTn id="51" dur="1" fill="hold">
                                          <p:stCondLst>
                                            <p:cond delay="0"/>
                                          </p:stCondLst>
                                        </p:cTn>
                                        <p:tgtEl>
                                          <p:spTgt spid="4">
                                            <p:txEl>
                                              <p:pRg st="10" end="10"/>
                                            </p:txEl>
                                          </p:spTgt>
                                        </p:tgtEl>
                                        <p:attrNameLst>
                                          <p:attrName>style.visibility</p:attrName>
                                        </p:attrNameLst>
                                      </p:cBhvr>
                                      <p:to>
                                        <p:strVal val="visible"/>
                                      </p:to>
                                    </p:set>
                                    <p:animEffect transition="in" filter="checkerboard(across)">
                                      <p:cBhvr>
                                        <p:cTn id="52" dur="500"/>
                                        <p:tgtEl>
                                          <p:spTgt spid="4">
                                            <p:txEl>
                                              <p:pRg st="10" end="10"/>
                                            </p:txEl>
                                          </p:spTgt>
                                        </p:tgtEl>
                                      </p:cBhvr>
                                    </p:animEffect>
                                  </p:childTnLst>
                                </p:cTn>
                              </p:par>
                            </p:childTnLst>
                          </p:cTn>
                        </p:par>
                        <p:par>
                          <p:cTn id="53" fill="hold">
                            <p:stCondLst>
                              <p:cond delay="6000"/>
                            </p:stCondLst>
                            <p:childTnLst>
                              <p:par>
                                <p:cTn id="54" presetID="5" presetClass="entr" presetSubtype="10" fill="hold" nodeType="afterEffect">
                                  <p:stCondLst>
                                    <p:cond delay="0"/>
                                  </p:stCondLst>
                                  <p:childTnLst>
                                    <p:set>
                                      <p:cBhvr>
                                        <p:cTn id="55" dur="1" fill="hold">
                                          <p:stCondLst>
                                            <p:cond delay="0"/>
                                          </p:stCondLst>
                                        </p:cTn>
                                        <p:tgtEl>
                                          <p:spTgt spid="4">
                                            <p:txEl>
                                              <p:pRg st="11" end="11"/>
                                            </p:txEl>
                                          </p:spTgt>
                                        </p:tgtEl>
                                        <p:attrNameLst>
                                          <p:attrName>style.visibility</p:attrName>
                                        </p:attrNameLst>
                                      </p:cBhvr>
                                      <p:to>
                                        <p:strVal val="visible"/>
                                      </p:to>
                                    </p:set>
                                    <p:animEffect transition="in" filter="checkerboard(across)">
                                      <p:cBhvr>
                                        <p:cTn id="56" dur="500"/>
                                        <p:tgtEl>
                                          <p:spTgt spid="4">
                                            <p:txEl>
                                              <p:pRg st="11" end="11"/>
                                            </p:txEl>
                                          </p:spTgt>
                                        </p:tgtEl>
                                      </p:cBhvr>
                                    </p:animEffect>
                                  </p:childTnLst>
                                </p:cTn>
                              </p:par>
                            </p:childTnLst>
                          </p:cTn>
                        </p:par>
                        <p:par>
                          <p:cTn id="57" fill="hold">
                            <p:stCondLst>
                              <p:cond delay="6500"/>
                            </p:stCondLst>
                            <p:childTnLst>
                              <p:par>
                                <p:cTn id="58" presetID="5" presetClass="entr" presetSubtype="10" fill="hold" nodeType="afterEffect">
                                  <p:stCondLst>
                                    <p:cond delay="0"/>
                                  </p:stCondLst>
                                  <p:childTnLst>
                                    <p:set>
                                      <p:cBhvr>
                                        <p:cTn id="59" dur="1" fill="hold">
                                          <p:stCondLst>
                                            <p:cond delay="0"/>
                                          </p:stCondLst>
                                        </p:cTn>
                                        <p:tgtEl>
                                          <p:spTgt spid="4">
                                            <p:txEl>
                                              <p:pRg st="12" end="12"/>
                                            </p:txEl>
                                          </p:spTgt>
                                        </p:tgtEl>
                                        <p:attrNameLst>
                                          <p:attrName>style.visibility</p:attrName>
                                        </p:attrNameLst>
                                      </p:cBhvr>
                                      <p:to>
                                        <p:strVal val="visible"/>
                                      </p:to>
                                    </p:set>
                                    <p:animEffect transition="in" filter="checkerboard(across)">
                                      <p:cBhvr>
                                        <p:cTn id="60" dur="500"/>
                                        <p:tgtEl>
                                          <p:spTgt spid="4">
                                            <p:txEl>
                                              <p:pRg st="12" end="12"/>
                                            </p:txEl>
                                          </p:spTgt>
                                        </p:tgtEl>
                                      </p:cBhvr>
                                    </p:animEffect>
                                  </p:childTnLst>
                                </p:cTn>
                              </p:par>
                            </p:childTnLst>
                          </p:cTn>
                        </p:par>
                        <p:par>
                          <p:cTn id="61" fill="hold">
                            <p:stCondLst>
                              <p:cond delay="7000"/>
                            </p:stCondLst>
                            <p:childTnLst>
                              <p:par>
                                <p:cTn id="62" presetID="5" presetClass="entr" presetSubtype="10" fill="hold" nodeType="afterEffect">
                                  <p:stCondLst>
                                    <p:cond delay="0"/>
                                  </p:stCondLst>
                                  <p:childTnLst>
                                    <p:set>
                                      <p:cBhvr>
                                        <p:cTn id="63" dur="1" fill="hold">
                                          <p:stCondLst>
                                            <p:cond delay="0"/>
                                          </p:stCondLst>
                                        </p:cTn>
                                        <p:tgtEl>
                                          <p:spTgt spid="4">
                                            <p:txEl>
                                              <p:pRg st="13" end="13"/>
                                            </p:txEl>
                                          </p:spTgt>
                                        </p:tgtEl>
                                        <p:attrNameLst>
                                          <p:attrName>style.visibility</p:attrName>
                                        </p:attrNameLst>
                                      </p:cBhvr>
                                      <p:to>
                                        <p:strVal val="visible"/>
                                      </p:to>
                                    </p:set>
                                    <p:animEffect transition="in" filter="checkerboard(across)">
                                      <p:cBhvr>
                                        <p:cTn id="64" dur="500"/>
                                        <p:tgtEl>
                                          <p:spTgt spid="4">
                                            <p:txEl>
                                              <p:pRg st="13" end="13"/>
                                            </p:txEl>
                                          </p:spTgt>
                                        </p:tgtEl>
                                      </p:cBhvr>
                                    </p:animEffect>
                                  </p:childTnLst>
                                </p:cTn>
                              </p:par>
                            </p:childTnLst>
                          </p:cTn>
                        </p:par>
                        <p:par>
                          <p:cTn id="65" fill="hold">
                            <p:stCondLst>
                              <p:cond delay="7500"/>
                            </p:stCondLst>
                            <p:childTnLst>
                              <p:par>
                                <p:cTn id="66" presetID="5" presetClass="entr" presetSubtype="10" fill="hold" nodeType="afterEffect">
                                  <p:stCondLst>
                                    <p:cond delay="0"/>
                                  </p:stCondLst>
                                  <p:childTnLst>
                                    <p:set>
                                      <p:cBhvr>
                                        <p:cTn id="67" dur="1" fill="hold">
                                          <p:stCondLst>
                                            <p:cond delay="0"/>
                                          </p:stCondLst>
                                        </p:cTn>
                                        <p:tgtEl>
                                          <p:spTgt spid="4">
                                            <p:txEl>
                                              <p:pRg st="14" end="14"/>
                                            </p:txEl>
                                          </p:spTgt>
                                        </p:tgtEl>
                                        <p:attrNameLst>
                                          <p:attrName>style.visibility</p:attrName>
                                        </p:attrNameLst>
                                      </p:cBhvr>
                                      <p:to>
                                        <p:strVal val="visible"/>
                                      </p:to>
                                    </p:set>
                                    <p:animEffect transition="in" filter="checkerboard(across)">
                                      <p:cBhvr>
                                        <p:cTn id="68" dur="500"/>
                                        <p:tgtEl>
                                          <p:spTgt spid="4">
                                            <p:txEl>
                                              <p:pRg st="14" end="14"/>
                                            </p:txEl>
                                          </p:spTgt>
                                        </p:tgtEl>
                                      </p:cBhvr>
                                    </p:animEffect>
                                  </p:childTnLst>
                                </p:cTn>
                              </p:par>
                            </p:childTnLst>
                          </p:cTn>
                        </p:par>
                        <p:par>
                          <p:cTn id="69" fill="hold">
                            <p:stCondLst>
                              <p:cond delay="8000"/>
                            </p:stCondLst>
                            <p:childTnLst>
                              <p:par>
                                <p:cTn id="70" presetID="5" presetClass="entr" presetSubtype="10" fill="hold" nodeType="afterEffect">
                                  <p:stCondLst>
                                    <p:cond delay="0"/>
                                  </p:stCondLst>
                                  <p:childTnLst>
                                    <p:set>
                                      <p:cBhvr>
                                        <p:cTn id="71" dur="1" fill="hold">
                                          <p:stCondLst>
                                            <p:cond delay="0"/>
                                          </p:stCondLst>
                                        </p:cTn>
                                        <p:tgtEl>
                                          <p:spTgt spid="4">
                                            <p:txEl>
                                              <p:pRg st="15" end="15"/>
                                            </p:txEl>
                                          </p:spTgt>
                                        </p:tgtEl>
                                        <p:attrNameLst>
                                          <p:attrName>style.visibility</p:attrName>
                                        </p:attrNameLst>
                                      </p:cBhvr>
                                      <p:to>
                                        <p:strVal val="visible"/>
                                      </p:to>
                                    </p:set>
                                    <p:animEffect transition="in" filter="checkerboard(across)">
                                      <p:cBhvr>
                                        <p:cTn id="72" dur="500"/>
                                        <p:tgtEl>
                                          <p:spTgt spid="4">
                                            <p:txEl>
                                              <p:pRg st="15" end="15"/>
                                            </p:txEl>
                                          </p:spTgt>
                                        </p:tgtEl>
                                      </p:cBhvr>
                                    </p:animEffect>
                                  </p:childTnLst>
                                </p:cTn>
                              </p:par>
                            </p:childTnLst>
                          </p:cTn>
                        </p:par>
                        <p:par>
                          <p:cTn id="73" fill="hold">
                            <p:stCondLst>
                              <p:cond delay="8500"/>
                            </p:stCondLst>
                            <p:childTnLst>
                              <p:par>
                                <p:cTn id="74" presetID="5" presetClass="entr" presetSubtype="10" fill="hold" nodeType="afterEffect">
                                  <p:stCondLst>
                                    <p:cond delay="0"/>
                                  </p:stCondLst>
                                  <p:childTnLst>
                                    <p:set>
                                      <p:cBhvr>
                                        <p:cTn id="75" dur="1" fill="hold">
                                          <p:stCondLst>
                                            <p:cond delay="0"/>
                                          </p:stCondLst>
                                        </p:cTn>
                                        <p:tgtEl>
                                          <p:spTgt spid="4">
                                            <p:txEl>
                                              <p:pRg st="16" end="16"/>
                                            </p:txEl>
                                          </p:spTgt>
                                        </p:tgtEl>
                                        <p:attrNameLst>
                                          <p:attrName>style.visibility</p:attrName>
                                        </p:attrNameLst>
                                      </p:cBhvr>
                                      <p:to>
                                        <p:strVal val="visible"/>
                                      </p:to>
                                    </p:set>
                                    <p:animEffect transition="in" filter="checkerboard(across)">
                                      <p:cBhvr>
                                        <p:cTn id="76" dur="500"/>
                                        <p:tgtEl>
                                          <p:spTgt spid="4">
                                            <p:txEl>
                                              <p:pRg st="16" end="16"/>
                                            </p:txEl>
                                          </p:spTgt>
                                        </p:tgtEl>
                                      </p:cBhvr>
                                    </p:animEffect>
                                  </p:childTnLst>
                                </p:cTn>
                              </p:par>
                            </p:childTnLst>
                          </p:cTn>
                        </p:par>
                        <p:par>
                          <p:cTn id="77" fill="hold">
                            <p:stCondLst>
                              <p:cond delay="9000"/>
                            </p:stCondLst>
                            <p:childTnLst>
                              <p:par>
                                <p:cTn id="78" presetID="5" presetClass="entr" presetSubtype="10" fill="hold" nodeType="afterEffect">
                                  <p:stCondLst>
                                    <p:cond delay="0"/>
                                  </p:stCondLst>
                                  <p:childTnLst>
                                    <p:set>
                                      <p:cBhvr>
                                        <p:cTn id="79" dur="1" fill="hold">
                                          <p:stCondLst>
                                            <p:cond delay="0"/>
                                          </p:stCondLst>
                                        </p:cTn>
                                        <p:tgtEl>
                                          <p:spTgt spid="4">
                                            <p:txEl>
                                              <p:pRg st="17" end="17"/>
                                            </p:txEl>
                                          </p:spTgt>
                                        </p:tgtEl>
                                        <p:attrNameLst>
                                          <p:attrName>style.visibility</p:attrName>
                                        </p:attrNameLst>
                                      </p:cBhvr>
                                      <p:to>
                                        <p:strVal val="visible"/>
                                      </p:to>
                                    </p:set>
                                    <p:animEffect transition="in" filter="checkerboard(across)">
                                      <p:cBhvr>
                                        <p:cTn id="80" dur="500"/>
                                        <p:tgtEl>
                                          <p:spTgt spid="4">
                                            <p:txEl>
                                              <p:pRg st="17" end="17"/>
                                            </p:txEl>
                                          </p:spTgt>
                                        </p:tgtEl>
                                      </p:cBhvr>
                                    </p:animEffect>
                                  </p:childTnLst>
                                </p:cTn>
                              </p:par>
                            </p:childTnLst>
                          </p:cTn>
                        </p:par>
                        <p:par>
                          <p:cTn id="81" fill="hold">
                            <p:stCondLst>
                              <p:cond delay="9500"/>
                            </p:stCondLst>
                            <p:childTnLst>
                              <p:par>
                                <p:cTn id="82" presetID="5" presetClass="entr" presetSubtype="10" fill="hold" nodeType="afterEffect">
                                  <p:stCondLst>
                                    <p:cond delay="0"/>
                                  </p:stCondLst>
                                  <p:childTnLst>
                                    <p:set>
                                      <p:cBhvr>
                                        <p:cTn id="83" dur="1" fill="hold">
                                          <p:stCondLst>
                                            <p:cond delay="0"/>
                                          </p:stCondLst>
                                        </p:cTn>
                                        <p:tgtEl>
                                          <p:spTgt spid="4">
                                            <p:txEl>
                                              <p:pRg st="18" end="18"/>
                                            </p:txEl>
                                          </p:spTgt>
                                        </p:tgtEl>
                                        <p:attrNameLst>
                                          <p:attrName>style.visibility</p:attrName>
                                        </p:attrNameLst>
                                      </p:cBhvr>
                                      <p:to>
                                        <p:strVal val="visible"/>
                                      </p:to>
                                    </p:set>
                                    <p:animEffect transition="in" filter="checkerboard(across)">
                                      <p:cBhvr>
                                        <p:cTn id="84" dur="500"/>
                                        <p:tgtEl>
                                          <p:spTgt spid="4">
                                            <p:txEl>
                                              <p:pRg st="18" end="18"/>
                                            </p:txEl>
                                          </p:spTgt>
                                        </p:tgtEl>
                                      </p:cBhvr>
                                    </p:animEffect>
                                  </p:childTnLst>
                                </p:cTn>
                              </p:par>
                            </p:childTnLst>
                          </p:cTn>
                        </p:par>
                        <p:par>
                          <p:cTn id="85" fill="hold">
                            <p:stCondLst>
                              <p:cond delay="10000"/>
                            </p:stCondLst>
                            <p:childTnLst>
                              <p:par>
                                <p:cTn id="86" presetID="5" presetClass="entr" presetSubtype="10" fill="hold" nodeType="afterEffect">
                                  <p:stCondLst>
                                    <p:cond delay="0"/>
                                  </p:stCondLst>
                                  <p:childTnLst>
                                    <p:set>
                                      <p:cBhvr>
                                        <p:cTn id="87" dur="1" fill="hold">
                                          <p:stCondLst>
                                            <p:cond delay="0"/>
                                          </p:stCondLst>
                                        </p:cTn>
                                        <p:tgtEl>
                                          <p:spTgt spid="4">
                                            <p:txEl>
                                              <p:pRg st="19" end="19"/>
                                            </p:txEl>
                                          </p:spTgt>
                                        </p:tgtEl>
                                        <p:attrNameLst>
                                          <p:attrName>style.visibility</p:attrName>
                                        </p:attrNameLst>
                                      </p:cBhvr>
                                      <p:to>
                                        <p:strVal val="visible"/>
                                      </p:to>
                                    </p:set>
                                    <p:animEffect transition="in" filter="checkerboard(across)">
                                      <p:cBhvr>
                                        <p:cTn id="88" dur="500"/>
                                        <p:tgtEl>
                                          <p:spTgt spid="4">
                                            <p:txEl>
                                              <p:pRg st="19" end="19"/>
                                            </p:txEl>
                                          </p:spTgt>
                                        </p:tgtEl>
                                      </p:cBhvr>
                                    </p:animEffect>
                                  </p:childTnLst>
                                </p:cTn>
                              </p:par>
                            </p:childTnLst>
                          </p:cTn>
                        </p:par>
                        <p:par>
                          <p:cTn id="89" fill="hold">
                            <p:stCondLst>
                              <p:cond delay="10500"/>
                            </p:stCondLst>
                            <p:childTnLst>
                              <p:par>
                                <p:cTn id="90" presetID="5" presetClass="entr" presetSubtype="10" fill="hold" nodeType="afterEffect">
                                  <p:stCondLst>
                                    <p:cond delay="0"/>
                                  </p:stCondLst>
                                  <p:childTnLst>
                                    <p:set>
                                      <p:cBhvr>
                                        <p:cTn id="91" dur="1" fill="hold">
                                          <p:stCondLst>
                                            <p:cond delay="0"/>
                                          </p:stCondLst>
                                        </p:cTn>
                                        <p:tgtEl>
                                          <p:spTgt spid="4">
                                            <p:txEl>
                                              <p:pRg st="20" end="20"/>
                                            </p:txEl>
                                          </p:spTgt>
                                        </p:tgtEl>
                                        <p:attrNameLst>
                                          <p:attrName>style.visibility</p:attrName>
                                        </p:attrNameLst>
                                      </p:cBhvr>
                                      <p:to>
                                        <p:strVal val="visible"/>
                                      </p:to>
                                    </p:set>
                                    <p:animEffect transition="in" filter="checkerboard(across)">
                                      <p:cBhvr>
                                        <p:cTn id="92" dur="500"/>
                                        <p:tgtEl>
                                          <p:spTgt spid="4">
                                            <p:txEl>
                                              <p:pRg st="20" end="20"/>
                                            </p:txEl>
                                          </p:spTgt>
                                        </p:tgtEl>
                                      </p:cBhvr>
                                    </p:animEffect>
                                  </p:childTnLst>
                                </p:cTn>
                              </p:par>
                            </p:childTnLst>
                          </p:cTn>
                        </p:par>
                        <p:par>
                          <p:cTn id="93" fill="hold">
                            <p:stCondLst>
                              <p:cond delay="11000"/>
                            </p:stCondLst>
                            <p:childTnLst>
                              <p:par>
                                <p:cTn id="94" presetID="5" presetClass="entr" presetSubtype="10" fill="hold" nodeType="afterEffect">
                                  <p:stCondLst>
                                    <p:cond delay="0"/>
                                  </p:stCondLst>
                                  <p:childTnLst>
                                    <p:set>
                                      <p:cBhvr>
                                        <p:cTn id="95" dur="1" fill="hold">
                                          <p:stCondLst>
                                            <p:cond delay="0"/>
                                          </p:stCondLst>
                                        </p:cTn>
                                        <p:tgtEl>
                                          <p:spTgt spid="4">
                                            <p:txEl>
                                              <p:pRg st="21" end="21"/>
                                            </p:txEl>
                                          </p:spTgt>
                                        </p:tgtEl>
                                        <p:attrNameLst>
                                          <p:attrName>style.visibility</p:attrName>
                                        </p:attrNameLst>
                                      </p:cBhvr>
                                      <p:to>
                                        <p:strVal val="visible"/>
                                      </p:to>
                                    </p:set>
                                    <p:animEffect transition="in" filter="checkerboard(across)">
                                      <p:cBhvr>
                                        <p:cTn id="96" dur="500"/>
                                        <p:tgtEl>
                                          <p:spTgt spid="4">
                                            <p:txEl>
                                              <p:pRg st="21" end="21"/>
                                            </p:txEl>
                                          </p:spTgt>
                                        </p:tgtEl>
                                      </p:cBhvr>
                                    </p:animEffect>
                                  </p:childTnLst>
                                </p:cTn>
                              </p:par>
                            </p:childTnLst>
                          </p:cTn>
                        </p:par>
                        <p:par>
                          <p:cTn id="97" fill="hold">
                            <p:stCondLst>
                              <p:cond delay="11500"/>
                            </p:stCondLst>
                            <p:childTnLst>
                              <p:par>
                                <p:cTn id="98" presetID="5" presetClass="entr" presetSubtype="10" fill="hold" nodeType="afterEffect">
                                  <p:stCondLst>
                                    <p:cond delay="0"/>
                                  </p:stCondLst>
                                  <p:childTnLst>
                                    <p:set>
                                      <p:cBhvr>
                                        <p:cTn id="99" dur="1" fill="hold">
                                          <p:stCondLst>
                                            <p:cond delay="0"/>
                                          </p:stCondLst>
                                        </p:cTn>
                                        <p:tgtEl>
                                          <p:spTgt spid="4">
                                            <p:txEl>
                                              <p:pRg st="22" end="22"/>
                                            </p:txEl>
                                          </p:spTgt>
                                        </p:tgtEl>
                                        <p:attrNameLst>
                                          <p:attrName>style.visibility</p:attrName>
                                        </p:attrNameLst>
                                      </p:cBhvr>
                                      <p:to>
                                        <p:strVal val="visible"/>
                                      </p:to>
                                    </p:set>
                                    <p:animEffect transition="in" filter="checkerboard(across)">
                                      <p:cBhvr>
                                        <p:cTn id="100" dur="500"/>
                                        <p:tgtEl>
                                          <p:spTgt spid="4">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NDROME DE WILLIAMS&#10;• Esuntrastornogenéticopococomún,&#10;causadoporunapérdidadematerial&#10;genéticoenelcromosoma7,fuedescubiert..."/>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3945" t="27546" r="68943" b="18634"/>
          <a:stretch/>
        </p:blipFill>
        <p:spPr bwMode="auto">
          <a:xfrm>
            <a:off x="3351068" y="1788317"/>
            <a:ext cx="2441865" cy="3639318"/>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1601188" y="192699"/>
            <a:ext cx="7542811"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Síndrome de Williams</a:t>
            </a:r>
            <a:endParaRPr lang="pt-BR" altLang="pt-BR" sz="3200" b="1" dirty="0">
              <a:solidFill>
                <a:schemeClr val="accent5">
                  <a:lumMod val="75000"/>
                </a:schemeClr>
              </a:solidFill>
              <a:latin typeface="Arial" panose="020B0604020202020204" pitchFamily="34" charset="0"/>
              <a:cs typeface="Arial" panose="020B0604020202020204" pitchFamily="34" charset="0"/>
            </a:endParaRP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101</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04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4294967295"/>
          </p:nvPr>
        </p:nvSpPr>
        <p:spPr>
          <a:xfrm>
            <a:off x="457201" y="1314449"/>
            <a:ext cx="8312726" cy="5377295"/>
          </a:xfrm>
        </p:spPr>
        <p:txBody>
          <a:bodyPr>
            <a:noAutofit/>
          </a:bodyPr>
          <a:lstStyle/>
          <a:p>
            <a:pPr algn="just">
              <a:lnSpc>
                <a:spcPct val="100000"/>
              </a:lnSpc>
              <a:spcBef>
                <a:spcPts val="0"/>
              </a:spcBef>
              <a:spcAft>
                <a:spcPts val="600"/>
              </a:spcAft>
            </a:pPr>
            <a:r>
              <a:rPr lang="pt-BR" sz="1500" b="1" dirty="0">
                <a:latin typeface="Arial" panose="020B0604020202020204" pitchFamily="34" charset="0"/>
                <a:cs typeface="Arial" panose="020B0604020202020204" pitchFamily="34" charset="0"/>
              </a:rPr>
              <a:t>É uma condição genética que causa debilidades intelectuais, problemas de aprendizado e de comportamento, além de diversas características físicas peculiares.</a:t>
            </a:r>
          </a:p>
          <a:p>
            <a:pPr algn="just">
              <a:lnSpc>
                <a:spcPct val="100000"/>
              </a:lnSpc>
              <a:spcBef>
                <a:spcPts val="0"/>
              </a:spcBef>
              <a:spcAft>
                <a:spcPts val="600"/>
              </a:spcAft>
            </a:pPr>
            <a:r>
              <a:rPr lang="pt-BR" sz="1500" b="1" dirty="0">
                <a:latin typeface="Arial" panose="020B0604020202020204" pitchFamily="34" charset="0"/>
                <a:cs typeface="Arial" panose="020B0604020202020204" pitchFamily="34" charset="0"/>
              </a:rPr>
              <a:t>Afeta mais frequentemente os meninos e geralmente com grande severidade.</a:t>
            </a:r>
          </a:p>
          <a:p>
            <a:pPr algn="just">
              <a:lnSpc>
                <a:spcPct val="100000"/>
              </a:lnSpc>
              <a:spcBef>
                <a:spcPts val="0"/>
              </a:spcBef>
              <a:spcAft>
                <a:spcPts val="600"/>
              </a:spcAft>
            </a:pPr>
            <a:r>
              <a:rPr lang="pt-BR" sz="1500" b="1" dirty="0">
                <a:latin typeface="Arial" panose="020B0604020202020204" pitchFamily="34" charset="0"/>
                <a:cs typeface="Arial" panose="020B0604020202020204" pitchFamily="34" charset="0"/>
              </a:rPr>
              <a:t>A Síndrome do X-frágil é a forma </a:t>
            </a:r>
            <a:r>
              <a:rPr lang="pt-BR" sz="1500" b="1" dirty="0" err="1">
                <a:latin typeface="Arial" panose="020B0604020202020204" pitchFamily="34" charset="0"/>
                <a:cs typeface="Arial" panose="020B0604020202020204" pitchFamily="34" charset="0"/>
              </a:rPr>
              <a:t>herdável</a:t>
            </a:r>
            <a:r>
              <a:rPr lang="pt-BR" sz="1500" b="1" dirty="0">
                <a:latin typeface="Arial" panose="020B0604020202020204" pitchFamily="34" charset="0"/>
                <a:cs typeface="Arial" panose="020B0604020202020204" pitchFamily="34" charset="0"/>
              </a:rPr>
              <a:t> mais comum de deficiência intelectual moderado a grave.</a:t>
            </a:r>
          </a:p>
          <a:p>
            <a:pPr algn="just">
              <a:lnSpc>
                <a:spcPct val="100000"/>
              </a:lnSpc>
              <a:spcBef>
                <a:spcPts val="0"/>
              </a:spcBef>
              <a:spcAft>
                <a:spcPts val="600"/>
              </a:spcAft>
            </a:pPr>
            <a:r>
              <a:rPr lang="pt-BR" sz="1500" b="1" dirty="0">
                <a:latin typeface="Arial" panose="020B0604020202020204" pitchFamily="34" charset="0"/>
                <a:cs typeface="Arial" panose="020B0604020202020204" pitchFamily="34" charset="0"/>
              </a:rPr>
              <a:t>A síndrome do X-frágil é tão comum que requer consideração no diagnóstico diferencial </a:t>
            </a:r>
            <a:r>
              <a:rPr lang="pt-BR" sz="1500" dirty="0">
                <a:latin typeface="Arial" panose="020B0604020202020204" pitchFamily="34" charset="0"/>
                <a:cs typeface="Arial" panose="020B0604020202020204" pitchFamily="34" charset="0"/>
              </a:rPr>
              <a:t>de deficiência intelectual e está entre as indicações mais frequentes para a análise de DNA, a consulta genética e diagnóstico pré-natal.</a:t>
            </a:r>
          </a:p>
          <a:p>
            <a:pPr algn="just">
              <a:lnSpc>
                <a:spcPct val="100000"/>
              </a:lnSpc>
              <a:spcBef>
                <a:spcPts val="0"/>
              </a:spcBef>
              <a:spcAft>
                <a:spcPts val="600"/>
              </a:spcAft>
            </a:pPr>
            <a:r>
              <a:rPr lang="pt-BR" sz="1500" b="1" dirty="0">
                <a:latin typeface="Arial" panose="020B0604020202020204" pitchFamily="34" charset="0"/>
                <a:cs typeface="Arial" panose="020B0604020202020204" pitchFamily="34" charset="0"/>
              </a:rPr>
              <a:t>A incidência da síndrome ocorra em 1 em cada 4.000 nascimentos masculinos e em 1 em 8.000 meninas</a:t>
            </a:r>
            <a:r>
              <a:rPr lang="pt-BR" sz="1500" dirty="0">
                <a:latin typeface="Arial" panose="020B0604020202020204" pitchFamily="34" charset="0"/>
                <a:cs typeface="Arial" panose="020B0604020202020204" pitchFamily="34" charset="0"/>
              </a:rPr>
              <a:t>. </a:t>
            </a:r>
          </a:p>
          <a:p>
            <a:pPr algn="just">
              <a:lnSpc>
                <a:spcPct val="100000"/>
              </a:lnSpc>
              <a:spcBef>
                <a:spcPts val="0"/>
              </a:spcBef>
              <a:spcAft>
                <a:spcPts val="600"/>
              </a:spcAft>
            </a:pPr>
            <a:r>
              <a:rPr lang="pt-BR" sz="1500" dirty="0">
                <a:latin typeface="Arial" panose="020B0604020202020204" pitchFamily="34" charset="0"/>
                <a:cs typeface="Arial" panose="020B0604020202020204" pitchFamily="34" charset="0"/>
              </a:rPr>
              <a:t>Refere-se a um marcador </a:t>
            </a:r>
            <a:r>
              <a:rPr lang="pt-BR" sz="1500" dirty="0" err="1">
                <a:latin typeface="Arial" panose="020B0604020202020204" pitchFamily="34" charset="0"/>
                <a:cs typeface="Arial" panose="020B0604020202020204" pitchFamily="34" charset="0"/>
              </a:rPr>
              <a:t>citogenético</a:t>
            </a:r>
            <a:r>
              <a:rPr lang="pt-BR" sz="1500" dirty="0">
                <a:latin typeface="Arial" panose="020B0604020202020204" pitchFamily="34" charset="0"/>
                <a:cs typeface="Arial" panose="020B0604020202020204" pitchFamily="34" charset="0"/>
              </a:rPr>
              <a:t> no cromossomo X, um sítio frágil no qual a cromatina não se condensa apropriadamente durante a mitose.</a:t>
            </a:r>
          </a:p>
          <a:p>
            <a:pPr algn="just">
              <a:lnSpc>
                <a:spcPct val="100000"/>
              </a:lnSpc>
              <a:spcBef>
                <a:spcPts val="0"/>
              </a:spcBef>
              <a:spcAft>
                <a:spcPts val="600"/>
              </a:spcAft>
            </a:pPr>
            <a:r>
              <a:rPr lang="pt-BR" sz="1500" b="1" dirty="0">
                <a:latin typeface="Arial" panose="020B0604020202020204" pitchFamily="34" charset="0"/>
                <a:cs typeface="Arial" panose="020B0604020202020204" pitchFamily="34" charset="0"/>
              </a:rPr>
              <a:t>Praticamente todos os casos de síndrome do X-frágil são causados por uma mutação na qual um segmento de DNA, conhecido como repetição tríplice CGG</a:t>
            </a:r>
            <a:r>
              <a:rPr lang="pt-BR" sz="1500" dirty="0">
                <a:latin typeface="Arial" panose="020B0604020202020204" pitchFamily="34" charset="0"/>
                <a:cs typeface="Arial" panose="020B0604020202020204" pitchFamily="34" charset="0"/>
              </a:rPr>
              <a:t>, cresce no gene FMR1. Normalmente, este segmento de DNA é repetido de 5 a 40 vezes. Na síndrome do X-frágil, no entanto, o segmento CGG repete-se mais de 200 vezes. Essa anormalidade ‘desliga’ o gene </a:t>
            </a:r>
            <a:r>
              <a:rPr lang="pt-BR" sz="1500" dirty="0" err="1">
                <a:latin typeface="Arial" panose="020B0604020202020204" pitchFamily="34" charset="0"/>
                <a:cs typeface="Arial" panose="020B0604020202020204" pitchFamily="34" charset="0"/>
              </a:rPr>
              <a:t>FMR1</a:t>
            </a:r>
            <a:r>
              <a:rPr lang="pt-BR" sz="1500" dirty="0">
                <a:latin typeface="Arial" panose="020B0604020202020204" pitchFamily="34" charset="0"/>
                <a:cs typeface="Arial" panose="020B0604020202020204" pitchFamily="34" charset="0"/>
              </a:rPr>
              <a:t>, o que o impede de produzir a proteína </a:t>
            </a:r>
            <a:r>
              <a:rPr lang="pt-BR" sz="1500" dirty="0" err="1">
                <a:latin typeface="Arial" panose="020B0604020202020204" pitchFamily="34" charset="0"/>
                <a:cs typeface="Arial" panose="020B0604020202020204" pitchFamily="34" charset="0"/>
              </a:rPr>
              <a:t>FMRP</a:t>
            </a:r>
            <a:r>
              <a:rPr lang="pt-BR" sz="1500" dirty="0">
                <a:latin typeface="Arial" panose="020B0604020202020204" pitchFamily="34" charset="0"/>
                <a:cs typeface="Arial" panose="020B0604020202020204" pitchFamily="34" charset="0"/>
              </a:rPr>
              <a:t>. A perda ou a deficiência desta proteína interrompe as funções do sistema nervoso e leva aos sinais e sintomas da síndrome do X-Frágil.</a:t>
            </a:r>
          </a:p>
        </p:txBody>
      </p:sp>
      <p:sp>
        <p:nvSpPr>
          <p:cNvPr id="5" name="Retângulo 4"/>
          <p:cNvSpPr/>
          <p:nvPr/>
        </p:nvSpPr>
        <p:spPr>
          <a:xfrm>
            <a:off x="1601188" y="192699"/>
            <a:ext cx="7542811"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Síndrome do X-frágil</a:t>
            </a:r>
            <a:endParaRPr lang="pt-BR" altLang="pt-BR" sz="3200" b="1" dirty="0">
              <a:solidFill>
                <a:schemeClr val="accent5">
                  <a:lumMod val="75000"/>
                </a:schemeClr>
              </a:solidFill>
              <a:latin typeface="Arial" panose="020B0604020202020204" pitchFamily="34" charset="0"/>
              <a:cs typeface="Arial" panose="020B0604020202020204" pitchFamily="34" charset="0"/>
            </a:endParaRPr>
          </a:p>
        </p:txBody>
      </p:sp>
      <p:sp>
        <p:nvSpPr>
          <p:cNvPr id="4"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102</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919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4294967295"/>
          </p:nvPr>
        </p:nvSpPr>
        <p:spPr>
          <a:xfrm>
            <a:off x="457202" y="1314450"/>
            <a:ext cx="8312726" cy="4781550"/>
          </a:xfrm>
        </p:spPr>
        <p:txBody>
          <a:bodyPr>
            <a:normAutofit lnSpcReduction="10000"/>
          </a:bodyPr>
          <a:lstStyle/>
          <a:p>
            <a:pPr marL="0" indent="0" algn="just">
              <a:lnSpc>
                <a:spcPct val="120000"/>
              </a:lnSpc>
              <a:spcBef>
                <a:spcPts val="0"/>
              </a:spcBef>
              <a:spcAft>
                <a:spcPts val="600"/>
              </a:spcAft>
              <a:buNone/>
            </a:pPr>
            <a:r>
              <a:rPr lang="pt-BR" sz="1800" b="1" dirty="0">
                <a:solidFill>
                  <a:srgbClr val="0070C0"/>
                </a:solidFill>
                <a:latin typeface="Arial" panose="020B0604020202020204" pitchFamily="34" charset="0"/>
                <a:cs typeface="Arial" panose="020B0604020202020204" pitchFamily="34" charset="0"/>
              </a:rPr>
              <a:t>Sintomas de Síndrome do X-frágil</a:t>
            </a:r>
          </a:p>
          <a:p>
            <a:pPr algn="just">
              <a:lnSpc>
                <a:spcPct val="120000"/>
              </a:lnSpc>
              <a:spcBef>
                <a:spcPts val="0"/>
              </a:spcBef>
              <a:spcAft>
                <a:spcPts val="600"/>
              </a:spcAft>
            </a:pPr>
            <a:endParaRPr lang="pt-BR" sz="1800" b="1" dirty="0">
              <a:latin typeface="Arial" panose="020B0604020202020204" pitchFamily="34" charset="0"/>
              <a:cs typeface="Arial" panose="020B0604020202020204" pitchFamily="34" charset="0"/>
            </a:endParaRPr>
          </a:p>
          <a:p>
            <a:pPr algn="just">
              <a:lnSpc>
                <a:spcPct val="120000"/>
              </a:lnSpc>
              <a:spcBef>
                <a:spcPts val="0"/>
              </a:spcBef>
              <a:spcAft>
                <a:spcPts val="600"/>
              </a:spcAft>
            </a:pPr>
            <a:r>
              <a:rPr lang="pt-BR" sz="1800" b="1" dirty="0">
                <a:latin typeface="Arial" panose="020B0604020202020204" pitchFamily="34" charset="0"/>
                <a:cs typeface="Arial" panose="020B0604020202020204" pitchFamily="34" charset="0"/>
              </a:rPr>
              <a:t>Geralmente tem um atraso no desenvolvimento da fala e da linguagem aos dois anos. </a:t>
            </a:r>
          </a:p>
          <a:p>
            <a:pPr algn="just">
              <a:lnSpc>
                <a:spcPct val="120000"/>
              </a:lnSpc>
              <a:spcBef>
                <a:spcPts val="0"/>
              </a:spcBef>
              <a:spcAft>
                <a:spcPts val="600"/>
              </a:spcAft>
            </a:pPr>
            <a:r>
              <a:rPr lang="pt-BR" sz="1800" b="1" dirty="0">
                <a:latin typeface="Arial" panose="020B0604020202020204" pitchFamily="34" charset="0"/>
                <a:cs typeface="Arial" panose="020B0604020202020204" pitchFamily="34" charset="0"/>
              </a:rPr>
              <a:t>A maioria dos homens com a síndrome do X-frágil tem de ligeira a moderada deficiência intelectual, enquanto um terço das mulheres afetadas são intelectualmente deficientes.</a:t>
            </a:r>
          </a:p>
          <a:p>
            <a:pPr algn="just">
              <a:lnSpc>
                <a:spcPct val="120000"/>
              </a:lnSpc>
              <a:spcBef>
                <a:spcPts val="0"/>
              </a:spcBef>
              <a:spcAft>
                <a:spcPts val="600"/>
              </a:spcAft>
            </a:pPr>
            <a:r>
              <a:rPr lang="pt-BR" sz="1800" b="1" dirty="0">
                <a:latin typeface="Arial" panose="020B0604020202020204" pitchFamily="34" charset="0"/>
                <a:cs typeface="Arial" panose="020B0604020202020204" pitchFamily="34" charset="0"/>
              </a:rPr>
              <a:t>Podem também ter ansiedade e comportamento hiperativo, como inquietação e impulsividade.</a:t>
            </a:r>
          </a:p>
          <a:p>
            <a:pPr algn="just">
              <a:lnSpc>
                <a:spcPct val="120000"/>
              </a:lnSpc>
              <a:spcBef>
                <a:spcPts val="0"/>
              </a:spcBef>
              <a:spcAft>
                <a:spcPts val="600"/>
              </a:spcAft>
            </a:pPr>
            <a:r>
              <a:rPr lang="pt-BR" sz="1800" b="1" dirty="0">
                <a:latin typeface="Arial" panose="020B0604020202020204" pitchFamily="34" charset="0"/>
                <a:cs typeface="Arial" panose="020B0604020202020204" pitchFamily="34" charset="0"/>
              </a:rPr>
              <a:t>Podem sofrer ainda de Déficit de Atenção (DDA).</a:t>
            </a:r>
          </a:p>
          <a:p>
            <a:pPr algn="just">
              <a:lnSpc>
                <a:spcPct val="120000"/>
              </a:lnSpc>
              <a:spcBef>
                <a:spcPts val="0"/>
              </a:spcBef>
              <a:spcAft>
                <a:spcPts val="600"/>
              </a:spcAft>
            </a:pPr>
            <a:r>
              <a:rPr lang="pt-BR" sz="1800" b="1" dirty="0">
                <a:latin typeface="Arial" panose="020B0604020202020204" pitchFamily="34" charset="0"/>
                <a:cs typeface="Arial" panose="020B0604020202020204" pitchFamily="34" charset="0"/>
              </a:rPr>
              <a:t>Cerca de um terço dos indivíduos com a síndrome do X-frágil tem as características do autismo de amplo espectro. </a:t>
            </a:r>
          </a:p>
          <a:p>
            <a:pPr algn="just">
              <a:lnSpc>
                <a:spcPct val="120000"/>
              </a:lnSpc>
              <a:spcBef>
                <a:spcPts val="0"/>
              </a:spcBef>
              <a:spcAft>
                <a:spcPts val="600"/>
              </a:spcAft>
            </a:pPr>
            <a:r>
              <a:rPr lang="pt-BR" sz="1800" b="1" dirty="0">
                <a:latin typeface="Arial" panose="020B0604020202020204" pitchFamily="34" charset="0"/>
                <a:cs typeface="Arial" panose="020B0604020202020204" pitchFamily="34" charset="0"/>
              </a:rPr>
              <a:t>Convulsões ocorrem em cerca de 15% dos meninos e 5% das meninas.</a:t>
            </a:r>
          </a:p>
        </p:txBody>
      </p:sp>
      <p:sp>
        <p:nvSpPr>
          <p:cNvPr id="6" name="Retângulo 5"/>
          <p:cNvSpPr/>
          <p:nvPr/>
        </p:nvSpPr>
        <p:spPr>
          <a:xfrm>
            <a:off x="1601188" y="192699"/>
            <a:ext cx="7542811"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Síndrome do X-frágil</a:t>
            </a:r>
            <a:endParaRPr lang="pt-BR" altLang="pt-BR" sz="3200" b="1" dirty="0">
              <a:solidFill>
                <a:schemeClr val="accent5">
                  <a:lumMod val="75000"/>
                </a:schemeClr>
              </a:solidFill>
              <a:latin typeface="Arial" panose="020B0604020202020204" pitchFamily="34" charset="0"/>
              <a:cs typeface="Arial" panose="020B0604020202020204" pitchFamily="34" charset="0"/>
            </a:endParaRPr>
          </a:p>
        </p:txBody>
      </p:sp>
      <p:sp>
        <p:nvSpPr>
          <p:cNvPr id="4"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103</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693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slideplayer.com.br/1/289702/slides/slide_21.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699491" y="1911927"/>
            <a:ext cx="5745019" cy="4308764"/>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1601188" y="192699"/>
            <a:ext cx="7542811"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Síndrome do X-frágil</a:t>
            </a:r>
            <a:endParaRPr lang="pt-BR" altLang="pt-BR" sz="3200" b="1" dirty="0">
              <a:solidFill>
                <a:schemeClr val="accent5">
                  <a:lumMod val="75000"/>
                </a:schemeClr>
              </a:solidFill>
              <a:latin typeface="Arial" panose="020B0604020202020204" pitchFamily="34" charset="0"/>
              <a:cs typeface="Arial" panose="020B0604020202020204" pitchFamily="34" charset="0"/>
            </a:endParaRP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104</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611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4294967295"/>
          </p:nvPr>
        </p:nvSpPr>
        <p:spPr>
          <a:xfrm>
            <a:off x="568037" y="1228725"/>
            <a:ext cx="7869381" cy="4867275"/>
          </a:xfrm>
          <a:prstGeom prst="rect">
            <a:avLst/>
          </a:prstGeom>
        </p:spPr>
        <p:txBody>
          <a:bodyPr>
            <a:normAutofit/>
          </a:bodyPr>
          <a:lstStyle/>
          <a:p>
            <a:endParaRPr lang="pt-BR" sz="2000" dirty="0">
              <a:latin typeface="Arial" panose="020B0604020202020204" pitchFamily="34" charset="0"/>
              <a:cs typeface="Arial" panose="020B0604020202020204" pitchFamily="34" charset="0"/>
              <a:hlinkClick r:id="rId2"/>
            </a:endParaRPr>
          </a:p>
          <a:p>
            <a:r>
              <a:rPr lang="pt-BR" sz="2000" dirty="0">
                <a:latin typeface="Arial" panose="020B0604020202020204" pitchFamily="34" charset="0"/>
                <a:cs typeface="Arial" panose="020B0604020202020204" pitchFamily="34" charset="0"/>
                <a:hlinkClick r:id="rId2"/>
              </a:rPr>
              <a:t>https://www.youtube.com/watch?v=KYh2PpXxY6E</a:t>
            </a:r>
            <a:endParaRPr lang="pt-BR" sz="2000" dirty="0">
              <a:latin typeface="Arial" panose="020B0604020202020204" pitchFamily="34" charset="0"/>
              <a:cs typeface="Arial" panose="020B0604020202020204" pitchFamily="34" charset="0"/>
            </a:endParaRPr>
          </a:p>
          <a:p>
            <a:pPr marL="0" indent="0">
              <a:buNone/>
            </a:pPr>
            <a:r>
              <a:rPr lang="pt-BR" sz="2000" dirty="0">
                <a:latin typeface="Arial" panose="020B0604020202020204" pitchFamily="34" charset="0"/>
                <a:cs typeface="Arial" panose="020B0604020202020204" pitchFamily="34" charset="0"/>
              </a:rPr>
              <a:t>	TEMPO 22.03</a:t>
            </a:r>
          </a:p>
          <a:p>
            <a:r>
              <a:rPr lang="pt-BR" sz="2000" dirty="0">
                <a:latin typeface="Arial" panose="020B0604020202020204" pitchFamily="34" charset="0"/>
                <a:cs typeface="Arial" panose="020B0604020202020204" pitchFamily="34" charset="0"/>
                <a:hlinkClick r:id="rId3"/>
              </a:rPr>
              <a:t>https://www.youtube.com/watch?v=UZGJaNjGqo4</a:t>
            </a:r>
            <a:endParaRPr lang="pt-BR" sz="2000" dirty="0">
              <a:latin typeface="Arial" panose="020B0604020202020204" pitchFamily="34" charset="0"/>
              <a:cs typeface="Arial" panose="020B0604020202020204" pitchFamily="34" charset="0"/>
            </a:endParaRPr>
          </a:p>
          <a:p>
            <a:pPr marL="0" indent="0">
              <a:buNone/>
            </a:pPr>
            <a:r>
              <a:rPr lang="pt-BR" sz="2000" dirty="0">
                <a:latin typeface="Arial" panose="020B0604020202020204" pitchFamily="34" charset="0"/>
                <a:cs typeface="Arial" panose="020B0604020202020204" pitchFamily="34" charset="0"/>
              </a:rPr>
              <a:t>	TEMPO 12.06</a:t>
            </a:r>
          </a:p>
          <a:p>
            <a:r>
              <a:rPr lang="pt-BR" sz="2000" dirty="0">
                <a:latin typeface="Arial" panose="020B0604020202020204" pitchFamily="34" charset="0"/>
                <a:cs typeface="Arial" panose="020B0604020202020204" pitchFamily="34" charset="0"/>
                <a:hlinkClick r:id="rId4"/>
              </a:rPr>
              <a:t>https://www.youtube.com/watch?v=-du8JaMCsZM</a:t>
            </a:r>
            <a:endParaRPr lang="pt-BR" sz="2000" dirty="0">
              <a:latin typeface="Arial" panose="020B0604020202020204" pitchFamily="34" charset="0"/>
              <a:cs typeface="Arial" panose="020B0604020202020204" pitchFamily="34" charset="0"/>
            </a:endParaRPr>
          </a:p>
          <a:p>
            <a:pPr marL="0" indent="0">
              <a:buNone/>
            </a:pPr>
            <a:r>
              <a:rPr lang="pt-BR" sz="2000" dirty="0">
                <a:latin typeface="Arial" panose="020B0604020202020204" pitchFamily="34" charset="0"/>
                <a:cs typeface="Arial" panose="020B0604020202020204" pitchFamily="34" charset="0"/>
              </a:rPr>
              <a:t>	TEMPO 8.07</a:t>
            </a:r>
          </a:p>
        </p:txBody>
      </p:sp>
      <p:sp>
        <p:nvSpPr>
          <p:cNvPr id="4" name="Retângulo 3"/>
          <p:cNvSpPr/>
          <p:nvPr/>
        </p:nvSpPr>
        <p:spPr>
          <a:xfrm>
            <a:off x="1601188" y="192699"/>
            <a:ext cx="7542811"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RECOMENDO OS VIDEOS </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105</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242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 calcmode="lin" valueType="num">
                                      <p:cBhvr additive="base">
                                        <p:cTn id="1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additive="base">
                                        <p:cTn id="2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1241262"/>
            <a:ext cx="7543800" cy="2962275"/>
          </a:xfrm>
          <a:prstGeom prst="rect">
            <a:avLst/>
          </a:prstGeom>
        </p:spPr>
      </p:pic>
      <p:pic>
        <p:nvPicPr>
          <p:cNvPr id="8" name="Imagem 7"/>
          <p:cNvPicPr/>
          <p:nvPr/>
        </p:nvPicPr>
        <p:blipFill rotWithShape="1">
          <a:blip r:embed="rId3"/>
          <a:srcRect l="21592" t="53900" r="35786" b="26414"/>
          <a:stretch/>
        </p:blipFill>
        <p:spPr>
          <a:xfrm>
            <a:off x="800100" y="4286667"/>
            <a:ext cx="7543800" cy="2017151"/>
          </a:xfrm>
          <a:prstGeom prst="rect">
            <a:avLst/>
          </a:prstGeom>
        </p:spPr>
      </p:pic>
      <p:pic>
        <p:nvPicPr>
          <p:cNvPr id="9" name="Imagem 8"/>
          <p:cNvPicPr>
            <a:picLocks noChangeAspect="1"/>
          </p:cNvPicPr>
          <p:nvPr/>
        </p:nvPicPr>
        <p:blipFill rotWithShape="1">
          <a:blip r:embed="rId2">
            <a:extLst>
              <a:ext uri="{28A0092B-C50C-407E-A947-70E740481C1C}">
                <a14:useLocalDpi xmlns:a14="http://schemas.microsoft.com/office/drawing/2010/main" val="0"/>
              </a:ext>
            </a:extLst>
          </a:blip>
          <a:srcRect l="57897" t="76235" r="3352" b="10201"/>
          <a:stretch/>
        </p:blipFill>
        <p:spPr>
          <a:xfrm>
            <a:off x="2354319" y="207819"/>
            <a:ext cx="4435363" cy="609600"/>
          </a:xfrm>
          <a:prstGeom prst="rect">
            <a:avLst/>
          </a:prstGeom>
        </p:spPr>
      </p:pic>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106</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718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par>
                          <p:cTn id="10" fill="hold">
                            <p:stCondLst>
                              <p:cond delay="750"/>
                            </p:stCondLst>
                            <p:childTnLst>
                              <p:par>
                                <p:cTn id="11" presetID="35"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500"/>
                                        <p:tgtEl>
                                          <p:spTgt spid="2"/>
                                        </p:tgtEl>
                                      </p:cBhvr>
                                    </p:animEffect>
                                    <p:anim calcmode="lin" valueType="num">
                                      <p:cBhvr>
                                        <p:cTn id="14" dur="1500" fill="hold"/>
                                        <p:tgtEl>
                                          <p:spTgt spid="2"/>
                                        </p:tgtEl>
                                        <p:attrNameLst>
                                          <p:attrName>style.rotation</p:attrName>
                                        </p:attrNameLst>
                                      </p:cBhvr>
                                      <p:tavLst>
                                        <p:tav tm="0">
                                          <p:val>
                                            <p:fltVal val="720"/>
                                          </p:val>
                                        </p:tav>
                                        <p:tav tm="100000">
                                          <p:val>
                                            <p:fltVal val="0"/>
                                          </p:val>
                                        </p:tav>
                                      </p:tavLst>
                                    </p:anim>
                                    <p:anim calcmode="lin" valueType="num">
                                      <p:cBhvr>
                                        <p:cTn id="15" dur="1500" fill="hold"/>
                                        <p:tgtEl>
                                          <p:spTgt spid="2"/>
                                        </p:tgtEl>
                                        <p:attrNameLst>
                                          <p:attrName>ppt_h</p:attrName>
                                        </p:attrNameLst>
                                      </p:cBhvr>
                                      <p:tavLst>
                                        <p:tav tm="0">
                                          <p:val>
                                            <p:fltVal val="0"/>
                                          </p:val>
                                        </p:tav>
                                        <p:tav tm="100000">
                                          <p:val>
                                            <p:strVal val="#ppt_h"/>
                                          </p:val>
                                        </p:tav>
                                      </p:tavLst>
                                    </p:anim>
                                    <p:anim calcmode="lin" valueType="num">
                                      <p:cBhvr>
                                        <p:cTn id="16" dur="1500" fill="hold"/>
                                        <p:tgtEl>
                                          <p:spTgt spid="2"/>
                                        </p:tgtEl>
                                        <p:attrNameLst>
                                          <p:attrName>ppt_w</p:attrName>
                                        </p:attrNameLst>
                                      </p:cBhvr>
                                      <p:tavLst>
                                        <p:tav tm="0">
                                          <p:val>
                                            <p:fltVal val="0"/>
                                          </p:val>
                                        </p:tav>
                                        <p:tav tm="100000">
                                          <p:val>
                                            <p:strVal val="#ppt_w"/>
                                          </p:val>
                                        </p:tav>
                                      </p:tavLst>
                                    </p:anim>
                                  </p:childTnLst>
                                </p:cTn>
                              </p:par>
                            </p:childTnLst>
                          </p:cTn>
                        </p:par>
                        <p:par>
                          <p:cTn id="17" fill="hold">
                            <p:stCondLst>
                              <p:cond delay="2250"/>
                            </p:stCondLst>
                            <p:childTnLst>
                              <p:par>
                                <p:cTn id="18" presetID="5" presetClass="entr" presetSubtype="10" fill="hold" nodeType="after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2663" y="1847599"/>
            <a:ext cx="1063240" cy="1563173"/>
          </a:xfrm>
          <a:prstGeom prst="rect">
            <a:avLst/>
          </a:prstGeom>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6744" y="1851118"/>
            <a:ext cx="1056198" cy="1556132"/>
          </a:xfrm>
          <a:prstGeom prst="rect">
            <a:avLst/>
          </a:prstGeom>
        </p:spPr>
      </p:pic>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3444" y="1819432"/>
            <a:ext cx="1119570" cy="1619504"/>
          </a:xfrm>
          <a:prstGeom prst="rect">
            <a:avLst/>
          </a:prstGeom>
        </p:spPr>
      </p:pic>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453" y="3794814"/>
            <a:ext cx="1257668" cy="1778938"/>
          </a:xfrm>
          <a:prstGeom prst="rect">
            <a:avLst/>
          </a:prstGeom>
        </p:spPr>
      </p:pic>
      <p:pic>
        <p:nvPicPr>
          <p:cNvPr id="6" name="Imagem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8097" y="3794814"/>
            <a:ext cx="1257668" cy="1778938"/>
          </a:xfrm>
          <a:prstGeom prst="rect">
            <a:avLst/>
          </a:prstGeom>
        </p:spPr>
      </p:pic>
      <p:pic>
        <p:nvPicPr>
          <p:cNvPr id="8" name="Imagem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0691" y="3794814"/>
            <a:ext cx="1257668" cy="1778938"/>
          </a:xfrm>
          <a:prstGeom prst="rect">
            <a:avLst/>
          </a:prstGeom>
        </p:spPr>
      </p:pic>
      <p:pic>
        <p:nvPicPr>
          <p:cNvPr id="9" name="Imagem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64395" y="3794814"/>
            <a:ext cx="1257668" cy="1778938"/>
          </a:xfrm>
          <a:prstGeom prst="rect">
            <a:avLst/>
          </a:prstGeom>
        </p:spPr>
      </p:pic>
      <p:pic>
        <p:nvPicPr>
          <p:cNvPr id="10" name="Imagem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6009" y="3794814"/>
            <a:ext cx="1257668" cy="1778938"/>
          </a:xfrm>
          <a:prstGeom prst="rect">
            <a:avLst/>
          </a:prstGeom>
        </p:spPr>
      </p:pic>
      <p:pic>
        <p:nvPicPr>
          <p:cNvPr id="11" name="Imagem 10"/>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2258500" y="1875966"/>
            <a:ext cx="1110773" cy="1506437"/>
          </a:xfrm>
          <a:prstGeom prst="rect">
            <a:avLst/>
          </a:prstGeom>
          <a:ln w="19050">
            <a:solidFill>
              <a:schemeClr val="tx1"/>
            </a:solidFill>
          </a:ln>
          <a:effectLst/>
          <a:scene3d>
            <a:camera prst="orthographicFront">
              <a:rot lat="0" lon="300000" rev="0"/>
            </a:camera>
            <a:lightRig rig="threePt" dir="t"/>
          </a:scene3d>
        </p:spPr>
      </p:pic>
      <p:sp>
        <p:nvSpPr>
          <p:cNvPr id="12" name="CaixaDeTexto 11"/>
          <p:cNvSpPr txBox="1"/>
          <p:nvPr/>
        </p:nvSpPr>
        <p:spPr>
          <a:xfrm>
            <a:off x="525496" y="2431382"/>
            <a:ext cx="1642602" cy="369332"/>
          </a:xfrm>
          <a:prstGeom prst="rect">
            <a:avLst/>
          </a:prstGeom>
          <a:noFill/>
        </p:spPr>
        <p:txBody>
          <a:bodyPr wrap="square" rtlCol="0">
            <a:spAutoFit/>
          </a:bodyPr>
          <a:lstStyle/>
          <a:p>
            <a:r>
              <a:rPr lang="pt-BR" b="1" i="1" dirty="0">
                <a:latin typeface="Arial" panose="020B0604020202020204" pitchFamily="34" charset="0"/>
                <a:cs typeface="Arial" panose="020B0604020202020204" pitchFamily="34" charset="0"/>
              </a:rPr>
              <a:t>DVDs</a:t>
            </a:r>
          </a:p>
        </p:txBody>
      </p:sp>
      <p:sp>
        <p:nvSpPr>
          <p:cNvPr id="13"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107</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767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249"/>
                                          </p:stCondLst>
                                        </p:cTn>
                                        <p:tgtEl>
                                          <p:spTgt spid="11"/>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249"/>
                                          </p:stCondLst>
                                        </p:cTn>
                                        <p:tgtEl>
                                          <p:spTgt spid="3"/>
                                        </p:tgtEl>
                                        <p:attrNameLst>
                                          <p:attrName>style.visibility</p:attrName>
                                        </p:attrNameLst>
                                      </p:cBhvr>
                                      <p:to>
                                        <p:strVal val="visible"/>
                                      </p:to>
                                    </p:set>
                                  </p:childTnLst>
                                </p:cTn>
                              </p:par>
                            </p:childTnLst>
                          </p:cTn>
                        </p:par>
                        <p:par>
                          <p:cTn id="16" fill="hold">
                            <p:stCondLst>
                              <p:cond delay="1250"/>
                            </p:stCondLst>
                            <p:childTnLst>
                              <p:par>
                                <p:cTn id="17" presetID="1" presetClass="entr" presetSubtype="0" fill="hold" nodeType="afterEffect">
                                  <p:stCondLst>
                                    <p:cond delay="0"/>
                                  </p:stCondLst>
                                  <p:childTnLst>
                                    <p:set>
                                      <p:cBhvr>
                                        <p:cTn id="18" dur="1" fill="hold">
                                          <p:stCondLst>
                                            <p:cond delay="249"/>
                                          </p:stCondLst>
                                        </p:cTn>
                                        <p:tgtEl>
                                          <p:spTgt spid="4"/>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nodeType="afterEffect">
                                  <p:stCondLst>
                                    <p:cond delay="0"/>
                                  </p:stCondLst>
                                  <p:childTnLst>
                                    <p:set>
                                      <p:cBhvr>
                                        <p:cTn id="21" dur="1" fill="hold">
                                          <p:stCondLst>
                                            <p:cond delay="249"/>
                                          </p:stCondLst>
                                        </p:cTn>
                                        <p:tgtEl>
                                          <p:spTgt spid="2"/>
                                        </p:tgtEl>
                                        <p:attrNameLst>
                                          <p:attrName>style.visibility</p:attrName>
                                        </p:attrNameLst>
                                      </p:cBhvr>
                                      <p:to>
                                        <p:strVal val="visible"/>
                                      </p:to>
                                    </p:set>
                                  </p:childTnLst>
                                </p:cTn>
                              </p:par>
                            </p:childTnLst>
                          </p:cTn>
                        </p:par>
                        <p:par>
                          <p:cTn id="22" fill="hold">
                            <p:stCondLst>
                              <p:cond delay="1750"/>
                            </p:stCondLst>
                            <p:childTnLst>
                              <p:par>
                                <p:cTn id="23" presetID="1" presetClass="entr" presetSubtype="0" fill="hold" nodeType="afterEffect">
                                  <p:stCondLst>
                                    <p:cond delay="0"/>
                                  </p:stCondLst>
                                  <p:childTnLst>
                                    <p:set>
                                      <p:cBhvr>
                                        <p:cTn id="24" dur="1" fill="hold">
                                          <p:stCondLst>
                                            <p:cond delay="249"/>
                                          </p:stCondLst>
                                        </p:cTn>
                                        <p:tgtEl>
                                          <p:spTgt spid="5"/>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nodeType="afterEffect">
                                  <p:stCondLst>
                                    <p:cond delay="0"/>
                                  </p:stCondLst>
                                  <p:childTnLst>
                                    <p:set>
                                      <p:cBhvr>
                                        <p:cTn id="27" dur="1" fill="hold">
                                          <p:stCondLst>
                                            <p:cond delay="249"/>
                                          </p:stCondLst>
                                        </p:cTn>
                                        <p:tgtEl>
                                          <p:spTgt spid="6"/>
                                        </p:tgtEl>
                                        <p:attrNameLst>
                                          <p:attrName>style.visibility</p:attrName>
                                        </p:attrNameLst>
                                      </p:cBhvr>
                                      <p:to>
                                        <p:strVal val="visible"/>
                                      </p:to>
                                    </p:set>
                                  </p:childTnLst>
                                </p:cTn>
                              </p:par>
                            </p:childTnLst>
                          </p:cTn>
                        </p:par>
                        <p:par>
                          <p:cTn id="28" fill="hold">
                            <p:stCondLst>
                              <p:cond delay="2250"/>
                            </p:stCondLst>
                            <p:childTnLst>
                              <p:par>
                                <p:cTn id="29" presetID="1" presetClass="entr" presetSubtype="0" fill="hold" nodeType="afterEffect">
                                  <p:stCondLst>
                                    <p:cond delay="0"/>
                                  </p:stCondLst>
                                  <p:childTnLst>
                                    <p:set>
                                      <p:cBhvr>
                                        <p:cTn id="30" dur="1" fill="hold">
                                          <p:stCondLst>
                                            <p:cond delay="249"/>
                                          </p:stCondLst>
                                        </p:cTn>
                                        <p:tgtEl>
                                          <p:spTgt spid="10"/>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nodeType="afterEffect">
                                  <p:stCondLst>
                                    <p:cond delay="0"/>
                                  </p:stCondLst>
                                  <p:childTnLst>
                                    <p:set>
                                      <p:cBhvr>
                                        <p:cTn id="33" dur="1" fill="hold">
                                          <p:stCondLst>
                                            <p:cond delay="249"/>
                                          </p:stCondLst>
                                        </p:cTn>
                                        <p:tgtEl>
                                          <p:spTgt spid="9"/>
                                        </p:tgtEl>
                                        <p:attrNameLst>
                                          <p:attrName>style.visibility</p:attrName>
                                        </p:attrNameLst>
                                      </p:cBhvr>
                                      <p:to>
                                        <p:strVal val="visible"/>
                                      </p:to>
                                    </p:set>
                                  </p:childTnLst>
                                </p:cTn>
                              </p:par>
                            </p:childTnLst>
                          </p:cTn>
                        </p:par>
                        <p:par>
                          <p:cTn id="34" fill="hold">
                            <p:stCondLst>
                              <p:cond delay="2750"/>
                            </p:stCondLst>
                            <p:childTnLst>
                              <p:par>
                                <p:cTn id="35" presetID="1" presetClass="entr" presetSubtype="0" fill="hold" nodeType="afterEffect">
                                  <p:stCondLst>
                                    <p:cond delay="0"/>
                                  </p:stCondLst>
                                  <p:childTnLst>
                                    <p:set>
                                      <p:cBhvr>
                                        <p:cTn id="36" dur="1" fill="hold">
                                          <p:stCondLst>
                                            <p:cond delay="24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6753" y="1962151"/>
            <a:ext cx="2195297" cy="3128300"/>
          </a:xfrm>
          <a:prstGeom prst="rect">
            <a:avLst/>
          </a:prstGeom>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6044" y="1964199"/>
            <a:ext cx="2192424" cy="3124204"/>
          </a:xfrm>
          <a:prstGeom prst="rect">
            <a:avLst/>
          </a:prstGeom>
        </p:spPr>
      </p:pic>
      <p:sp>
        <p:nvSpPr>
          <p:cNvPr id="4" name="CaixaDeTexto 3"/>
          <p:cNvSpPr txBox="1"/>
          <p:nvPr/>
        </p:nvSpPr>
        <p:spPr>
          <a:xfrm>
            <a:off x="525495" y="2431382"/>
            <a:ext cx="2767264" cy="369332"/>
          </a:xfrm>
          <a:prstGeom prst="rect">
            <a:avLst/>
          </a:prstGeom>
          <a:noFill/>
        </p:spPr>
        <p:txBody>
          <a:bodyPr wrap="square" rtlCol="0">
            <a:spAutoFit/>
          </a:bodyPr>
          <a:lstStyle/>
          <a:p>
            <a:r>
              <a:rPr lang="pt-BR" b="1" i="1" dirty="0">
                <a:latin typeface="Arial" panose="020B0604020202020204" pitchFamily="34" charset="0"/>
                <a:cs typeface="Arial" panose="020B0604020202020204" pitchFamily="34" charset="0"/>
              </a:rPr>
              <a:t>Educação a Distância</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108</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94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5"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500"/>
                            </p:stCondLst>
                            <p:childTnLst>
                              <p:par>
                                <p:cTn id="18" presetID="5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Scale>
                                      <p:cBhvr>
                                        <p:cTn id="20"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3"/>
                                        </p:tgtEl>
                                        <p:attrNameLst>
                                          <p:attrName>ppt_x</p:attrName>
                                          <p:attrName>ppt_y</p:attrName>
                                        </p:attrNameLst>
                                      </p:cBhvr>
                                    </p:animMotion>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8" descr="Ca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977" y="1341440"/>
            <a:ext cx="2327275"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5" descr="Ca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350965"/>
            <a:ext cx="4176712"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p:cNvSpPr txBox="1">
            <a:spLocks noChangeArrowheads="1"/>
          </p:cNvSpPr>
          <p:nvPr/>
        </p:nvSpPr>
        <p:spPr>
          <a:xfrm>
            <a:off x="4067175" y="4904508"/>
            <a:ext cx="4681538" cy="1261341"/>
          </a:xfrm>
          <a:prstGeom prst="rect">
            <a:avLst/>
          </a:prstGeom>
        </p:spPr>
        <p:txBody>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lgn="r" eaLnBrk="1" hangingPunct="1">
              <a:lnSpc>
                <a:spcPct val="80000"/>
              </a:lnSpc>
              <a:buNone/>
              <a:defRPr/>
            </a:pPr>
            <a:r>
              <a:rPr lang="pt-BR" sz="1600" b="1" dirty="0">
                <a:effectLst/>
                <a:latin typeface="Arial" panose="020B0604020202020204" pitchFamily="34" charset="0"/>
                <a:ea typeface="Arial Unicode MS" pitchFamily="34" charset="-128"/>
                <a:cs typeface="Arial" panose="020B0604020202020204" pitchFamily="34" charset="0"/>
              </a:rPr>
              <a:t>C.E.A.P.P</a:t>
            </a:r>
          </a:p>
          <a:p>
            <a:pPr marL="0" indent="0" algn="r" eaLnBrk="1" hangingPunct="1">
              <a:lnSpc>
                <a:spcPct val="80000"/>
              </a:lnSpc>
              <a:buNone/>
              <a:defRPr/>
            </a:pPr>
            <a:r>
              <a:rPr lang="pt-BR" sz="1600" b="1" dirty="0">
                <a:effectLst/>
                <a:latin typeface="Arial" panose="020B0604020202020204" pitchFamily="34" charset="0"/>
                <a:ea typeface="Arial Unicode MS" pitchFamily="34" charset="-128"/>
                <a:cs typeface="Arial" panose="020B0604020202020204" pitchFamily="34" charset="0"/>
              </a:rPr>
              <a:t>Centro de Estudos e Atendimento </a:t>
            </a:r>
            <a:br>
              <a:rPr lang="pt-BR" sz="1600" b="1" dirty="0">
                <a:effectLst/>
                <a:latin typeface="Arial" panose="020B0604020202020204" pitchFamily="34" charset="0"/>
                <a:ea typeface="Arial Unicode MS" pitchFamily="34" charset="-128"/>
                <a:cs typeface="Arial" panose="020B0604020202020204" pitchFamily="34" charset="0"/>
              </a:rPr>
            </a:br>
            <a:r>
              <a:rPr lang="pt-BR" sz="1600" b="1" dirty="0">
                <a:effectLst/>
                <a:latin typeface="Arial" panose="020B0604020202020204" pitchFamily="34" charset="0"/>
                <a:ea typeface="Arial Unicode MS" pitchFamily="34" charset="-128"/>
                <a:cs typeface="Arial" panose="020B0604020202020204" pitchFamily="34" charset="0"/>
              </a:rPr>
              <a:t>Psicoterápico e Psicopedagógico</a:t>
            </a:r>
          </a:p>
          <a:p>
            <a:pPr marL="0" indent="0" algn="r" eaLnBrk="1" hangingPunct="1">
              <a:lnSpc>
                <a:spcPct val="80000"/>
              </a:lnSpc>
              <a:buNone/>
              <a:defRPr/>
            </a:pPr>
            <a:r>
              <a:rPr lang="pt-BR" sz="1600" b="1" dirty="0">
                <a:effectLst/>
                <a:latin typeface="Arial" panose="020B0604020202020204" pitchFamily="34" charset="0"/>
                <a:ea typeface="Arial Unicode MS" pitchFamily="34" charset="-128"/>
                <a:cs typeface="Arial" panose="020B0604020202020204" pitchFamily="34" charset="0"/>
              </a:rPr>
              <a:t>nbossa@terra.com.br</a:t>
            </a:r>
          </a:p>
          <a:p>
            <a:pPr marL="0" indent="0" algn="r" eaLnBrk="1" hangingPunct="1">
              <a:lnSpc>
                <a:spcPct val="80000"/>
              </a:lnSpc>
              <a:buNone/>
              <a:defRPr/>
            </a:pPr>
            <a:r>
              <a:rPr lang="pt-BR" sz="1600" b="1" dirty="0">
                <a:effectLst/>
                <a:latin typeface="Arial" panose="020B0604020202020204" pitchFamily="34" charset="0"/>
                <a:ea typeface="Arial Unicode MS" pitchFamily="34" charset="-128"/>
                <a:cs typeface="Arial" panose="020B0604020202020204" pitchFamily="34" charset="0"/>
              </a:rPr>
              <a:t>Fone: (11) 2268-4545</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109</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6896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601189" y="192699"/>
            <a:ext cx="5866412" cy="907941"/>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Tabulação – Fund. I</a:t>
            </a:r>
          </a:p>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Identificação do problema</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11</a:t>
            </a:fld>
            <a:endParaRPr lang="pt-BR" b="1" dirty="0">
              <a:latin typeface="Arial" panose="020B0604020202020204" pitchFamily="34" charset="0"/>
              <a:cs typeface="Arial" panose="020B0604020202020204" pitchFamily="34" charset="0"/>
            </a:endParaRPr>
          </a:p>
        </p:txBody>
      </p:sp>
      <p:graphicFrame>
        <p:nvGraphicFramePr>
          <p:cNvPr id="6" name="Tabela 5">
            <a:extLst>
              <a:ext uri="{FF2B5EF4-FFF2-40B4-BE49-F238E27FC236}">
                <a16:creationId xmlns:a16="http://schemas.microsoft.com/office/drawing/2014/main" xmlns="" id="{3631FCB5-C426-478E-8BFF-BBFEC8D56536}"/>
              </a:ext>
            </a:extLst>
          </p:cNvPr>
          <p:cNvGraphicFramePr>
            <a:graphicFrameLocks noGrp="1"/>
          </p:cNvGraphicFramePr>
          <p:nvPr>
            <p:extLst>
              <p:ext uri="{D42A27DB-BD31-4B8C-83A1-F6EECF244321}">
                <p14:modId xmlns:p14="http://schemas.microsoft.com/office/powerpoint/2010/main" val="1077028967"/>
              </p:ext>
            </p:extLst>
          </p:nvPr>
        </p:nvGraphicFramePr>
        <p:xfrm>
          <a:off x="457056" y="1330320"/>
          <a:ext cx="8229889" cy="4796595"/>
        </p:xfrm>
        <a:graphic>
          <a:graphicData uri="http://schemas.openxmlformats.org/drawingml/2006/table">
            <a:tbl>
              <a:tblPr/>
              <a:tblGrid>
                <a:gridCol w="1968790">
                  <a:extLst>
                    <a:ext uri="{9D8B030D-6E8A-4147-A177-3AD203B41FA5}">
                      <a16:colId xmlns:a16="http://schemas.microsoft.com/office/drawing/2014/main" xmlns="" val="556909150"/>
                    </a:ext>
                  </a:extLst>
                </a:gridCol>
                <a:gridCol w="1943100">
                  <a:extLst>
                    <a:ext uri="{9D8B030D-6E8A-4147-A177-3AD203B41FA5}">
                      <a16:colId xmlns:a16="http://schemas.microsoft.com/office/drawing/2014/main" xmlns="" val="1277009540"/>
                    </a:ext>
                  </a:extLst>
                </a:gridCol>
                <a:gridCol w="2070100">
                  <a:extLst>
                    <a:ext uri="{9D8B030D-6E8A-4147-A177-3AD203B41FA5}">
                      <a16:colId xmlns:a16="http://schemas.microsoft.com/office/drawing/2014/main" xmlns="" val="1434320835"/>
                    </a:ext>
                  </a:extLst>
                </a:gridCol>
                <a:gridCol w="2247899">
                  <a:extLst>
                    <a:ext uri="{9D8B030D-6E8A-4147-A177-3AD203B41FA5}">
                      <a16:colId xmlns:a16="http://schemas.microsoft.com/office/drawing/2014/main" xmlns="" val="3262084526"/>
                    </a:ext>
                  </a:extLst>
                </a:gridCol>
              </a:tblGrid>
              <a:tr h="184416">
                <a:tc>
                  <a:txBody>
                    <a:bodyPr/>
                    <a:lstStyle/>
                    <a:p>
                      <a:pPr algn="l" fontAlgn="ctr"/>
                      <a:r>
                        <a:rPr lang="pt-BR" sz="1000" b="1" i="0" u="none" strike="noStrike" dirty="0">
                          <a:solidFill>
                            <a:srgbClr val="000000"/>
                          </a:solidFill>
                          <a:effectLst/>
                          <a:latin typeface="Calibri" panose="020F0502020204030204" pitchFamily="34" charset="0"/>
                        </a:rPr>
                        <a:t>1o. ANO A Polivalente</a:t>
                      </a:r>
                    </a:p>
                  </a:txBody>
                  <a:tcPr marL="5291" marR="5291" marT="5291" marB="253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A9DB"/>
                    </a:solidFill>
                  </a:tcPr>
                </a:tc>
                <a:tc>
                  <a:txBody>
                    <a:bodyPr/>
                    <a:lstStyle/>
                    <a:p>
                      <a:pPr algn="l" fontAlgn="ctr"/>
                      <a:r>
                        <a:rPr lang="pt-BR" sz="1000" b="1" i="0" u="none" strike="noStrike" dirty="0">
                          <a:solidFill>
                            <a:srgbClr val="000000"/>
                          </a:solidFill>
                          <a:effectLst/>
                          <a:latin typeface="Calibri" panose="020F0502020204030204" pitchFamily="34" charset="0"/>
                        </a:rPr>
                        <a:t>1o. ANO B Polivalente</a:t>
                      </a:r>
                    </a:p>
                  </a:txBody>
                  <a:tcPr marL="5291" marR="5291" marT="5291" marB="253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A9DB"/>
                    </a:solidFill>
                  </a:tcPr>
                </a:tc>
                <a:tc>
                  <a:txBody>
                    <a:bodyPr/>
                    <a:lstStyle/>
                    <a:p>
                      <a:pPr algn="l" fontAlgn="ctr"/>
                      <a:r>
                        <a:rPr lang="pt-BR" sz="1000" b="1" i="0" u="none" strike="noStrike" dirty="0">
                          <a:solidFill>
                            <a:srgbClr val="000000"/>
                          </a:solidFill>
                          <a:effectLst/>
                          <a:latin typeface="Calibri" panose="020F0502020204030204" pitchFamily="34" charset="0"/>
                        </a:rPr>
                        <a:t>2o. ANO A Polivalente</a:t>
                      </a:r>
                    </a:p>
                  </a:txBody>
                  <a:tcPr marL="5291" marR="5291" marT="5291" marB="253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A9DB"/>
                    </a:solidFill>
                  </a:tcPr>
                </a:tc>
                <a:tc>
                  <a:txBody>
                    <a:bodyPr/>
                    <a:lstStyle/>
                    <a:p>
                      <a:pPr algn="l" fontAlgn="ctr"/>
                      <a:r>
                        <a:rPr lang="pt-BR" sz="1000" b="1" i="0" u="none" strike="noStrike" dirty="0">
                          <a:solidFill>
                            <a:srgbClr val="000000"/>
                          </a:solidFill>
                          <a:effectLst/>
                          <a:latin typeface="Calibri" panose="020F0502020204030204" pitchFamily="34" charset="0"/>
                        </a:rPr>
                        <a:t>2o. ANO B Polivalente</a:t>
                      </a:r>
                    </a:p>
                  </a:txBody>
                  <a:tcPr marL="5291" marR="5291" marT="5291" marB="253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A9DB"/>
                    </a:solidFill>
                  </a:tcPr>
                </a:tc>
                <a:extLst>
                  <a:ext uri="{0D108BD9-81ED-4DB2-BD59-A6C34878D82A}">
                    <a16:rowId xmlns:a16="http://schemas.microsoft.com/office/drawing/2014/main" xmlns="" val="3513176087"/>
                  </a:ext>
                </a:extLst>
              </a:tr>
              <a:tr h="184416">
                <a:tc>
                  <a:txBody>
                    <a:bodyPr/>
                    <a:lstStyle/>
                    <a:p>
                      <a:pPr algn="l" fontAlgn="b"/>
                      <a:r>
                        <a:rPr lang="pt-BR" sz="1000" b="1" i="0" u="none" strike="noStrike" dirty="0">
                          <a:solidFill>
                            <a:srgbClr val="000000"/>
                          </a:solidFill>
                          <a:effectLst/>
                          <a:latin typeface="Calibri" panose="020F0502020204030204" pitchFamily="34" charset="0"/>
                        </a:rPr>
                        <a:t>RELIGIÃO / Racha Saad</a:t>
                      </a:r>
                    </a:p>
                  </a:txBody>
                  <a:tcPr marL="5291" marR="5291" marT="5291" marB="2539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000" b="1" i="0" u="none" strike="noStrike" dirty="0">
                          <a:solidFill>
                            <a:srgbClr val="000000"/>
                          </a:solidFill>
                          <a:effectLst/>
                          <a:latin typeface="Calibri" panose="020F0502020204030204" pitchFamily="34" charset="0"/>
                        </a:rPr>
                        <a:t>RELIGIÃO / Racha Saad</a:t>
                      </a:r>
                    </a:p>
                  </a:txBody>
                  <a:tcPr marL="5291" marR="5291" marT="5291" marB="2539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000" b="1" i="0" u="none" strike="noStrike" dirty="0">
                          <a:solidFill>
                            <a:srgbClr val="000000"/>
                          </a:solidFill>
                          <a:effectLst/>
                          <a:latin typeface="Calibri" panose="020F0502020204030204" pitchFamily="34" charset="0"/>
                        </a:rPr>
                        <a:t>RELIGIÃO / Racha Saad</a:t>
                      </a:r>
                    </a:p>
                  </a:txBody>
                  <a:tcPr marL="5291" marR="5291" marT="5291" marB="2539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000" b="1" i="0" u="none" strike="noStrike" dirty="0">
                          <a:solidFill>
                            <a:srgbClr val="000000"/>
                          </a:solidFill>
                          <a:effectLst/>
                          <a:latin typeface="Calibri" panose="020F0502020204030204" pitchFamily="34" charset="0"/>
                        </a:rPr>
                        <a:t>RELIGIÃO / Racha Saad</a:t>
                      </a:r>
                    </a:p>
                  </a:txBody>
                  <a:tcPr marL="5291" marR="5291" marT="5291" marB="2539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312175765"/>
                  </a:ext>
                </a:extLst>
              </a:tr>
              <a:tr h="1064083">
                <a:tc>
                  <a:txBody>
                    <a:bodyPr/>
                    <a:lstStyle/>
                    <a:p>
                      <a:pPr algn="ctr" fontAlgn="b"/>
                      <a:r>
                        <a:rPr lang="pt-BR" sz="1000" b="0" i="0" u="none" strike="noStrike" dirty="0">
                          <a:solidFill>
                            <a:srgbClr val="000000"/>
                          </a:solidFill>
                          <a:effectLst/>
                          <a:latin typeface="Calibri" panose="020F0502020204030204" pitchFamily="34" charset="0"/>
                        </a:rPr>
                        <a:t>1) Língua árabe fraca, os alunos tem dificuldade na pronunciação das palavras do "Alcorão". </a:t>
                      </a:r>
                      <a:r>
                        <a:rPr lang="pt-BR" sz="1000" b="1" i="0" u="none" strike="noStrike" dirty="0">
                          <a:solidFill>
                            <a:srgbClr val="000000"/>
                          </a:solidFill>
                          <a:effectLst/>
                          <a:latin typeface="Calibri" panose="020F0502020204030204" pitchFamily="34" charset="0"/>
                        </a:rPr>
                        <a:t>[33]</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2) O aluno "Ali Fazel" não consegue permanecer sentado mais que 10 min., ele não respeita as regras da sala. </a:t>
                      </a:r>
                      <a:r>
                        <a:rPr lang="pt-BR" sz="1000" b="1" i="0" u="none" strike="noStrike" dirty="0">
                          <a:solidFill>
                            <a:srgbClr val="000000"/>
                          </a:solidFill>
                          <a:effectLst/>
                          <a:latin typeface="Calibri" panose="020F0502020204030204" pitchFamily="34" charset="0"/>
                        </a:rPr>
                        <a:t>[32]</a:t>
                      </a:r>
                      <a:endParaRPr lang="pt-BR" sz="1000" b="0" i="0" u="none" strike="noStrike" dirty="0">
                        <a:solidFill>
                          <a:srgbClr val="000000"/>
                        </a:solidFill>
                        <a:effectLst/>
                        <a:latin typeface="Calibri" panose="020F0502020204030204" pitchFamily="34" charset="0"/>
                      </a:endParaRPr>
                    </a:p>
                  </a:txBody>
                  <a:tcPr marL="5291" marR="5291" marT="5291" marB="253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pt-BR" sz="1000" b="0" i="0" u="none" strike="noStrike" dirty="0">
                          <a:solidFill>
                            <a:srgbClr val="000000"/>
                          </a:solidFill>
                          <a:effectLst/>
                          <a:latin typeface="Calibri" panose="020F0502020204030204" pitchFamily="34" charset="0"/>
                        </a:rPr>
                        <a:t>1) Língua árabe fraca, os alunos tem dificuldade na pronunciação das palavras do "Alcorão". </a:t>
                      </a:r>
                      <a:r>
                        <a:rPr lang="pt-BR" sz="1000" b="1" i="0" u="none" strike="noStrike" dirty="0">
                          <a:solidFill>
                            <a:srgbClr val="000000"/>
                          </a:solidFill>
                          <a:effectLst/>
                          <a:latin typeface="Calibri" panose="020F0502020204030204" pitchFamily="34" charset="0"/>
                        </a:rPr>
                        <a:t>[33]</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2) O aluno "Ali Fazel" não consegue permanecer sentado mais que 10 min., ele não respeita as regras da sala. </a:t>
                      </a:r>
                      <a:r>
                        <a:rPr lang="pt-BR" sz="1000" b="1" i="0" u="none" strike="noStrike" dirty="0">
                          <a:solidFill>
                            <a:srgbClr val="000000"/>
                          </a:solidFill>
                          <a:effectLst/>
                          <a:latin typeface="Calibri" panose="020F0502020204030204" pitchFamily="34" charset="0"/>
                        </a:rPr>
                        <a:t>[32]</a:t>
                      </a:r>
                      <a:endParaRPr lang="pt-BR" sz="1000" b="0" i="0" u="none" strike="noStrike" dirty="0">
                        <a:solidFill>
                          <a:srgbClr val="000000"/>
                        </a:solidFill>
                        <a:effectLst/>
                        <a:latin typeface="Calibri" panose="020F0502020204030204" pitchFamily="34" charset="0"/>
                      </a:endParaRPr>
                    </a:p>
                  </a:txBody>
                  <a:tcPr marL="5291" marR="5291" marT="5291" marB="253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pt-BR" sz="1000" b="0" i="0" u="none" strike="noStrike" dirty="0">
                          <a:solidFill>
                            <a:srgbClr val="000000"/>
                          </a:solidFill>
                          <a:effectLst/>
                          <a:latin typeface="Calibri" panose="020F0502020204030204" pitchFamily="34" charset="0"/>
                        </a:rPr>
                        <a:t>Não tem problemas</a:t>
                      </a:r>
                    </a:p>
                  </a:txBody>
                  <a:tcPr marL="5291" marR="5291" marT="5291" marB="253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pt-BR" sz="1000" b="0" i="0" u="none" strike="noStrike" dirty="0">
                          <a:solidFill>
                            <a:srgbClr val="000000"/>
                          </a:solidFill>
                          <a:effectLst/>
                          <a:latin typeface="Calibri" panose="020F0502020204030204" pitchFamily="34" charset="0"/>
                        </a:rPr>
                        <a:t>Não tem problemas</a:t>
                      </a:r>
                    </a:p>
                  </a:txBody>
                  <a:tcPr marL="5291" marR="5291" marT="5291" marB="253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144128387"/>
                  </a:ext>
                </a:extLst>
              </a:tr>
              <a:tr h="325275">
                <a:tc>
                  <a:txBody>
                    <a:bodyPr/>
                    <a:lstStyle/>
                    <a:p>
                      <a:pPr algn="l" fontAlgn="b"/>
                      <a:r>
                        <a:rPr lang="pt-BR" sz="1000" b="1" i="0" u="none" strike="noStrike" dirty="0">
                          <a:solidFill>
                            <a:srgbClr val="000000"/>
                          </a:solidFill>
                          <a:effectLst/>
                          <a:latin typeface="Calibri" panose="020F0502020204030204" pitchFamily="34" charset="0"/>
                        </a:rPr>
                        <a:t>FUND I - INGLES / </a:t>
                      </a:r>
                      <a:br>
                        <a:rPr lang="pt-BR" sz="1000" b="1" i="0" u="none" strike="noStrike" dirty="0">
                          <a:solidFill>
                            <a:srgbClr val="000000"/>
                          </a:solidFill>
                          <a:effectLst/>
                          <a:latin typeface="Calibri" panose="020F0502020204030204" pitchFamily="34" charset="0"/>
                        </a:rPr>
                      </a:br>
                      <a:r>
                        <a:rPr lang="pt-BR" sz="1000" b="1" i="0" u="none" strike="noStrike" dirty="0">
                          <a:solidFill>
                            <a:srgbClr val="000000"/>
                          </a:solidFill>
                          <a:effectLst/>
                          <a:latin typeface="Calibri" panose="020F0502020204030204" pitchFamily="34" charset="0"/>
                        </a:rPr>
                        <a:t>Gisele Renata da Cruz</a:t>
                      </a:r>
                    </a:p>
                  </a:txBody>
                  <a:tcPr marL="5291" marR="5291" marT="5291" marB="2539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000" b="1" i="0" u="none" strike="noStrike" dirty="0">
                          <a:solidFill>
                            <a:srgbClr val="000000"/>
                          </a:solidFill>
                          <a:effectLst/>
                          <a:latin typeface="Calibri" panose="020F0502020204030204" pitchFamily="34" charset="0"/>
                        </a:rPr>
                        <a:t>FUND I - INGLES / </a:t>
                      </a:r>
                      <a:br>
                        <a:rPr lang="pt-BR" sz="1000" b="1" i="0" u="none" strike="noStrike" dirty="0">
                          <a:solidFill>
                            <a:srgbClr val="000000"/>
                          </a:solidFill>
                          <a:effectLst/>
                          <a:latin typeface="Calibri" panose="020F0502020204030204" pitchFamily="34" charset="0"/>
                        </a:rPr>
                      </a:br>
                      <a:r>
                        <a:rPr lang="pt-BR" sz="1000" b="1" i="0" u="none" strike="noStrike" dirty="0">
                          <a:solidFill>
                            <a:srgbClr val="000000"/>
                          </a:solidFill>
                          <a:effectLst/>
                          <a:latin typeface="Calibri" panose="020F0502020204030204" pitchFamily="34" charset="0"/>
                        </a:rPr>
                        <a:t>Gisele Renata da Cruz</a:t>
                      </a:r>
                    </a:p>
                  </a:txBody>
                  <a:tcPr marL="5291" marR="5291" marT="5291" marB="2539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000" b="1" i="0" u="none" strike="noStrike" dirty="0">
                          <a:solidFill>
                            <a:srgbClr val="000000"/>
                          </a:solidFill>
                          <a:effectLst/>
                          <a:latin typeface="Calibri" panose="020F0502020204030204" pitchFamily="34" charset="0"/>
                        </a:rPr>
                        <a:t>FUND I - INGLES / </a:t>
                      </a:r>
                      <a:br>
                        <a:rPr lang="pt-BR" sz="1000" b="1" i="0" u="none" strike="noStrike" dirty="0">
                          <a:solidFill>
                            <a:srgbClr val="000000"/>
                          </a:solidFill>
                          <a:effectLst/>
                          <a:latin typeface="Calibri" panose="020F0502020204030204" pitchFamily="34" charset="0"/>
                        </a:rPr>
                      </a:br>
                      <a:r>
                        <a:rPr lang="pt-BR" sz="1000" b="1" i="0" u="none" strike="noStrike" dirty="0">
                          <a:solidFill>
                            <a:srgbClr val="000000"/>
                          </a:solidFill>
                          <a:effectLst/>
                          <a:latin typeface="Calibri" panose="020F0502020204030204" pitchFamily="34" charset="0"/>
                        </a:rPr>
                        <a:t>Gisele Renata da Cruz</a:t>
                      </a:r>
                    </a:p>
                  </a:txBody>
                  <a:tcPr marL="5291" marR="5291" marT="5291" marB="2539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000" b="1" i="0" u="none" strike="noStrike" dirty="0">
                          <a:solidFill>
                            <a:srgbClr val="000000"/>
                          </a:solidFill>
                          <a:effectLst/>
                          <a:latin typeface="Calibri" panose="020F0502020204030204" pitchFamily="34" charset="0"/>
                        </a:rPr>
                        <a:t>FUND I - INGLES / </a:t>
                      </a:r>
                      <a:br>
                        <a:rPr lang="pt-BR" sz="1000" b="1" i="0" u="none" strike="noStrike" dirty="0">
                          <a:solidFill>
                            <a:srgbClr val="000000"/>
                          </a:solidFill>
                          <a:effectLst/>
                          <a:latin typeface="Calibri" panose="020F0502020204030204" pitchFamily="34" charset="0"/>
                        </a:rPr>
                      </a:br>
                      <a:r>
                        <a:rPr lang="pt-BR" sz="1000" b="1" i="0" u="none" strike="noStrike" dirty="0">
                          <a:solidFill>
                            <a:srgbClr val="000000"/>
                          </a:solidFill>
                          <a:effectLst/>
                          <a:latin typeface="Calibri" panose="020F0502020204030204" pitchFamily="34" charset="0"/>
                        </a:rPr>
                        <a:t>Gisele Renata da Cruz</a:t>
                      </a:r>
                    </a:p>
                  </a:txBody>
                  <a:tcPr marL="5291" marR="5291" marT="5291" marB="2539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564604911"/>
                  </a:ext>
                </a:extLst>
              </a:tr>
              <a:tr h="2994791">
                <a:tc>
                  <a:txBody>
                    <a:bodyPr/>
                    <a:lstStyle/>
                    <a:p>
                      <a:pPr algn="l" fontAlgn="b"/>
                      <a:r>
                        <a:rPr lang="pt-BR" sz="1000" b="0" i="0" u="none" strike="noStrike" dirty="0">
                          <a:solidFill>
                            <a:srgbClr val="000000"/>
                          </a:solidFill>
                          <a:effectLst/>
                          <a:latin typeface="Calibri" panose="020F0502020204030204" pitchFamily="34" charset="0"/>
                        </a:rPr>
                        <a:t>. Em geral, a maior dificuldade, é fazer com que produzam de forma individual. Grande parte dos alunos pedem ajuda mesmo quando entendem o que é para ser feito. </a:t>
                      </a:r>
                      <a:r>
                        <a:rPr lang="pt-BR" sz="1000" b="1" i="0" u="none" strike="noStrike" dirty="0">
                          <a:solidFill>
                            <a:srgbClr val="000000"/>
                          </a:solidFill>
                          <a:effectLst/>
                          <a:latin typeface="Calibri" panose="020F0502020204030204" pitchFamily="34" charset="0"/>
                        </a:rPr>
                        <a:t>[18], [34]</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 Também enfrento problemas com falta de materiais, o que causa problemas de organização no grupo. </a:t>
                      </a:r>
                      <a:r>
                        <a:rPr lang="pt-BR" sz="1000" b="1" i="0" u="none" strike="noStrike" dirty="0">
                          <a:solidFill>
                            <a:srgbClr val="000000"/>
                          </a:solidFill>
                          <a:effectLst/>
                          <a:latin typeface="Calibri" panose="020F0502020204030204" pitchFamily="34" charset="0"/>
                        </a:rPr>
                        <a:t>[7], [5]</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 Alguns alunos gostam de chamar a atenção, muitas vezes de maneira negativa, o que, algumas vezes, impede a aquisição mais natural do idioma. </a:t>
                      </a:r>
                      <a:r>
                        <a:rPr lang="pt-BR" sz="1000" b="1" i="0" u="none" strike="noStrike" dirty="0">
                          <a:solidFill>
                            <a:srgbClr val="000000"/>
                          </a:solidFill>
                          <a:effectLst/>
                          <a:latin typeface="Calibri" panose="020F0502020204030204" pitchFamily="34" charset="0"/>
                        </a:rPr>
                        <a:t>[20]</a:t>
                      </a:r>
                      <a:endParaRPr lang="pt-BR" sz="1000" b="0" i="0" u="none" strike="noStrike" dirty="0">
                        <a:solidFill>
                          <a:srgbClr val="000000"/>
                        </a:solidFill>
                        <a:effectLst/>
                        <a:latin typeface="Calibri" panose="020F0502020204030204" pitchFamily="34" charset="0"/>
                      </a:endParaRPr>
                    </a:p>
                  </a:txBody>
                  <a:tcPr marL="5291" marR="5291" marT="5291" marB="253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t-BR" sz="1000" b="0" i="0" u="none" strike="noStrike" dirty="0">
                          <a:solidFill>
                            <a:srgbClr val="000000"/>
                          </a:solidFill>
                          <a:effectLst/>
                          <a:latin typeface="Calibri" panose="020F0502020204030204" pitchFamily="34" charset="0"/>
                        </a:rPr>
                        <a:t>. Grupo agitado, mas que se concentra e participa das atividades propostas com facilidade.</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 Apresentam-se sempre muito competitivos e "superprotetores com os amigos" o que pode gerar conflitos desnecessários. </a:t>
                      </a:r>
                      <a:r>
                        <a:rPr lang="pt-BR" sz="1000" b="1" i="0" u="none" strike="noStrike" dirty="0">
                          <a:solidFill>
                            <a:srgbClr val="000000"/>
                          </a:solidFill>
                          <a:effectLst/>
                          <a:latin typeface="Calibri" panose="020F0502020204030204" pitchFamily="34" charset="0"/>
                        </a:rPr>
                        <a:t>[26]</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 É preciso pedir muitas vezes as mesma coisa, principalmente quando precisam adequar o comportamento. </a:t>
                      </a:r>
                      <a:r>
                        <a:rPr lang="pt-BR" sz="1000" b="1" i="0" u="none" strike="noStrike" dirty="0">
                          <a:solidFill>
                            <a:srgbClr val="000000"/>
                          </a:solidFill>
                          <a:effectLst/>
                          <a:latin typeface="Calibri" panose="020F0502020204030204" pitchFamily="34" charset="0"/>
                        </a:rPr>
                        <a:t>[12], [13]</a:t>
                      </a:r>
                      <a:endParaRPr lang="pt-BR" sz="1000" b="0" i="0" u="none" strike="noStrike" dirty="0">
                        <a:solidFill>
                          <a:srgbClr val="000000"/>
                        </a:solidFill>
                        <a:effectLst/>
                        <a:latin typeface="Calibri" panose="020F0502020204030204" pitchFamily="34" charset="0"/>
                      </a:endParaRPr>
                    </a:p>
                  </a:txBody>
                  <a:tcPr marL="5291" marR="5291" marT="5291" marB="253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t-BR" sz="1000" b="0" i="0" u="none" strike="noStrike" dirty="0">
                          <a:solidFill>
                            <a:srgbClr val="000000"/>
                          </a:solidFill>
                          <a:effectLst/>
                          <a:latin typeface="Calibri" panose="020F0502020204030204" pitchFamily="34" charset="0"/>
                        </a:rPr>
                        <a:t>. A maior dificuldade quanto a este grupo é a diferença de maturidade entre os alunos. Alguns são bem maduros e independentes, outros ainda precisam de auxílio até para abrir o livro na página certa. </a:t>
                      </a:r>
                      <a:r>
                        <a:rPr lang="pt-BR" sz="1000" b="1" i="0" u="none" strike="noStrike" dirty="0">
                          <a:solidFill>
                            <a:srgbClr val="000000"/>
                          </a:solidFill>
                          <a:effectLst/>
                          <a:latin typeface="Calibri" panose="020F0502020204030204" pitchFamily="34" charset="0"/>
                        </a:rPr>
                        <a:t>[34]</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 Um pequeno grupo de meninas que costuma terminar as lições mais depressa, tenta dominar e escolher pelo grupo, sem dar chance para os demais. </a:t>
                      </a:r>
                      <a:r>
                        <a:rPr lang="pt-BR" sz="1000" b="1" i="0" u="none" strike="noStrike" dirty="0">
                          <a:solidFill>
                            <a:srgbClr val="000000"/>
                          </a:solidFill>
                          <a:effectLst/>
                          <a:latin typeface="Calibri" panose="020F0502020204030204" pitchFamily="34" charset="0"/>
                        </a:rPr>
                        <a:t>[20]</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 Atenção especial é sempre dada por mim para Hussein Bazzi, pois se sentir perdido, tende a atrapalhar todo o grupo. </a:t>
                      </a:r>
                      <a:r>
                        <a:rPr lang="pt-BR" sz="1000" b="1" i="0" u="none" strike="noStrike" dirty="0">
                          <a:solidFill>
                            <a:srgbClr val="000000"/>
                          </a:solidFill>
                          <a:effectLst/>
                          <a:latin typeface="Calibri" panose="020F0502020204030204" pitchFamily="34" charset="0"/>
                        </a:rPr>
                        <a:t>Caso a diagnosticar</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 Ele precisa estar ocupado 100% do tempo.</a:t>
                      </a:r>
                    </a:p>
                  </a:txBody>
                  <a:tcPr marL="5291" marR="5291" marT="5291" marB="253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t-BR" sz="1000" b="0" i="0" u="none" strike="noStrike" dirty="0">
                          <a:solidFill>
                            <a:srgbClr val="000000"/>
                          </a:solidFill>
                          <a:effectLst/>
                          <a:latin typeface="Calibri" panose="020F0502020204030204" pitchFamily="34" charset="0"/>
                        </a:rPr>
                        <a:t>. A maior parte das crianças do grupo é imatura, mas mostram progressos. Em geral, as instruções precisam ser curtas e bem específicas, além de checadas antes de serem executadas, caso contrário os objetivos não são alcançados.</a:t>
                      </a:r>
                      <a:r>
                        <a:rPr lang="pt-BR" sz="1000" b="1" i="0" u="none" strike="noStrike" dirty="0">
                          <a:solidFill>
                            <a:srgbClr val="000000"/>
                          </a:solidFill>
                          <a:effectLst/>
                          <a:latin typeface="Calibri" panose="020F0502020204030204" pitchFamily="34" charset="0"/>
                        </a:rPr>
                        <a:t>[34]</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 Em geral, o grupo se distrai com facilidade. </a:t>
                      </a:r>
                      <a:r>
                        <a:rPr lang="pt-BR" sz="1000" b="1" i="0" u="none" strike="noStrike" dirty="0">
                          <a:solidFill>
                            <a:srgbClr val="000000"/>
                          </a:solidFill>
                          <a:effectLst/>
                          <a:latin typeface="Calibri" panose="020F0502020204030204" pitchFamily="34" charset="0"/>
                        </a:rPr>
                        <a:t>[10]</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 Eles também tem problema para ceder a vez, ou se solidarizar com os colegas, que gera muito "vou contar para teacher".</a:t>
                      </a:r>
                      <a:r>
                        <a:rPr lang="pt-BR" sz="1000" b="1" i="0" u="none" strike="noStrike" dirty="0">
                          <a:solidFill>
                            <a:srgbClr val="000000"/>
                          </a:solidFill>
                          <a:effectLst/>
                          <a:latin typeface="Calibri" panose="020F0502020204030204" pitchFamily="34" charset="0"/>
                        </a:rPr>
                        <a:t>[43]</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 A aluna Fatima Fadel tem mais dificuldade de se relacionar com os demais da sala. Ela "implica" com os alunos e ou o grupo "implica" com ela, um sempre apontando os erros dos outros.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 A aluna Anammy também precisa de muita ajuda para apresentar uma postura condizente com a sala de aula.</a:t>
                      </a:r>
                    </a:p>
                  </a:txBody>
                  <a:tcPr marL="5291" marR="5291" marT="5291" marB="253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33424746"/>
                  </a:ext>
                </a:extLst>
              </a:tr>
            </a:tbl>
          </a:graphicData>
        </a:graphic>
      </p:graphicFrame>
    </p:spTree>
    <p:extLst>
      <p:ext uri="{BB962C8B-B14F-4D97-AF65-F5344CB8AC3E}">
        <p14:creationId xmlns:p14="http://schemas.microsoft.com/office/powerpoint/2010/main" val="16555072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ov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463" y="1370013"/>
            <a:ext cx="47577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110</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8072824"/>
      </p:ext>
    </p:extLst>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nvGraphicFramePr>
        <p:xfrm>
          <a:off x="2303463" y="1370013"/>
          <a:ext cx="4757737" cy="4752975"/>
        </p:xfrm>
        <a:graphic>
          <a:graphicData uri="http://schemas.openxmlformats.org/presentationml/2006/ole">
            <mc:AlternateContent xmlns:mc="http://schemas.openxmlformats.org/markup-compatibility/2006">
              <mc:Choice xmlns:v="urn:schemas-microsoft-com:vml" Requires="v">
                <p:oleObj spid="_x0000_s2189" name="Image" r:id="rId3" imgW="5980952" imgH="5384127" progId="Photoshop.Image.7">
                  <p:embed/>
                </p:oleObj>
              </mc:Choice>
              <mc:Fallback>
                <p:oleObj name="Image" r:id="rId3" imgW="5980952" imgH="5384127" progId="Photoshop.Image.7">
                  <p:embed/>
                  <p:pic>
                    <p:nvPicPr>
                      <p:cNvPr id="1229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463" y="1370013"/>
                        <a:ext cx="47577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111</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2950186"/>
      </p:ext>
    </p:extLst>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nvGraphicFramePr>
        <p:xfrm>
          <a:off x="2303463" y="1370013"/>
          <a:ext cx="4757737" cy="4752975"/>
        </p:xfrm>
        <a:graphic>
          <a:graphicData uri="http://schemas.openxmlformats.org/presentationml/2006/ole">
            <mc:AlternateContent xmlns:mc="http://schemas.openxmlformats.org/markup-compatibility/2006">
              <mc:Choice xmlns:v="urn:schemas-microsoft-com:vml" Requires="v">
                <p:oleObj spid="_x0000_s3213" name="Image" r:id="rId3" imgW="6120635" imgH="5282540" progId="Photoshop.Image.7">
                  <p:embed/>
                </p:oleObj>
              </mc:Choice>
              <mc:Fallback>
                <p:oleObj name="Image" r:id="rId3" imgW="6120635" imgH="5282540" progId="Photoshop.Image.7">
                  <p:embed/>
                  <p:pic>
                    <p:nvPicPr>
                      <p:cNvPr id="1331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463" y="1370013"/>
                        <a:ext cx="47577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112</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2910995"/>
      </p:ext>
    </p:extLst>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2"/>
          <p:cNvGraphicFramePr>
            <a:graphicFrameLocks noChangeAspect="1"/>
          </p:cNvGraphicFramePr>
          <p:nvPr/>
        </p:nvGraphicFramePr>
        <p:xfrm>
          <a:off x="2303463" y="1370013"/>
          <a:ext cx="4757737" cy="4752975"/>
        </p:xfrm>
        <a:graphic>
          <a:graphicData uri="http://schemas.openxmlformats.org/presentationml/2006/ole">
            <mc:AlternateContent xmlns:mc="http://schemas.openxmlformats.org/markup-compatibility/2006">
              <mc:Choice xmlns:v="urn:schemas-microsoft-com:vml" Requires="v">
                <p:oleObj spid="_x0000_s4237" name="Image" r:id="rId3" imgW="7542857" imgH="6869841" progId="Photoshop.Image.7">
                  <p:embed/>
                </p:oleObj>
              </mc:Choice>
              <mc:Fallback>
                <p:oleObj name="Image" r:id="rId3" imgW="7542857" imgH="6869841" progId="Photoshop.Image.7">
                  <p:embed/>
                  <p:pic>
                    <p:nvPicPr>
                      <p:cNvPr id="1433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463" y="1370013"/>
                        <a:ext cx="47577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113</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9807762"/>
      </p:ext>
    </p:extLst>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nvGraphicFramePr>
        <p:xfrm>
          <a:off x="2303463" y="1370013"/>
          <a:ext cx="4757737" cy="4752975"/>
        </p:xfrm>
        <a:graphic>
          <a:graphicData uri="http://schemas.openxmlformats.org/presentationml/2006/ole">
            <mc:AlternateContent xmlns:mc="http://schemas.openxmlformats.org/markup-compatibility/2006">
              <mc:Choice xmlns:v="urn:schemas-microsoft-com:vml" Requires="v">
                <p:oleObj spid="_x0000_s5261" name="Image" r:id="rId3" imgW="5980952" imgH="5333333" progId="Photoshop.Image.7">
                  <p:embed/>
                </p:oleObj>
              </mc:Choice>
              <mc:Fallback>
                <p:oleObj name="Image" r:id="rId3" imgW="5980952" imgH="5333333" progId="Photoshop.Image.7">
                  <p:embed/>
                  <p:pic>
                    <p:nvPicPr>
                      <p:cNvPr id="1536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463" y="1370013"/>
                        <a:ext cx="47577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114</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390258"/>
      </p:ext>
    </p:extLst>
  </p:cSld>
  <p:clrMapOvr>
    <a:masterClrMapping/>
  </p:clrMapOvr>
  <p:transition spd="slow"/>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2303463" y="1370013"/>
          <a:ext cx="4757737" cy="4752975"/>
        </p:xfrm>
        <a:graphic>
          <a:graphicData uri="http://schemas.openxmlformats.org/presentationml/2006/ole">
            <mc:AlternateContent xmlns:mc="http://schemas.openxmlformats.org/markup-compatibility/2006">
              <mc:Choice xmlns:v="urn:schemas-microsoft-com:vml" Requires="v">
                <p:oleObj spid="_x0000_s6285" name="Image" r:id="rId3" imgW="5980952" imgH="5460317" progId="Photoshop.Image.7">
                  <p:embed/>
                </p:oleObj>
              </mc:Choice>
              <mc:Fallback>
                <p:oleObj name="Image" r:id="rId3" imgW="5980952" imgH="5460317" progId="Photoshop.Image.7">
                  <p:embed/>
                  <p:pic>
                    <p:nvPicPr>
                      <p:cNvPr id="1638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463" y="1370013"/>
                        <a:ext cx="47577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115</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5774269"/>
      </p:ext>
    </p:extLst>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2303463" y="1370013"/>
          <a:ext cx="4757737" cy="4752975"/>
        </p:xfrm>
        <a:graphic>
          <a:graphicData uri="http://schemas.openxmlformats.org/presentationml/2006/ole">
            <mc:AlternateContent xmlns:mc="http://schemas.openxmlformats.org/markup-compatibility/2006">
              <mc:Choice xmlns:v="urn:schemas-microsoft-com:vml" Requires="v">
                <p:oleObj spid="_x0000_s7309" name="Image" r:id="rId3" imgW="7733333" imgH="6819048" progId="Photoshop.Image.7">
                  <p:embed/>
                </p:oleObj>
              </mc:Choice>
              <mc:Fallback>
                <p:oleObj name="Image" r:id="rId3" imgW="7733333" imgH="6819048" progId="Photoshop.Image.7">
                  <p:embed/>
                  <p:pic>
                    <p:nvPicPr>
                      <p:cNvPr id="1741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463" y="1370013"/>
                        <a:ext cx="47577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116</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7030579"/>
      </p:ext>
    </p:extLst>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56100" y="1370013"/>
            <a:ext cx="4392613" cy="4722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graphicFrame>
        <p:nvGraphicFramePr>
          <p:cNvPr id="18435" name="Object 3"/>
          <p:cNvGraphicFramePr>
            <a:graphicFrameLocks noChangeAspect="1"/>
          </p:cNvGraphicFramePr>
          <p:nvPr/>
        </p:nvGraphicFramePr>
        <p:xfrm>
          <a:off x="4387850" y="1884363"/>
          <a:ext cx="3995738" cy="3384550"/>
        </p:xfrm>
        <a:graphic>
          <a:graphicData uri="http://schemas.openxmlformats.org/presentationml/2006/ole">
            <mc:AlternateContent xmlns:mc="http://schemas.openxmlformats.org/markup-compatibility/2006">
              <mc:Choice xmlns:v="urn:schemas-microsoft-com:vml" Requires="v">
                <p:oleObj spid="_x0000_s8469" name="Image" r:id="rId3" imgW="4965079" imgH="3809524" progId="Photoshop.Image.7">
                  <p:embed/>
                </p:oleObj>
              </mc:Choice>
              <mc:Fallback>
                <p:oleObj name="Image" r:id="rId3" imgW="4965079" imgH="3809524" progId="Photoshop.Image.7">
                  <p:embed/>
                  <p:pic>
                    <p:nvPicPr>
                      <p:cNvPr id="1843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7850" y="1884363"/>
                        <a:ext cx="399573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436" name="Object 2"/>
          <p:cNvGraphicFramePr>
            <a:graphicFrameLocks noChangeAspect="1"/>
          </p:cNvGraphicFramePr>
          <p:nvPr/>
        </p:nvGraphicFramePr>
        <p:xfrm>
          <a:off x="971550" y="1370013"/>
          <a:ext cx="3436938" cy="4722812"/>
        </p:xfrm>
        <a:graphic>
          <a:graphicData uri="http://schemas.openxmlformats.org/presentationml/2006/ole">
            <mc:AlternateContent xmlns:mc="http://schemas.openxmlformats.org/markup-compatibility/2006">
              <mc:Choice xmlns:v="urn:schemas-microsoft-com:vml" Requires="v">
                <p:oleObj spid="_x0000_s8470" name="Image" r:id="rId5" imgW="4660317" imgH="4203175" progId="Photoshop.Image.7">
                  <p:embed/>
                </p:oleObj>
              </mc:Choice>
              <mc:Fallback>
                <p:oleObj name="Image" r:id="rId5" imgW="4660317" imgH="4203175" progId="Photoshop.Image.7">
                  <p:embed/>
                  <p:pic>
                    <p:nvPicPr>
                      <p:cNvPr id="1843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550" y="1370013"/>
                        <a:ext cx="3436938" cy="472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117</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5690123"/>
      </p:ext>
    </p:extLst>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nvGraphicFramePr>
        <p:xfrm>
          <a:off x="2303463" y="1370013"/>
          <a:ext cx="4757737" cy="4752975"/>
        </p:xfrm>
        <a:graphic>
          <a:graphicData uri="http://schemas.openxmlformats.org/presentationml/2006/ole">
            <mc:AlternateContent xmlns:mc="http://schemas.openxmlformats.org/markup-compatibility/2006">
              <mc:Choice xmlns:v="urn:schemas-microsoft-com:vml" Requires="v">
                <p:oleObj spid="_x0000_s9357" name="Image" r:id="rId3" imgW="5790476" imgH="6044444" progId="Photoshop.Image.7">
                  <p:embed/>
                </p:oleObj>
              </mc:Choice>
              <mc:Fallback>
                <p:oleObj name="Image" r:id="rId3" imgW="5790476" imgH="6044444" progId="Photoshop.Image.7">
                  <p:embed/>
                  <p:pic>
                    <p:nvPicPr>
                      <p:cNvPr id="1945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463" y="1370013"/>
                        <a:ext cx="47577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118</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5032268"/>
      </p:ext>
    </p:extLst>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5"/>
          <p:cNvGrpSpPr>
            <a:grpSpLocks/>
          </p:cNvGrpSpPr>
          <p:nvPr/>
        </p:nvGrpSpPr>
        <p:grpSpPr bwMode="auto">
          <a:xfrm>
            <a:off x="2303463" y="1387475"/>
            <a:ext cx="4757737" cy="4725988"/>
            <a:chOff x="2303474" y="1386706"/>
            <a:chExt cx="4756959" cy="4725978"/>
          </a:xfrm>
          <a:solidFill>
            <a:schemeClr val="bg1"/>
          </a:solidFill>
        </p:grpSpPr>
        <p:sp>
          <p:nvSpPr>
            <p:cNvPr id="2" name="Rectangle 1"/>
            <p:cNvSpPr/>
            <p:nvPr/>
          </p:nvSpPr>
          <p:spPr>
            <a:xfrm>
              <a:off x="2303474" y="1386706"/>
              <a:ext cx="4756959" cy="4725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graphicFrame>
          <p:nvGraphicFramePr>
            <p:cNvPr id="20484" name="Object 2"/>
            <p:cNvGraphicFramePr>
              <a:graphicFrameLocks noChangeAspect="1"/>
            </p:cNvGraphicFramePr>
            <p:nvPr/>
          </p:nvGraphicFramePr>
          <p:xfrm>
            <a:off x="2665034" y="1790720"/>
            <a:ext cx="4033837" cy="3917950"/>
          </p:xfrm>
          <a:graphic>
            <a:graphicData uri="http://schemas.openxmlformats.org/presentationml/2006/ole">
              <mc:AlternateContent xmlns:mc="http://schemas.openxmlformats.org/markup-compatibility/2006">
                <mc:Choice xmlns:v="urn:schemas-microsoft-com:vml" Requires="v">
                  <p:oleObj spid="_x0000_s10382" name="Image" r:id="rId3" imgW="4914286" imgH="5244444" progId="Photoshop.Image.7">
                    <p:embed/>
                  </p:oleObj>
                </mc:Choice>
                <mc:Fallback>
                  <p:oleObj name="Image" r:id="rId3" imgW="4914286" imgH="5244444" progId="Photoshop.Image.7">
                    <p:embed/>
                    <p:pic>
                      <p:nvPicPr>
                        <p:cNvPr id="2048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5034" y="1790720"/>
                          <a:ext cx="4033837"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6" name="Espaço Reservado para Número de Slide 2"/>
          <p:cNvSpPr txBox="1">
            <a:spLocks/>
          </p:cNvSpPr>
          <p:nvPr/>
        </p:nvSpPr>
        <p:spPr>
          <a:xfrm>
            <a:off x="98299" y="6288114"/>
            <a:ext cx="719117"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119</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6918131"/>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601189" y="192699"/>
            <a:ext cx="5866412" cy="907941"/>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Tabulação – Fund. I</a:t>
            </a:r>
          </a:p>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Identificação do problema</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12</a:t>
            </a:fld>
            <a:endParaRPr lang="pt-BR" b="1" dirty="0">
              <a:latin typeface="Arial" panose="020B0604020202020204" pitchFamily="34" charset="0"/>
              <a:cs typeface="Arial" panose="020B0604020202020204" pitchFamily="34" charset="0"/>
            </a:endParaRPr>
          </a:p>
        </p:txBody>
      </p:sp>
      <p:graphicFrame>
        <p:nvGraphicFramePr>
          <p:cNvPr id="3" name="Tabela 2">
            <a:extLst>
              <a:ext uri="{FF2B5EF4-FFF2-40B4-BE49-F238E27FC236}">
                <a16:creationId xmlns:a16="http://schemas.microsoft.com/office/drawing/2014/main" xmlns="" id="{C79A0479-FCAD-43E9-93DF-B533BD2E02A3}"/>
              </a:ext>
            </a:extLst>
          </p:cNvPr>
          <p:cNvGraphicFramePr>
            <a:graphicFrameLocks noGrp="1"/>
          </p:cNvGraphicFramePr>
          <p:nvPr>
            <p:extLst>
              <p:ext uri="{D42A27DB-BD31-4B8C-83A1-F6EECF244321}">
                <p14:modId xmlns:p14="http://schemas.microsoft.com/office/powerpoint/2010/main" val="1582268899"/>
              </p:ext>
            </p:extLst>
          </p:nvPr>
        </p:nvGraphicFramePr>
        <p:xfrm>
          <a:off x="561322" y="1355662"/>
          <a:ext cx="8021356" cy="4616694"/>
        </p:xfrm>
        <a:graphic>
          <a:graphicData uri="http://schemas.openxmlformats.org/drawingml/2006/table">
            <a:tbl>
              <a:tblPr/>
              <a:tblGrid>
                <a:gridCol w="2890556">
                  <a:extLst>
                    <a:ext uri="{9D8B030D-6E8A-4147-A177-3AD203B41FA5}">
                      <a16:colId xmlns:a16="http://schemas.microsoft.com/office/drawing/2014/main" xmlns="" val="1540035072"/>
                    </a:ext>
                  </a:extLst>
                </a:gridCol>
                <a:gridCol w="2374900">
                  <a:extLst>
                    <a:ext uri="{9D8B030D-6E8A-4147-A177-3AD203B41FA5}">
                      <a16:colId xmlns:a16="http://schemas.microsoft.com/office/drawing/2014/main" xmlns="" val="433158080"/>
                    </a:ext>
                  </a:extLst>
                </a:gridCol>
                <a:gridCol w="2755900">
                  <a:extLst>
                    <a:ext uri="{9D8B030D-6E8A-4147-A177-3AD203B41FA5}">
                      <a16:colId xmlns:a16="http://schemas.microsoft.com/office/drawing/2014/main" xmlns="" val="4252638001"/>
                    </a:ext>
                  </a:extLst>
                </a:gridCol>
              </a:tblGrid>
              <a:tr h="191668">
                <a:tc>
                  <a:txBody>
                    <a:bodyPr/>
                    <a:lstStyle/>
                    <a:p>
                      <a:pPr algn="l" fontAlgn="ctr"/>
                      <a:r>
                        <a:rPr lang="pt-BR" sz="1050" b="1" i="0" u="none" strike="noStrike" dirty="0">
                          <a:solidFill>
                            <a:srgbClr val="000000"/>
                          </a:solidFill>
                          <a:effectLst/>
                          <a:latin typeface="Calibri" panose="020F0502020204030204" pitchFamily="34" charset="0"/>
                        </a:rPr>
                        <a:t>3o. ANO Polivalente</a:t>
                      </a:r>
                    </a:p>
                  </a:txBody>
                  <a:tcPr marL="7929" marR="7929" marT="7929" marB="380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A9DB"/>
                    </a:solidFill>
                  </a:tcPr>
                </a:tc>
                <a:tc>
                  <a:txBody>
                    <a:bodyPr/>
                    <a:lstStyle/>
                    <a:p>
                      <a:pPr algn="l" fontAlgn="ctr"/>
                      <a:r>
                        <a:rPr lang="pt-BR" sz="1050" b="1" i="0" u="none" strike="noStrike" dirty="0">
                          <a:solidFill>
                            <a:srgbClr val="000000"/>
                          </a:solidFill>
                          <a:effectLst/>
                          <a:latin typeface="Calibri" panose="020F0502020204030204" pitchFamily="34" charset="0"/>
                        </a:rPr>
                        <a:t>4o. ANO Polivalente</a:t>
                      </a:r>
                    </a:p>
                  </a:txBody>
                  <a:tcPr marL="7929" marR="7929" marT="7929" marB="380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A9DB"/>
                    </a:solidFill>
                  </a:tcPr>
                </a:tc>
                <a:tc>
                  <a:txBody>
                    <a:bodyPr/>
                    <a:lstStyle/>
                    <a:p>
                      <a:pPr algn="l" fontAlgn="ctr"/>
                      <a:r>
                        <a:rPr lang="pt-BR" sz="1050" b="1" i="0" u="none" strike="noStrike" dirty="0">
                          <a:solidFill>
                            <a:srgbClr val="000000"/>
                          </a:solidFill>
                          <a:effectLst/>
                          <a:latin typeface="Calibri" panose="020F0502020204030204" pitchFamily="34" charset="0"/>
                        </a:rPr>
                        <a:t>5o. ANO Polivalente</a:t>
                      </a:r>
                    </a:p>
                  </a:txBody>
                  <a:tcPr marL="7929" marR="7929" marT="7929" marB="380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A9DB"/>
                    </a:solidFill>
                  </a:tcPr>
                </a:tc>
                <a:extLst>
                  <a:ext uri="{0D108BD9-81ED-4DB2-BD59-A6C34878D82A}">
                    <a16:rowId xmlns:a16="http://schemas.microsoft.com/office/drawing/2014/main" xmlns="" val="1161229025"/>
                  </a:ext>
                </a:extLst>
              </a:tr>
              <a:tr h="191668">
                <a:tc>
                  <a:txBody>
                    <a:bodyPr/>
                    <a:lstStyle/>
                    <a:p>
                      <a:pPr algn="l" fontAlgn="b"/>
                      <a:r>
                        <a:rPr lang="pt-BR" sz="1050" b="1" i="0" u="none" strike="noStrike" dirty="0">
                          <a:solidFill>
                            <a:srgbClr val="000000"/>
                          </a:solidFill>
                          <a:effectLst/>
                          <a:latin typeface="Calibri" panose="020F0502020204030204" pitchFamily="34" charset="0"/>
                        </a:rPr>
                        <a:t>RELIGIÃO / Racha Saad</a:t>
                      </a:r>
                    </a:p>
                  </a:txBody>
                  <a:tcPr marL="7929" marR="7929" marT="7929" marB="3805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050" b="1" i="0" u="none" strike="noStrike" dirty="0">
                          <a:solidFill>
                            <a:srgbClr val="000000"/>
                          </a:solidFill>
                          <a:effectLst/>
                          <a:latin typeface="Calibri" panose="020F0502020204030204" pitchFamily="34" charset="0"/>
                        </a:rPr>
                        <a:t>RELIGIÃO / Racha Saad</a:t>
                      </a:r>
                    </a:p>
                  </a:txBody>
                  <a:tcPr marL="7929" marR="7929" marT="7929" marB="3805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050" b="1" i="0" u="none" strike="noStrike" dirty="0">
                          <a:solidFill>
                            <a:srgbClr val="000000"/>
                          </a:solidFill>
                          <a:effectLst/>
                          <a:latin typeface="Calibri" panose="020F0502020204030204" pitchFamily="34" charset="0"/>
                        </a:rPr>
                        <a:t>RELIGIÃO / Racha Saad</a:t>
                      </a:r>
                    </a:p>
                  </a:txBody>
                  <a:tcPr marL="7929" marR="7929" marT="7929" marB="3805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945485026"/>
                  </a:ext>
                </a:extLst>
              </a:tr>
              <a:tr h="801220">
                <a:tc>
                  <a:txBody>
                    <a:bodyPr/>
                    <a:lstStyle/>
                    <a:p>
                      <a:pPr algn="l" fontAlgn="b"/>
                      <a:r>
                        <a:rPr lang="pt-BR" sz="1050" b="0" i="0" u="none" strike="noStrike" dirty="0">
                          <a:solidFill>
                            <a:srgbClr val="000000"/>
                          </a:solidFill>
                          <a:effectLst/>
                          <a:latin typeface="Calibri" panose="020F0502020204030204" pitchFamily="34" charset="0"/>
                        </a:rPr>
                        <a:t>1) Os alunos tem muita energia, alguns não respeita as regras da sala.</a:t>
                      </a:r>
                      <a:r>
                        <a:rPr lang="pt-BR" sz="1050" b="1" i="0" u="none" strike="noStrike" dirty="0">
                          <a:solidFill>
                            <a:srgbClr val="000000"/>
                          </a:solidFill>
                          <a:effectLst/>
                          <a:latin typeface="Calibri" panose="020F0502020204030204" pitchFamily="34" charset="0"/>
                        </a:rPr>
                        <a:t>[5]</a:t>
                      </a:r>
                      <a:r>
                        <a:rPr lang="pt-BR" sz="1050" b="0" i="0" u="none" strike="noStrike" dirty="0">
                          <a:solidFill>
                            <a:srgbClr val="000000"/>
                          </a:solidFill>
                          <a:effectLst/>
                          <a:latin typeface="Calibri" panose="020F0502020204030204" pitchFamily="34" charset="0"/>
                        </a:rPr>
                        <a:t/>
                      </a:r>
                      <a:br>
                        <a:rPr lang="pt-BR" sz="1050" b="0" i="0" u="none" strike="noStrike" dirty="0">
                          <a:solidFill>
                            <a:srgbClr val="000000"/>
                          </a:solidFill>
                          <a:effectLst/>
                          <a:latin typeface="Calibri" panose="020F0502020204030204" pitchFamily="34" charset="0"/>
                        </a:rPr>
                      </a:br>
                      <a:r>
                        <a:rPr lang="pt-BR" sz="1050" b="0" i="0" u="none" strike="noStrike" dirty="0">
                          <a:solidFill>
                            <a:srgbClr val="000000"/>
                          </a:solidFill>
                          <a:effectLst/>
                          <a:latin typeface="Calibri" panose="020F0502020204030204" pitchFamily="34" charset="0"/>
                        </a:rPr>
                        <a:t>2) Muitos alunos na sala de aula.</a:t>
                      </a:r>
                      <a:r>
                        <a:rPr lang="pt-BR" sz="1050" b="1" i="0" u="none" strike="noStrike" dirty="0">
                          <a:solidFill>
                            <a:srgbClr val="000000"/>
                          </a:solidFill>
                          <a:effectLst/>
                          <a:latin typeface="Calibri" panose="020F0502020204030204" pitchFamily="34" charset="0"/>
                        </a:rPr>
                        <a:t>[37]</a:t>
                      </a:r>
                      <a:r>
                        <a:rPr lang="pt-BR" sz="1050" b="0" i="0" u="none" strike="noStrike" dirty="0">
                          <a:solidFill>
                            <a:srgbClr val="000000"/>
                          </a:solidFill>
                          <a:effectLst/>
                          <a:latin typeface="Calibri" panose="020F0502020204030204" pitchFamily="34" charset="0"/>
                        </a:rPr>
                        <a:t/>
                      </a:r>
                      <a:br>
                        <a:rPr lang="pt-BR" sz="1050" b="0" i="0" u="none" strike="noStrike" dirty="0">
                          <a:solidFill>
                            <a:srgbClr val="000000"/>
                          </a:solidFill>
                          <a:effectLst/>
                          <a:latin typeface="Calibri" panose="020F0502020204030204" pitchFamily="34" charset="0"/>
                        </a:rPr>
                      </a:br>
                      <a:r>
                        <a:rPr lang="pt-BR" sz="1050" b="0" i="0" u="none" strike="noStrike" dirty="0">
                          <a:solidFill>
                            <a:srgbClr val="000000"/>
                          </a:solidFill>
                          <a:effectLst/>
                          <a:latin typeface="Calibri" panose="020F0502020204030204" pitchFamily="34" charset="0"/>
                        </a:rPr>
                        <a:t>3) Língua árabe fraca.</a:t>
                      </a:r>
                      <a:r>
                        <a:rPr lang="pt-BR" sz="1050" b="1" i="0" u="none" strike="noStrike" dirty="0">
                          <a:solidFill>
                            <a:srgbClr val="000000"/>
                          </a:solidFill>
                          <a:effectLst/>
                          <a:latin typeface="Calibri" panose="020F0502020204030204" pitchFamily="34" charset="0"/>
                        </a:rPr>
                        <a:t>[33]</a:t>
                      </a:r>
                      <a:endParaRPr lang="pt-BR" sz="1050" b="0" i="0" u="none" strike="noStrike" dirty="0">
                        <a:solidFill>
                          <a:srgbClr val="000000"/>
                        </a:solidFill>
                        <a:effectLst/>
                        <a:latin typeface="Calibri" panose="020F0502020204030204" pitchFamily="34" charset="0"/>
                      </a:endParaRPr>
                    </a:p>
                  </a:txBody>
                  <a:tcPr marL="7929" marR="7929" marT="7929" marB="380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t-BR" sz="1050" b="0" i="0" u="none" strike="noStrike" dirty="0">
                          <a:solidFill>
                            <a:srgbClr val="000000"/>
                          </a:solidFill>
                          <a:effectLst/>
                          <a:latin typeface="Calibri" panose="020F0502020204030204" pitchFamily="34" charset="0"/>
                        </a:rPr>
                        <a:t>Não tem problemas</a:t>
                      </a:r>
                    </a:p>
                  </a:txBody>
                  <a:tcPr marL="7929" marR="7929" marT="7929" marB="380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t-BR" sz="1050" b="0" i="0" u="none" strike="noStrike" dirty="0">
                          <a:solidFill>
                            <a:srgbClr val="000000"/>
                          </a:solidFill>
                          <a:effectLst/>
                          <a:latin typeface="Calibri" panose="020F0502020204030204" pitchFamily="34" charset="0"/>
                        </a:rPr>
                        <a:t>Alguns alunos não tem auto disciplina</a:t>
                      </a:r>
                    </a:p>
                  </a:txBody>
                  <a:tcPr marL="7929" marR="7929" marT="7929" marB="380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65707167"/>
                  </a:ext>
                </a:extLst>
              </a:tr>
              <a:tr h="340549">
                <a:tc>
                  <a:txBody>
                    <a:bodyPr/>
                    <a:lstStyle/>
                    <a:p>
                      <a:pPr algn="l" fontAlgn="b"/>
                      <a:r>
                        <a:rPr lang="pt-BR" sz="1050" b="1" i="0" u="none" strike="noStrike" dirty="0">
                          <a:solidFill>
                            <a:srgbClr val="000000"/>
                          </a:solidFill>
                          <a:effectLst/>
                          <a:latin typeface="Calibri" panose="020F0502020204030204" pitchFamily="34" charset="0"/>
                        </a:rPr>
                        <a:t>FUND I - INGLES / </a:t>
                      </a:r>
                      <a:br>
                        <a:rPr lang="pt-BR" sz="1050" b="1" i="0" u="none" strike="noStrike" dirty="0">
                          <a:solidFill>
                            <a:srgbClr val="000000"/>
                          </a:solidFill>
                          <a:effectLst/>
                          <a:latin typeface="Calibri" panose="020F0502020204030204" pitchFamily="34" charset="0"/>
                        </a:rPr>
                      </a:br>
                      <a:r>
                        <a:rPr lang="pt-BR" sz="1050" b="1" i="0" u="none" strike="noStrike" dirty="0">
                          <a:solidFill>
                            <a:srgbClr val="000000"/>
                          </a:solidFill>
                          <a:effectLst/>
                          <a:latin typeface="Calibri" panose="020F0502020204030204" pitchFamily="34" charset="0"/>
                        </a:rPr>
                        <a:t>Gisele Renata da Cruz</a:t>
                      </a:r>
                    </a:p>
                  </a:txBody>
                  <a:tcPr marL="7929" marR="7929" marT="7929" marB="3805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050" b="1" i="0" u="none" strike="noStrike" dirty="0">
                          <a:solidFill>
                            <a:srgbClr val="000000"/>
                          </a:solidFill>
                          <a:effectLst/>
                          <a:latin typeface="Calibri" panose="020F0502020204030204" pitchFamily="34" charset="0"/>
                        </a:rPr>
                        <a:t>FUND I - INGLES / </a:t>
                      </a:r>
                      <a:br>
                        <a:rPr lang="pt-BR" sz="1050" b="1" i="0" u="none" strike="noStrike" dirty="0">
                          <a:solidFill>
                            <a:srgbClr val="000000"/>
                          </a:solidFill>
                          <a:effectLst/>
                          <a:latin typeface="Calibri" panose="020F0502020204030204" pitchFamily="34" charset="0"/>
                        </a:rPr>
                      </a:br>
                      <a:r>
                        <a:rPr lang="pt-BR" sz="1050" b="1" i="0" u="none" strike="noStrike" dirty="0">
                          <a:solidFill>
                            <a:srgbClr val="000000"/>
                          </a:solidFill>
                          <a:effectLst/>
                          <a:latin typeface="Calibri" panose="020F0502020204030204" pitchFamily="34" charset="0"/>
                        </a:rPr>
                        <a:t>Gisele Renata da Cruz</a:t>
                      </a:r>
                    </a:p>
                  </a:txBody>
                  <a:tcPr marL="7929" marR="7929" marT="7929" marB="3805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050" b="1" i="0" u="none" strike="noStrike" dirty="0">
                          <a:solidFill>
                            <a:srgbClr val="000000"/>
                          </a:solidFill>
                          <a:effectLst/>
                          <a:latin typeface="Calibri" panose="020F0502020204030204" pitchFamily="34" charset="0"/>
                        </a:rPr>
                        <a:t>FUND I - INGLES / </a:t>
                      </a:r>
                      <a:br>
                        <a:rPr lang="pt-BR" sz="1050" b="1" i="0" u="none" strike="noStrike" dirty="0">
                          <a:solidFill>
                            <a:srgbClr val="000000"/>
                          </a:solidFill>
                          <a:effectLst/>
                          <a:latin typeface="Calibri" panose="020F0502020204030204" pitchFamily="34" charset="0"/>
                        </a:rPr>
                      </a:br>
                      <a:r>
                        <a:rPr lang="pt-BR" sz="1050" b="1" i="0" u="none" strike="noStrike" dirty="0">
                          <a:solidFill>
                            <a:srgbClr val="000000"/>
                          </a:solidFill>
                          <a:effectLst/>
                          <a:latin typeface="Calibri" panose="020F0502020204030204" pitchFamily="34" charset="0"/>
                        </a:rPr>
                        <a:t>Gisele Renata da Cruz</a:t>
                      </a:r>
                    </a:p>
                  </a:txBody>
                  <a:tcPr marL="7929" marR="7929" marT="7929" marB="3805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3310427213"/>
                  </a:ext>
                </a:extLst>
              </a:tr>
              <a:tr h="3037433">
                <a:tc>
                  <a:txBody>
                    <a:bodyPr/>
                    <a:lstStyle/>
                    <a:p>
                      <a:pPr algn="l" fontAlgn="b"/>
                      <a:r>
                        <a:rPr lang="pt-BR" sz="1050" b="0" i="0" u="none" strike="noStrike" dirty="0">
                          <a:solidFill>
                            <a:srgbClr val="000000"/>
                          </a:solidFill>
                          <a:effectLst/>
                          <a:latin typeface="Calibri" panose="020F0502020204030204" pitchFamily="34" charset="0"/>
                        </a:rPr>
                        <a:t>. Grupo muito difícil para aceitar e seguir regras, sendo necessário que a atenção seja chamada várias vezes em uma única aula. </a:t>
                      </a:r>
                      <a:r>
                        <a:rPr lang="pt-BR" sz="1050" b="1" i="0" u="none" strike="noStrike" dirty="0">
                          <a:solidFill>
                            <a:srgbClr val="000000"/>
                          </a:solidFill>
                          <a:effectLst/>
                          <a:latin typeface="Calibri" panose="020F0502020204030204" pitchFamily="34" charset="0"/>
                        </a:rPr>
                        <a:t>[5]</a:t>
                      </a:r>
                      <a:r>
                        <a:rPr lang="pt-BR" sz="1050" b="0" i="0" u="none" strike="noStrike" dirty="0">
                          <a:solidFill>
                            <a:srgbClr val="000000"/>
                          </a:solidFill>
                          <a:effectLst/>
                          <a:latin typeface="Calibri" panose="020F0502020204030204" pitchFamily="34" charset="0"/>
                        </a:rPr>
                        <a:t/>
                      </a:r>
                      <a:br>
                        <a:rPr lang="pt-BR" sz="1050" b="0" i="0" u="none" strike="noStrike" dirty="0">
                          <a:solidFill>
                            <a:srgbClr val="000000"/>
                          </a:solidFill>
                          <a:effectLst/>
                          <a:latin typeface="Calibri" panose="020F0502020204030204" pitchFamily="34" charset="0"/>
                        </a:rPr>
                      </a:br>
                      <a:r>
                        <a:rPr lang="pt-BR" sz="1050" b="0" i="0" u="none" strike="noStrike" dirty="0">
                          <a:solidFill>
                            <a:srgbClr val="000000"/>
                          </a:solidFill>
                          <a:effectLst/>
                          <a:latin typeface="Calibri" panose="020F0502020204030204" pitchFamily="34" charset="0"/>
                        </a:rPr>
                        <a:t>. Alguns alunos (Hassan Zaher, Ali Nasser) tem dificuldade até mesmo para encontrar a página dada e só completam todos os exercícios se receberem ajuda da professora ou dos colegas.</a:t>
                      </a:r>
                      <a:br>
                        <a:rPr lang="pt-BR" sz="1050" b="0" i="0" u="none" strike="noStrike" dirty="0">
                          <a:solidFill>
                            <a:srgbClr val="000000"/>
                          </a:solidFill>
                          <a:effectLst/>
                          <a:latin typeface="Calibri" panose="020F0502020204030204" pitchFamily="34" charset="0"/>
                        </a:rPr>
                      </a:br>
                      <a:r>
                        <a:rPr lang="pt-BR" sz="1050" b="0" i="0" u="none" strike="noStrike" dirty="0">
                          <a:solidFill>
                            <a:srgbClr val="000000"/>
                          </a:solidFill>
                          <a:effectLst/>
                          <a:latin typeface="Calibri" panose="020F0502020204030204" pitchFamily="34" charset="0"/>
                        </a:rPr>
                        <a:t>. Distraem-se com facilidade, tentam mudar de assunto e com frequência se "intrometem" em assuntos causando problemas desnecessários.</a:t>
                      </a:r>
                    </a:p>
                  </a:txBody>
                  <a:tcPr marL="7929" marR="7929" marT="7929" marB="380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t-BR" sz="1050" b="0" i="0" u="none" strike="noStrike" dirty="0">
                          <a:solidFill>
                            <a:srgbClr val="000000"/>
                          </a:solidFill>
                          <a:effectLst/>
                          <a:latin typeface="Calibri" panose="020F0502020204030204" pitchFamily="34" charset="0"/>
                        </a:rPr>
                        <a:t>. No geral é muito prazeroso e produtivo dar aula no 4o. ano.</a:t>
                      </a:r>
                      <a:br>
                        <a:rPr lang="pt-BR" sz="1050" b="0" i="0" u="none" strike="noStrike" dirty="0">
                          <a:solidFill>
                            <a:srgbClr val="000000"/>
                          </a:solidFill>
                          <a:effectLst/>
                          <a:latin typeface="Calibri" panose="020F0502020204030204" pitchFamily="34" charset="0"/>
                        </a:rPr>
                      </a:br>
                      <a:r>
                        <a:rPr lang="pt-BR" sz="1050" b="0" i="0" u="none" strike="noStrike" dirty="0">
                          <a:solidFill>
                            <a:srgbClr val="000000"/>
                          </a:solidFill>
                          <a:effectLst/>
                          <a:latin typeface="Calibri" panose="020F0502020204030204" pitchFamily="34" charset="0"/>
                        </a:rPr>
                        <a:t>. O grupo não apresenta problemas generalizados, sabendo seguir regras, ouvir e organizar-se dentro do tempo estipulado.</a:t>
                      </a:r>
                      <a:br>
                        <a:rPr lang="pt-BR" sz="1050" b="0" i="0" u="none" strike="noStrike" dirty="0">
                          <a:solidFill>
                            <a:srgbClr val="000000"/>
                          </a:solidFill>
                          <a:effectLst/>
                          <a:latin typeface="Calibri" panose="020F0502020204030204" pitchFamily="34" charset="0"/>
                        </a:rPr>
                      </a:br>
                      <a:r>
                        <a:rPr lang="pt-BR" sz="1050" b="0" i="0" u="none" strike="noStrike" dirty="0">
                          <a:solidFill>
                            <a:srgbClr val="000000"/>
                          </a:solidFill>
                          <a:effectLst/>
                          <a:latin typeface="Calibri" panose="020F0502020204030204" pitchFamily="34" charset="0"/>
                        </a:rPr>
                        <a:t>. Algumas vezes é preciso insistir para que alguns alunos tenham uma postura mais condizente com o momento da aluna, mas são problemas pontuais, em geral resolvidos no mesmo dia.</a:t>
                      </a:r>
                    </a:p>
                  </a:txBody>
                  <a:tcPr marL="7929" marR="7929" marT="7929" marB="380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t-BR" sz="1050" b="0" i="0" u="none" strike="noStrike" dirty="0">
                          <a:solidFill>
                            <a:srgbClr val="000000"/>
                          </a:solidFill>
                          <a:effectLst/>
                          <a:latin typeface="Calibri" panose="020F0502020204030204" pitchFamily="34" charset="0"/>
                        </a:rPr>
                        <a:t>. O mais difícil, pelo menos nas aulas de inglês, tem sido a maneira agressiva com que se tratam. Facilmente os alunos se xingam e começam discussões que necessitam de intervenção e atrapalham o andamento da aula. </a:t>
                      </a:r>
                      <a:r>
                        <a:rPr lang="pt-BR" sz="1050" b="1" i="0" u="none" strike="noStrike" dirty="0">
                          <a:solidFill>
                            <a:srgbClr val="000000"/>
                          </a:solidFill>
                          <a:effectLst/>
                          <a:latin typeface="Calibri" panose="020F0502020204030204" pitchFamily="34" charset="0"/>
                        </a:rPr>
                        <a:t>[16], [13]</a:t>
                      </a:r>
                      <a:r>
                        <a:rPr lang="pt-BR" sz="1050" b="0" i="0" u="none" strike="noStrike" dirty="0">
                          <a:solidFill>
                            <a:srgbClr val="000000"/>
                          </a:solidFill>
                          <a:effectLst/>
                          <a:latin typeface="Calibri" panose="020F0502020204030204" pitchFamily="34" charset="0"/>
                        </a:rPr>
                        <a:t/>
                      </a:r>
                      <a:br>
                        <a:rPr lang="pt-BR" sz="1050" b="0" i="0" u="none" strike="noStrike" dirty="0">
                          <a:solidFill>
                            <a:srgbClr val="000000"/>
                          </a:solidFill>
                          <a:effectLst/>
                          <a:latin typeface="Calibri" panose="020F0502020204030204" pitchFamily="34" charset="0"/>
                        </a:rPr>
                      </a:br>
                      <a:r>
                        <a:rPr lang="pt-BR" sz="1050" b="0" i="0" u="none" strike="noStrike" dirty="0">
                          <a:solidFill>
                            <a:srgbClr val="000000"/>
                          </a:solidFill>
                          <a:effectLst/>
                          <a:latin typeface="Calibri" panose="020F0502020204030204" pitchFamily="34" charset="0"/>
                        </a:rPr>
                        <a:t>. A maioria se distrai e tem dificuldade para acompanhar o que é dado em especial a correção de exercícios. </a:t>
                      </a:r>
                      <a:r>
                        <a:rPr lang="pt-BR" sz="1050" b="1" i="0" u="none" strike="noStrike" dirty="0">
                          <a:solidFill>
                            <a:srgbClr val="000000"/>
                          </a:solidFill>
                          <a:effectLst/>
                          <a:latin typeface="Calibri" panose="020F0502020204030204" pitchFamily="34" charset="0"/>
                        </a:rPr>
                        <a:t>[10]</a:t>
                      </a:r>
                      <a:r>
                        <a:rPr lang="pt-BR" sz="1050" b="0" i="0" u="none" strike="noStrike" dirty="0">
                          <a:solidFill>
                            <a:srgbClr val="000000"/>
                          </a:solidFill>
                          <a:effectLst/>
                          <a:latin typeface="Calibri" panose="020F0502020204030204" pitchFamily="34" charset="0"/>
                        </a:rPr>
                        <a:t/>
                      </a:r>
                      <a:br>
                        <a:rPr lang="pt-BR" sz="1050" b="0" i="0" u="none" strike="noStrike" dirty="0">
                          <a:solidFill>
                            <a:srgbClr val="000000"/>
                          </a:solidFill>
                          <a:effectLst/>
                          <a:latin typeface="Calibri" panose="020F0502020204030204" pitchFamily="34" charset="0"/>
                        </a:rPr>
                      </a:br>
                      <a:r>
                        <a:rPr lang="pt-BR" sz="1050" b="0" i="0" u="none" strike="noStrike" dirty="0">
                          <a:solidFill>
                            <a:srgbClr val="000000"/>
                          </a:solidFill>
                          <a:effectLst/>
                          <a:latin typeface="Calibri" panose="020F0502020204030204" pitchFamily="34" charset="0"/>
                        </a:rPr>
                        <a:t>. Fazer com que produzam de forma concentrada e individualizada pode ser bem desafiador. </a:t>
                      </a:r>
                      <a:r>
                        <a:rPr lang="pt-BR" sz="1050" b="1" i="0" u="none" strike="noStrike" dirty="0">
                          <a:solidFill>
                            <a:srgbClr val="000000"/>
                          </a:solidFill>
                          <a:effectLst/>
                          <a:latin typeface="Calibri" panose="020F0502020204030204" pitchFamily="34" charset="0"/>
                        </a:rPr>
                        <a:t>[1]</a:t>
                      </a:r>
                      <a:endParaRPr lang="pt-BR" sz="1050" b="0" i="0" u="none" strike="noStrike" dirty="0">
                        <a:solidFill>
                          <a:srgbClr val="000000"/>
                        </a:solidFill>
                        <a:effectLst/>
                        <a:latin typeface="Calibri" panose="020F0502020204030204" pitchFamily="34" charset="0"/>
                      </a:endParaRPr>
                    </a:p>
                  </a:txBody>
                  <a:tcPr marL="7929" marR="7929" marT="7929" marB="380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38865461"/>
                  </a:ext>
                </a:extLst>
              </a:tr>
            </a:tbl>
          </a:graphicData>
        </a:graphic>
      </p:graphicFrame>
    </p:spTree>
    <p:extLst>
      <p:ext uri="{BB962C8B-B14F-4D97-AF65-F5344CB8AC3E}">
        <p14:creationId xmlns:p14="http://schemas.microsoft.com/office/powerpoint/2010/main" val="96653513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nvGraphicFramePr>
        <p:xfrm>
          <a:off x="2303463" y="1370013"/>
          <a:ext cx="4757737" cy="4752975"/>
        </p:xfrm>
        <a:graphic>
          <a:graphicData uri="http://schemas.openxmlformats.org/presentationml/2006/ole">
            <mc:AlternateContent xmlns:mc="http://schemas.openxmlformats.org/markup-compatibility/2006">
              <mc:Choice xmlns:v="urn:schemas-microsoft-com:vml" Requires="v">
                <p:oleObj spid="_x0000_s11406" name="Image" r:id="rId3" imgW="5828571" imgH="5422222" progId="Photoshop.Image.7">
                  <p:embed/>
                </p:oleObj>
              </mc:Choice>
              <mc:Fallback>
                <p:oleObj name="Image" r:id="rId3" imgW="5828571" imgH="5422222" progId="Photoshop.Image.7">
                  <p:embed/>
                  <p:pic>
                    <p:nvPicPr>
                      <p:cNvPr id="2150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463" y="1370013"/>
                        <a:ext cx="47577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Espaço Reservado para Número de Slide 2"/>
          <p:cNvSpPr txBox="1">
            <a:spLocks/>
          </p:cNvSpPr>
          <p:nvPr/>
        </p:nvSpPr>
        <p:spPr>
          <a:xfrm>
            <a:off x="98299" y="6288114"/>
            <a:ext cx="719117"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120</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5506573"/>
      </p:ext>
    </p:extLst>
  </p:cSld>
  <p:clrMapOvr>
    <a:masterClrMapping/>
  </p:clrMapOvr>
  <p:transition spd="slow"/>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
          <p:cNvGraphicFramePr>
            <a:graphicFrameLocks noChangeAspect="1"/>
          </p:cNvGraphicFramePr>
          <p:nvPr/>
        </p:nvGraphicFramePr>
        <p:xfrm>
          <a:off x="2303463" y="1370013"/>
          <a:ext cx="4757737" cy="4752975"/>
        </p:xfrm>
        <a:graphic>
          <a:graphicData uri="http://schemas.openxmlformats.org/presentationml/2006/ole">
            <mc:AlternateContent xmlns:mc="http://schemas.openxmlformats.org/markup-compatibility/2006">
              <mc:Choice xmlns:v="urn:schemas-microsoft-com:vml" Requires="v">
                <p:oleObj spid="_x0000_s12430" name="Image" r:id="rId3" imgW="5980952" imgH="5422222" progId="Photoshop.Image.7">
                  <p:embed/>
                </p:oleObj>
              </mc:Choice>
              <mc:Fallback>
                <p:oleObj name="Image" r:id="rId3" imgW="5980952" imgH="5422222" progId="Photoshop.Image.7">
                  <p:embed/>
                  <p:pic>
                    <p:nvPicPr>
                      <p:cNvPr id="2253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463" y="1370013"/>
                        <a:ext cx="47577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Espaço Reservado para Número de Slide 2"/>
          <p:cNvSpPr txBox="1">
            <a:spLocks/>
          </p:cNvSpPr>
          <p:nvPr/>
        </p:nvSpPr>
        <p:spPr>
          <a:xfrm>
            <a:off x="98299" y="6288114"/>
            <a:ext cx="719117"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121</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414056"/>
      </p:ext>
    </p:extLst>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2303463" y="1370013"/>
          <a:ext cx="4757737" cy="4752975"/>
        </p:xfrm>
        <a:graphic>
          <a:graphicData uri="http://schemas.openxmlformats.org/presentationml/2006/ole">
            <mc:AlternateContent xmlns:mc="http://schemas.openxmlformats.org/markup-compatibility/2006">
              <mc:Choice xmlns:v="urn:schemas-microsoft-com:vml" Requires="v">
                <p:oleObj spid="_x0000_s13454" name="Image" r:id="rId3" imgW="7631746" imgH="7314286" progId="Photoshop.Image.7">
                  <p:embed/>
                </p:oleObj>
              </mc:Choice>
              <mc:Fallback>
                <p:oleObj name="Image" r:id="rId3" imgW="7631746" imgH="7314286" progId="Photoshop.Image.7">
                  <p:embed/>
                  <p:pic>
                    <p:nvPicPr>
                      <p:cNvPr id="2355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463" y="1370013"/>
                        <a:ext cx="47577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Espaço Reservado para Número de Slide 2"/>
          <p:cNvSpPr txBox="1">
            <a:spLocks/>
          </p:cNvSpPr>
          <p:nvPr/>
        </p:nvSpPr>
        <p:spPr>
          <a:xfrm>
            <a:off x="98299" y="6288114"/>
            <a:ext cx="719117"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122</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9616025"/>
      </p:ext>
    </p:extLst>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2"/>
          <p:cNvGraphicFramePr>
            <a:graphicFrameLocks noChangeAspect="1"/>
          </p:cNvGraphicFramePr>
          <p:nvPr/>
        </p:nvGraphicFramePr>
        <p:xfrm>
          <a:off x="2303463" y="1370013"/>
          <a:ext cx="4757737" cy="4752975"/>
        </p:xfrm>
        <a:graphic>
          <a:graphicData uri="http://schemas.openxmlformats.org/presentationml/2006/ole">
            <mc:AlternateContent xmlns:mc="http://schemas.openxmlformats.org/markup-compatibility/2006">
              <mc:Choice xmlns:v="urn:schemas-microsoft-com:vml" Requires="v">
                <p:oleObj spid="_x0000_s14478" name="Image" r:id="rId3" imgW="5980952" imgH="5473016" progId="Photoshop.Image.7">
                  <p:embed/>
                </p:oleObj>
              </mc:Choice>
              <mc:Fallback>
                <p:oleObj name="Image" r:id="rId3" imgW="5980952" imgH="5473016" progId="Photoshop.Image.7">
                  <p:embed/>
                  <p:pic>
                    <p:nvPicPr>
                      <p:cNvPr id="2457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463" y="1370013"/>
                        <a:ext cx="47577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Espaço Reservado para Número de Slide 2"/>
          <p:cNvSpPr txBox="1">
            <a:spLocks/>
          </p:cNvSpPr>
          <p:nvPr/>
        </p:nvSpPr>
        <p:spPr>
          <a:xfrm>
            <a:off x="98299" y="6288114"/>
            <a:ext cx="719117"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123</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8323075"/>
      </p:ext>
    </p:extLst>
  </p:cSld>
  <p:clrMapOvr>
    <a:masterClrMapping/>
  </p:clrMapOvr>
  <p:transition spd="slow"/>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03463" y="1387475"/>
            <a:ext cx="4757737" cy="4725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graphicFrame>
        <p:nvGraphicFramePr>
          <p:cNvPr id="25603" name="Object 2"/>
          <p:cNvGraphicFramePr>
            <a:graphicFrameLocks noChangeAspect="1"/>
          </p:cNvGraphicFramePr>
          <p:nvPr/>
        </p:nvGraphicFramePr>
        <p:xfrm>
          <a:off x="2760663" y="1844675"/>
          <a:ext cx="3898900" cy="3887788"/>
        </p:xfrm>
        <a:graphic>
          <a:graphicData uri="http://schemas.openxmlformats.org/presentationml/2006/ole">
            <mc:AlternateContent xmlns:mc="http://schemas.openxmlformats.org/markup-compatibility/2006">
              <mc:Choice xmlns:v="urn:schemas-microsoft-com:vml" Requires="v">
                <p:oleObj spid="_x0000_s15502" name="Image" r:id="rId3" imgW="4241270" imgH="4228571" progId="Photoshop.Image.7">
                  <p:embed/>
                </p:oleObj>
              </mc:Choice>
              <mc:Fallback>
                <p:oleObj name="Image" r:id="rId3" imgW="4241270" imgH="4228571" progId="Photoshop.Image.7">
                  <p:embed/>
                  <p:pic>
                    <p:nvPicPr>
                      <p:cNvPr id="2560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663" y="1844675"/>
                        <a:ext cx="3898900"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Espaço Reservado para Número de Slide 2"/>
          <p:cNvSpPr txBox="1">
            <a:spLocks/>
          </p:cNvSpPr>
          <p:nvPr/>
        </p:nvSpPr>
        <p:spPr>
          <a:xfrm>
            <a:off x="98299" y="6288114"/>
            <a:ext cx="719117"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124</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608731"/>
      </p:ext>
    </p:extLst>
  </p:cSld>
  <p:clrMapOvr>
    <a:masterClrMapping/>
  </p:clrMapOvr>
  <p:transition spd="slow"/>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2"/>
          <p:cNvGraphicFramePr>
            <a:graphicFrameLocks noChangeAspect="1"/>
          </p:cNvGraphicFramePr>
          <p:nvPr/>
        </p:nvGraphicFramePr>
        <p:xfrm>
          <a:off x="2303463" y="1370013"/>
          <a:ext cx="4757737" cy="4752975"/>
        </p:xfrm>
        <a:graphic>
          <a:graphicData uri="http://schemas.openxmlformats.org/presentationml/2006/ole">
            <mc:AlternateContent xmlns:mc="http://schemas.openxmlformats.org/markup-compatibility/2006">
              <mc:Choice xmlns:v="urn:schemas-microsoft-com:vml" Requires="v">
                <p:oleObj spid="_x0000_s16526" name="Image" r:id="rId3" imgW="5726984" imgH="5828571" progId="Photoshop.Image.7">
                  <p:embed/>
                </p:oleObj>
              </mc:Choice>
              <mc:Fallback>
                <p:oleObj name="Image" r:id="rId3" imgW="5726984" imgH="5828571" progId="Photoshop.Image.7">
                  <p:embed/>
                  <p:pic>
                    <p:nvPicPr>
                      <p:cNvPr id="266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463" y="1370013"/>
                        <a:ext cx="47577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Espaço Reservado para Número de Slide 2"/>
          <p:cNvSpPr txBox="1">
            <a:spLocks/>
          </p:cNvSpPr>
          <p:nvPr/>
        </p:nvSpPr>
        <p:spPr>
          <a:xfrm>
            <a:off x="98299" y="6288114"/>
            <a:ext cx="719117"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125</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2209693"/>
      </p:ext>
    </p:extLst>
  </p:cSld>
  <p:clrMapOvr>
    <a:masterClrMapping/>
  </p:clrMapOvr>
  <p:transition spd="slow"/>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ChangeAspect="1"/>
          </p:cNvGraphicFramePr>
          <p:nvPr/>
        </p:nvGraphicFramePr>
        <p:xfrm>
          <a:off x="2303463" y="1370013"/>
          <a:ext cx="4757737" cy="4752975"/>
        </p:xfrm>
        <a:graphic>
          <a:graphicData uri="http://schemas.openxmlformats.org/presentationml/2006/ole">
            <mc:AlternateContent xmlns:mc="http://schemas.openxmlformats.org/markup-compatibility/2006">
              <mc:Choice xmlns:v="urn:schemas-microsoft-com:vml" Requires="v">
                <p:oleObj spid="_x0000_s17550" name="Image" r:id="rId3" imgW="5726984" imgH="5828571" progId="Photoshop.Image.7">
                  <p:embed/>
                </p:oleObj>
              </mc:Choice>
              <mc:Fallback>
                <p:oleObj name="Image" r:id="rId3" imgW="5726984" imgH="5828571" progId="Photoshop.Image.7">
                  <p:embed/>
                  <p:pic>
                    <p:nvPicPr>
                      <p:cNvPr id="2765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463" y="1370013"/>
                        <a:ext cx="47577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Espaço Reservado para Número de Slide 2"/>
          <p:cNvSpPr txBox="1">
            <a:spLocks/>
          </p:cNvSpPr>
          <p:nvPr/>
        </p:nvSpPr>
        <p:spPr>
          <a:xfrm>
            <a:off x="98299" y="6288114"/>
            <a:ext cx="719117"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126</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7413464"/>
      </p:ext>
    </p:extLst>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p:cNvGraphicFramePr>
            <a:graphicFrameLocks noChangeAspect="1"/>
          </p:cNvGraphicFramePr>
          <p:nvPr/>
        </p:nvGraphicFramePr>
        <p:xfrm>
          <a:off x="2303463" y="1370013"/>
          <a:ext cx="4757737" cy="4752975"/>
        </p:xfrm>
        <a:graphic>
          <a:graphicData uri="http://schemas.openxmlformats.org/presentationml/2006/ole">
            <mc:AlternateContent xmlns:mc="http://schemas.openxmlformats.org/markup-compatibility/2006">
              <mc:Choice xmlns:v="urn:schemas-microsoft-com:vml" Requires="v">
                <p:oleObj spid="_x0000_s18574" name="Image" r:id="rId3" imgW="7682540" imgH="8038095" progId="Photoshop.Image.7">
                  <p:embed/>
                </p:oleObj>
              </mc:Choice>
              <mc:Fallback>
                <p:oleObj name="Image" r:id="rId3" imgW="7682540" imgH="8038095" progId="Photoshop.Image.7">
                  <p:embed/>
                  <p:pic>
                    <p:nvPicPr>
                      <p:cNvPr id="2867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463" y="1370013"/>
                        <a:ext cx="47577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Espaço Reservado para Número de Slide 2"/>
          <p:cNvSpPr txBox="1">
            <a:spLocks/>
          </p:cNvSpPr>
          <p:nvPr/>
        </p:nvSpPr>
        <p:spPr>
          <a:xfrm>
            <a:off x="98299" y="6288114"/>
            <a:ext cx="719117"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127</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6201984"/>
      </p:ext>
    </p:extLst>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nov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2420938"/>
            <a:ext cx="4897438"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ço Reservado para Número de Slide 2"/>
          <p:cNvSpPr txBox="1">
            <a:spLocks/>
          </p:cNvSpPr>
          <p:nvPr/>
        </p:nvSpPr>
        <p:spPr>
          <a:xfrm>
            <a:off x="98299" y="6288114"/>
            <a:ext cx="719117"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128</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921484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nov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2636838"/>
            <a:ext cx="4518025" cy="402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5" descr="nov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488" y="2633663"/>
            <a:ext cx="4608512" cy="402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ço Reservado para Número de Slide 2"/>
          <p:cNvSpPr txBox="1">
            <a:spLocks/>
          </p:cNvSpPr>
          <p:nvPr/>
        </p:nvSpPr>
        <p:spPr>
          <a:xfrm>
            <a:off x="98299" y="6288114"/>
            <a:ext cx="719117"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129</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4504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601188" y="192699"/>
            <a:ext cx="5859155"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Tabulação – Fund. I</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13</a:t>
            </a:fld>
            <a:endParaRPr lang="pt-BR" b="1" dirty="0">
              <a:latin typeface="Arial" panose="020B0604020202020204" pitchFamily="34" charset="0"/>
              <a:cs typeface="Arial" panose="020B0604020202020204" pitchFamily="34" charset="0"/>
            </a:endParaRPr>
          </a:p>
        </p:txBody>
      </p:sp>
      <p:graphicFrame>
        <p:nvGraphicFramePr>
          <p:cNvPr id="3" name="Tabela 2">
            <a:extLst>
              <a:ext uri="{FF2B5EF4-FFF2-40B4-BE49-F238E27FC236}">
                <a16:creationId xmlns:a16="http://schemas.microsoft.com/office/drawing/2014/main" xmlns="" id="{B1F7FEBA-68CE-4002-8439-14DFCA73062C}"/>
              </a:ext>
            </a:extLst>
          </p:cNvPr>
          <p:cNvGraphicFramePr>
            <a:graphicFrameLocks noGrp="1"/>
          </p:cNvGraphicFramePr>
          <p:nvPr>
            <p:extLst>
              <p:ext uri="{D42A27DB-BD31-4B8C-83A1-F6EECF244321}">
                <p14:modId xmlns:p14="http://schemas.microsoft.com/office/powerpoint/2010/main" val="2913486651"/>
              </p:ext>
            </p:extLst>
          </p:nvPr>
        </p:nvGraphicFramePr>
        <p:xfrm>
          <a:off x="488950" y="1228726"/>
          <a:ext cx="8166101" cy="3948107"/>
        </p:xfrm>
        <a:graphic>
          <a:graphicData uri="http://schemas.openxmlformats.org/drawingml/2006/table">
            <a:tbl>
              <a:tblPr>
                <a:tableStyleId>{5C22544A-7EE6-4342-B048-85BDC9FD1C3A}</a:tableStyleId>
              </a:tblPr>
              <a:tblGrid>
                <a:gridCol w="282739">
                  <a:extLst>
                    <a:ext uri="{9D8B030D-6E8A-4147-A177-3AD203B41FA5}">
                      <a16:colId xmlns:a16="http://schemas.microsoft.com/office/drawing/2014/main" xmlns="" val="540217657"/>
                    </a:ext>
                  </a:extLst>
                </a:gridCol>
                <a:gridCol w="2854162">
                  <a:extLst>
                    <a:ext uri="{9D8B030D-6E8A-4147-A177-3AD203B41FA5}">
                      <a16:colId xmlns:a16="http://schemas.microsoft.com/office/drawing/2014/main" xmlns="" val="4286481782"/>
                    </a:ext>
                  </a:extLst>
                </a:gridCol>
                <a:gridCol w="685800">
                  <a:extLst>
                    <a:ext uri="{9D8B030D-6E8A-4147-A177-3AD203B41FA5}">
                      <a16:colId xmlns:a16="http://schemas.microsoft.com/office/drawing/2014/main" xmlns="" val="1384385647"/>
                    </a:ext>
                  </a:extLst>
                </a:gridCol>
                <a:gridCol w="666750">
                  <a:extLst>
                    <a:ext uri="{9D8B030D-6E8A-4147-A177-3AD203B41FA5}">
                      <a16:colId xmlns:a16="http://schemas.microsoft.com/office/drawing/2014/main" xmlns="" val="1668873494"/>
                    </a:ext>
                  </a:extLst>
                </a:gridCol>
                <a:gridCol w="695325">
                  <a:extLst>
                    <a:ext uri="{9D8B030D-6E8A-4147-A177-3AD203B41FA5}">
                      <a16:colId xmlns:a16="http://schemas.microsoft.com/office/drawing/2014/main" xmlns="" val="3534336420"/>
                    </a:ext>
                  </a:extLst>
                </a:gridCol>
                <a:gridCol w="666750">
                  <a:extLst>
                    <a:ext uri="{9D8B030D-6E8A-4147-A177-3AD203B41FA5}">
                      <a16:colId xmlns:a16="http://schemas.microsoft.com/office/drawing/2014/main" xmlns="" val="2979217608"/>
                    </a:ext>
                  </a:extLst>
                </a:gridCol>
                <a:gridCol w="542925">
                  <a:extLst>
                    <a:ext uri="{9D8B030D-6E8A-4147-A177-3AD203B41FA5}">
                      <a16:colId xmlns:a16="http://schemas.microsoft.com/office/drawing/2014/main" xmlns="" val="4138963237"/>
                    </a:ext>
                  </a:extLst>
                </a:gridCol>
                <a:gridCol w="600075">
                  <a:extLst>
                    <a:ext uri="{9D8B030D-6E8A-4147-A177-3AD203B41FA5}">
                      <a16:colId xmlns:a16="http://schemas.microsoft.com/office/drawing/2014/main" xmlns="" val="3455808911"/>
                    </a:ext>
                  </a:extLst>
                </a:gridCol>
                <a:gridCol w="647700">
                  <a:extLst>
                    <a:ext uri="{9D8B030D-6E8A-4147-A177-3AD203B41FA5}">
                      <a16:colId xmlns:a16="http://schemas.microsoft.com/office/drawing/2014/main" xmlns="" val="667350096"/>
                    </a:ext>
                  </a:extLst>
                </a:gridCol>
                <a:gridCol w="523875">
                  <a:extLst>
                    <a:ext uri="{9D8B030D-6E8A-4147-A177-3AD203B41FA5}">
                      <a16:colId xmlns:a16="http://schemas.microsoft.com/office/drawing/2014/main" xmlns="" val="5464888"/>
                    </a:ext>
                  </a:extLst>
                </a:gridCol>
              </a:tblGrid>
              <a:tr h="351947">
                <a:tc>
                  <a:txBody>
                    <a:bodyPr/>
                    <a:lstStyle/>
                    <a:p>
                      <a:pPr algn="ctr" fontAlgn="b"/>
                      <a:r>
                        <a:rPr lang="pt-BR" sz="1050" b="1" u="none" strike="noStrike" dirty="0">
                          <a:effectLst/>
                          <a:latin typeface="+mn-lt"/>
                        </a:rPr>
                        <a:t>#</a:t>
                      </a:r>
                      <a:endParaRPr lang="pt-BR" sz="1050" b="1" i="0" u="none" strike="noStrike" dirty="0">
                        <a:solidFill>
                          <a:srgbClr val="000000"/>
                        </a:solidFill>
                        <a:effectLst/>
                        <a:latin typeface="+mn-lt"/>
                      </a:endParaRPr>
                    </a:p>
                  </a:txBody>
                  <a:tcPr marL="4281" marR="4281" marT="4281" marB="20549" anchor="b">
                    <a:solidFill>
                      <a:schemeClr val="bg1">
                        <a:lumMod val="65000"/>
                      </a:schemeClr>
                    </a:solidFill>
                  </a:tcPr>
                </a:tc>
                <a:tc>
                  <a:txBody>
                    <a:bodyPr/>
                    <a:lstStyle/>
                    <a:p>
                      <a:pPr algn="ctr" fontAlgn="b"/>
                      <a:r>
                        <a:rPr lang="pt-BR" sz="1050" b="1" u="none" strike="noStrike" dirty="0">
                          <a:effectLst/>
                          <a:latin typeface="+mn-lt"/>
                        </a:rPr>
                        <a:t>Categoria de problema</a:t>
                      </a:r>
                      <a:endParaRPr lang="pt-BR" sz="1050" b="1" i="0" u="none" strike="noStrike" dirty="0">
                        <a:solidFill>
                          <a:srgbClr val="000000"/>
                        </a:solidFill>
                        <a:effectLst/>
                        <a:latin typeface="+mn-lt"/>
                      </a:endParaRPr>
                    </a:p>
                  </a:txBody>
                  <a:tcPr marL="4281" marR="4281" marT="4281" marB="20549" anchor="b">
                    <a:solidFill>
                      <a:schemeClr val="bg1">
                        <a:lumMod val="65000"/>
                      </a:schemeClr>
                    </a:solidFill>
                  </a:tcPr>
                </a:tc>
                <a:tc>
                  <a:txBody>
                    <a:bodyPr/>
                    <a:lstStyle/>
                    <a:p>
                      <a:pPr algn="ctr" fontAlgn="ctr"/>
                      <a:r>
                        <a:rPr lang="pt-BR" sz="1050" b="1" u="none" strike="noStrike" dirty="0">
                          <a:effectLst/>
                          <a:latin typeface="+mn-lt"/>
                        </a:rPr>
                        <a:t>1o. ANO A</a:t>
                      </a:r>
                      <a:endParaRPr lang="pt-BR" sz="1050" b="1" i="0" u="none" strike="noStrike" dirty="0">
                        <a:solidFill>
                          <a:srgbClr val="000000"/>
                        </a:solidFill>
                        <a:effectLst/>
                        <a:latin typeface="+mn-lt"/>
                      </a:endParaRPr>
                    </a:p>
                  </a:txBody>
                  <a:tcPr marL="4281" marR="4281" marT="4281" marB="20549" anchor="ctr">
                    <a:solidFill>
                      <a:schemeClr val="bg1">
                        <a:lumMod val="65000"/>
                      </a:schemeClr>
                    </a:solidFill>
                  </a:tcPr>
                </a:tc>
                <a:tc>
                  <a:txBody>
                    <a:bodyPr/>
                    <a:lstStyle/>
                    <a:p>
                      <a:pPr algn="ctr" fontAlgn="ctr"/>
                      <a:r>
                        <a:rPr lang="pt-BR" sz="1050" b="1" u="none" strike="noStrike" dirty="0">
                          <a:effectLst/>
                          <a:latin typeface="+mn-lt"/>
                        </a:rPr>
                        <a:t>1o. ANO B</a:t>
                      </a:r>
                      <a:endParaRPr lang="pt-BR" sz="1050" b="1" i="0" u="none" strike="noStrike" dirty="0">
                        <a:solidFill>
                          <a:srgbClr val="000000"/>
                        </a:solidFill>
                        <a:effectLst/>
                        <a:latin typeface="+mn-lt"/>
                      </a:endParaRPr>
                    </a:p>
                  </a:txBody>
                  <a:tcPr marL="4281" marR="4281" marT="4281" marB="20549" anchor="ctr">
                    <a:solidFill>
                      <a:schemeClr val="bg1">
                        <a:lumMod val="65000"/>
                      </a:schemeClr>
                    </a:solidFill>
                  </a:tcPr>
                </a:tc>
                <a:tc>
                  <a:txBody>
                    <a:bodyPr/>
                    <a:lstStyle/>
                    <a:p>
                      <a:pPr algn="ctr" fontAlgn="ctr"/>
                      <a:r>
                        <a:rPr lang="pt-BR" sz="1050" b="1" u="none" strike="noStrike" dirty="0">
                          <a:effectLst/>
                          <a:latin typeface="+mn-lt"/>
                        </a:rPr>
                        <a:t>2o. ANO A</a:t>
                      </a:r>
                      <a:endParaRPr lang="pt-BR" sz="1050" b="1" i="0" u="none" strike="noStrike" dirty="0">
                        <a:solidFill>
                          <a:srgbClr val="000000"/>
                        </a:solidFill>
                        <a:effectLst/>
                        <a:latin typeface="+mn-lt"/>
                      </a:endParaRPr>
                    </a:p>
                  </a:txBody>
                  <a:tcPr marL="4281" marR="4281" marT="4281" marB="20549" anchor="ctr">
                    <a:solidFill>
                      <a:schemeClr val="bg1">
                        <a:lumMod val="65000"/>
                      </a:schemeClr>
                    </a:solidFill>
                  </a:tcPr>
                </a:tc>
                <a:tc>
                  <a:txBody>
                    <a:bodyPr/>
                    <a:lstStyle/>
                    <a:p>
                      <a:pPr algn="ctr" fontAlgn="ctr"/>
                      <a:r>
                        <a:rPr lang="pt-BR" sz="1050" b="1" u="none" strike="noStrike" dirty="0">
                          <a:effectLst/>
                          <a:latin typeface="+mn-lt"/>
                        </a:rPr>
                        <a:t>2o. ANO B</a:t>
                      </a:r>
                      <a:endParaRPr lang="pt-BR" sz="1050" b="1" i="0" u="none" strike="noStrike" dirty="0">
                        <a:solidFill>
                          <a:srgbClr val="000000"/>
                        </a:solidFill>
                        <a:effectLst/>
                        <a:latin typeface="+mn-lt"/>
                      </a:endParaRPr>
                    </a:p>
                  </a:txBody>
                  <a:tcPr marL="4281" marR="4281" marT="4281" marB="20549" anchor="ctr">
                    <a:solidFill>
                      <a:schemeClr val="bg1">
                        <a:lumMod val="65000"/>
                      </a:schemeClr>
                    </a:solidFill>
                  </a:tcPr>
                </a:tc>
                <a:tc>
                  <a:txBody>
                    <a:bodyPr/>
                    <a:lstStyle/>
                    <a:p>
                      <a:pPr algn="ctr" fontAlgn="ctr"/>
                      <a:r>
                        <a:rPr lang="pt-BR" sz="1050" b="1" u="none" strike="noStrike" dirty="0">
                          <a:effectLst/>
                          <a:latin typeface="+mn-lt"/>
                        </a:rPr>
                        <a:t>3o. ANO</a:t>
                      </a:r>
                      <a:endParaRPr lang="pt-BR" sz="1050" b="1" i="0" u="none" strike="noStrike" dirty="0">
                        <a:solidFill>
                          <a:srgbClr val="000000"/>
                        </a:solidFill>
                        <a:effectLst/>
                        <a:latin typeface="+mn-lt"/>
                      </a:endParaRPr>
                    </a:p>
                  </a:txBody>
                  <a:tcPr marL="4281" marR="4281" marT="4281" marB="20549" anchor="ctr">
                    <a:solidFill>
                      <a:schemeClr val="bg1">
                        <a:lumMod val="65000"/>
                      </a:schemeClr>
                    </a:solidFill>
                  </a:tcPr>
                </a:tc>
                <a:tc>
                  <a:txBody>
                    <a:bodyPr/>
                    <a:lstStyle/>
                    <a:p>
                      <a:pPr algn="ctr" fontAlgn="ctr"/>
                      <a:r>
                        <a:rPr lang="pt-BR" sz="1050" b="1" u="none" strike="noStrike" dirty="0">
                          <a:effectLst/>
                          <a:latin typeface="+mn-lt"/>
                        </a:rPr>
                        <a:t>4o. ANO</a:t>
                      </a:r>
                      <a:endParaRPr lang="pt-BR" sz="1050" b="1" i="0" u="none" strike="noStrike" dirty="0">
                        <a:solidFill>
                          <a:srgbClr val="000000"/>
                        </a:solidFill>
                        <a:effectLst/>
                        <a:latin typeface="+mn-lt"/>
                      </a:endParaRPr>
                    </a:p>
                  </a:txBody>
                  <a:tcPr marL="4281" marR="4281" marT="4281" marB="20549" anchor="ctr">
                    <a:solidFill>
                      <a:schemeClr val="bg1">
                        <a:lumMod val="65000"/>
                      </a:schemeClr>
                    </a:solidFill>
                  </a:tcPr>
                </a:tc>
                <a:tc>
                  <a:txBody>
                    <a:bodyPr/>
                    <a:lstStyle/>
                    <a:p>
                      <a:pPr algn="ctr" fontAlgn="ctr"/>
                      <a:r>
                        <a:rPr lang="pt-BR" sz="1050" b="1" u="none" strike="noStrike" dirty="0">
                          <a:effectLst/>
                          <a:latin typeface="+mn-lt"/>
                        </a:rPr>
                        <a:t>5o. ANO</a:t>
                      </a:r>
                      <a:endParaRPr lang="pt-BR" sz="1050" b="1" i="0" u="none" strike="noStrike" dirty="0">
                        <a:solidFill>
                          <a:srgbClr val="000000"/>
                        </a:solidFill>
                        <a:effectLst/>
                        <a:latin typeface="+mn-lt"/>
                      </a:endParaRPr>
                    </a:p>
                  </a:txBody>
                  <a:tcPr marL="4281" marR="4281" marT="4281" marB="20549" anchor="ctr">
                    <a:solidFill>
                      <a:schemeClr val="bg1">
                        <a:lumMod val="65000"/>
                      </a:schemeClr>
                    </a:solidFill>
                  </a:tcPr>
                </a:tc>
                <a:tc>
                  <a:txBody>
                    <a:bodyPr/>
                    <a:lstStyle/>
                    <a:p>
                      <a:pPr algn="ctr" fontAlgn="ctr"/>
                      <a:r>
                        <a:rPr lang="pt-BR" sz="1050" b="1" u="none" strike="noStrike" dirty="0">
                          <a:effectLst/>
                          <a:latin typeface="+mn-lt"/>
                        </a:rPr>
                        <a:t>TOTAL</a:t>
                      </a:r>
                      <a:endParaRPr lang="pt-BR" sz="1050" b="1" i="0" u="none" strike="noStrike" dirty="0">
                        <a:solidFill>
                          <a:srgbClr val="000000"/>
                        </a:solidFill>
                        <a:effectLst/>
                        <a:latin typeface="+mn-lt"/>
                      </a:endParaRPr>
                    </a:p>
                  </a:txBody>
                  <a:tcPr marL="4281" marR="4281" marT="4281" marB="20549" anchor="ctr">
                    <a:solidFill>
                      <a:schemeClr val="bg1">
                        <a:lumMod val="65000"/>
                      </a:schemeClr>
                    </a:solidFill>
                  </a:tcPr>
                </a:tc>
                <a:extLst>
                  <a:ext uri="{0D108BD9-81ED-4DB2-BD59-A6C34878D82A}">
                    <a16:rowId xmlns:a16="http://schemas.microsoft.com/office/drawing/2014/main" xmlns="" val="1687729994"/>
                  </a:ext>
                </a:extLst>
              </a:tr>
              <a:tr h="239744">
                <a:tc>
                  <a:txBody>
                    <a:bodyPr/>
                    <a:lstStyle/>
                    <a:p>
                      <a:pPr algn="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Dificuldade de concentração</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3</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3</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12</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2136217457"/>
                  </a:ext>
                </a:extLst>
              </a:tr>
              <a:tr h="239744">
                <a:tc>
                  <a:txBody>
                    <a:bodyPr/>
                    <a:lstStyle/>
                    <a:p>
                      <a:pPr algn="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Dificuldade de organização</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167295553"/>
                  </a:ext>
                </a:extLst>
              </a:tr>
              <a:tr h="239744">
                <a:tc>
                  <a:txBody>
                    <a:bodyPr/>
                    <a:lstStyle/>
                    <a:p>
                      <a:pPr algn="r" fontAlgn="b"/>
                      <a:r>
                        <a:rPr lang="pt-BR" sz="1050" u="none" strike="noStrike" dirty="0">
                          <a:effectLst/>
                          <a:latin typeface="+mn-lt"/>
                        </a:rPr>
                        <a:t>5</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Aprender a trabalhar com as regras</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4</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3</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3</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3</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15</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540420475"/>
                  </a:ext>
                </a:extLst>
              </a:tr>
              <a:tr h="239744">
                <a:tc>
                  <a:txBody>
                    <a:bodyPr/>
                    <a:lstStyle/>
                    <a:p>
                      <a:pPr algn="r" fontAlgn="b"/>
                      <a:r>
                        <a:rPr lang="pt-BR" sz="1050" u="none" strike="noStrike" dirty="0">
                          <a:effectLst/>
                          <a:latin typeface="+mn-lt"/>
                        </a:rPr>
                        <a:t>7</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Falta de apoio adequado dos pais</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4</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249357080"/>
                  </a:ext>
                </a:extLst>
              </a:tr>
              <a:tr h="239744">
                <a:tc>
                  <a:txBody>
                    <a:bodyPr/>
                    <a:lstStyle/>
                    <a:p>
                      <a:pPr algn="r" fontAlgn="b"/>
                      <a:r>
                        <a:rPr lang="pt-BR" sz="1050" u="none" strike="noStrike" dirty="0">
                          <a:effectLst/>
                          <a:latin typeface="+mn-lt"/>
                        </a:rPr>
                        <a:t>9</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Falar na hora da aula</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194273523"/>
                  </a:ext>
                </a:extLst>
              </a:tr>
              <a:tr h="239744">
                <a:tc>
                  <a:txBody>
                    <a:bodyPr/>
                    <a:lstStyle/>
                    <a:p>
                      <a:pPr algn="r" fontAlgn="b"/>
                      <a:r>
                        <a:rPr lang="pt-BR" sz="1050" u="none" strike="noStrike" dirty="0">
                          <a:effectLst/>
                          <a:latin typeface="+mn-lt"/>
                        </a:rPr>
                        <a:t>10</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Falta de concentração/dispersão</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4</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10</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4073527390"/>
                  </a:ext>
                </a:extLst>
              </a:tr>
              <a:tr h="239744">
                <a:tc>
                  <a:txBody>
                    <a:bodyPr/>
                    <a:lstStyle/>
                    <a:p>
                      <a:pPr algn="r" fontAlgn="b"/>
                      <a:r>
                        <a:rPr lang="pt-BR" sz="1050" u="none" strike="noStrike" dirty="0">
                          <a:effectLst/>
                          <a:latin typeface="+mn-lt"/>
                        </a:rPr>
                        <a:t>12</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Indisciplina</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8</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1116219049"/>
                  </a:ext>
                </a:extLst>
              </a:tr>
              <a:tr h="239744">
                <a:tc>
                  <a:txBody>
                    <a:bodyPr/>
                    <a:lstStyle/>
                    <a:p>
                      <a:pPr algn="r" fontAlgn="b"/>
                      <a:r>
                        <a:rPr lang="pt-BR" sz="1050" u="none" strike="noStrike" dirty="0">
                          <a:effectLst/>
                          <a:latin typeface="+mn-lt"/>
                        </a:rPr>
                        <a:t>13</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Falta de limite</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8</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137367328"/>
                  </a:ext>
                </a:extLst>
              </a:tr>
              <a:tr h="239744">
                <a:tc>
                  <a:txBody>
                    <a:bodyPr/>
                    <a:lstStyle/>
                    <a:p>
                      <a:pPr algn="r" fontAlgn="b"/>
                      <a:r>
                        <a:rPr lang="pt-BR" sz="1050" u="none" strike="noStrike" dirty="0">
                          <a:effectLst/>
                          <a:latin typeface="+mn-lt"/>
                        </a:rPr>
                        <a:t>16</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Agressividade</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3</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11</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3131707374"/>
                  </a:ext>
                </a:extLst>
              </a:tr>
              <a:tr h="239744">
                <a:tc>
                  <a:txBody>
                    <a:bodyPr/>
                    <a:lstStyle/>
                    <a:p>
                      <a:pPr algn="r" fontAlgn="b"/>
                      <a:r>
                        <a:rPr lang="pt-BR" sz="1050" u="none" strike="noStrike" dirty="0">
                          <a:effectLst/>
                          <a:latin typeface="+mn-lt"/>
                        </a:rPr>
                        <a:t>17</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Falta de noção espacial</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2586442164"/>
                  </a:ext>
                </a:extLst>
              </a:tr>
              <a:tr h="239744">
                <a:tc>
                  <a:txBody>
                    <a:bodyPr/>
                    <a:lstStyle/>
                    <a:p>
                      <a:pPr algn="r" fontAlgn="b"/>
                      <a:r>
                        <a:rPr lang="pt-BR" sz="1050" u="none" strike="noStrike" dirty="0">
                          <a:effectLst/>
                          <a:latin typeface="+mn-lt"/>
                        </a:rPr>
                        <a:t>18</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Falta de autonomia</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2701291670"/>
                  </a:ext>
                </a:extLst>
              </a:tr>
              <a:tr h="239744">
                <a:tc>
                  <a:txBody>
                    <a:bodyPr/>
                    <a:lstStyle/>
                    <a:p>
                      <a:pPr algn="r" fontAlgn="b"/>
                      <a:r>
                        <a:rPr lang="pt-BR" sz="1050" u="none" strike="noStrike" dirty="0">
                          <a:effectLst/>
                          <a:latin typeface="+mn-lt"/>
                        </a:rPr>
                        <a:t>20</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Problemas de comportamento</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3019912894"/>
                  </a:ext>
                </a:extLst>
              </a:tr>
              <a:tr h="239744">
                <a:tc>
                  <a:txBody>
                    <a:bodyPr/>
                    <a:lstStyle/>
                    <a:p>
                      <a:pPr algn="r" fontAlgn="b"/>
                      <a:r>
                        <a:rPr lang="pt-BR" sz="1050" u="none" strike="noStrike" dirty="0">
                          <a:effectLst/>
                          <a:latin typeface="+mn-lt"/>
                        </a:rPr>
                        <a:t>22</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Dificuldades na alfabetização</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8</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286059540"/>
                  </a:ext>
                </a:extLst>
              </a:tr>
              <a:tr h="239744">
                <a:tc>
                  <a:txBody>
                    <a:bodyPr/>
                    <a:lstStyle/>
                    <a:p>
                      <a:pPr algn="r" fontAlgn="b"/>
                      <a:r>
                        <a:rPr lang="pt-BR" sz="1050" u="none" strike="noStrike" dirty="0">
                          <a:effectLst/>
                          <a:latin typeface="+mn-lt"/>
                        </a:rPr>
                        <a:t>23</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Dificuldade na compreensão - quantidade numérica</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3552771466"/>
                  </a:ext>
                </a:extLst>
              </a:tr>
              <a:tr h="239744">
                <a:tc>
                  <a:txBody>
                    <a:bodyPr/>
                    <a:lstStyle/>
                    <a:p>
                      <a:pPr algn="r" fontAlgn="b"/>
                      <a:r>
                        <a:rPr lang="pt-BR" sz="1050" u="none" strike="noStrike" dirty="0">
                          <a:effectLst/>
                          <a:latin typeface="+mn-lt"/>
                        </a:rPr>
                        <a:t>24</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Insegurança e dificuldade para se expor</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3</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1139611145"/>
                  </a:ext>
                </a:extLst>
              </a:tr>
            </a:tbl>
          </a:graphicData>
        </a:graphic>
      </p:graphicFrame>
    </p:spTree>
    <p:extLst>
      <p:ext uri="{BB962C8B-B14F-4D97-AF65-F5344CB8AC3E}">
        <p14:creationId xmlns:p14="http://schemas.microsoft.com/office/powerpoint/2010/main" val="261143934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novo-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08275"/>
            <a:ext cx="4572000"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5" descr="novo-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475" y="2760663"/>
            <a:ext cx="4427538"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ço Reservado para Número de Slide 2"/>
          <p:cNvSpPr txBox="1">
            <a:spLocks/>
          </p:cNvSpPr>
          <p:nvPr/>
        </p:nvSpPr>
        <p:spPr>
          <a:xfrm>
            <a:off x="98299" y="6288114"/>
            <a:ext cx="719117"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130</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872523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novo-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08275"/>
            <a:ext cx="4284663"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5" descr="novo-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2708275"/>
            <a:ext cx="4681537"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ço Reservado para Número de Slide 2"/>
          <p:cNvSpPr txBox="1">
            <a:spLocks/>
          </p:cNvSpPr>
          <p:nvPr/>
        </p:nvSpPr>
        <p:spPr>
          <a:xfrm>
            <a:off x="98299" y="6288114"/>
            <a:ext cx="719117"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131</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809437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novo-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7075" y="2781300"/>
            <a:ext cx="4427538"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5" descr="novo-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81300"/>
            <a:ext cx="4537075"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ço Reservado para Número de Slide 2"/>
          <p:cNvSpPr txBox="1">
            <a:spLocks/>
          </p:cNvSpPr>
          <p:nvPr/>
        </p:nvSpPr>
        <p:spPr>
          <a:xfrm>
            <a:off x="98299" y="6288114"/>
            <a:ext cx="719117"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132</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602654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novo-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4050" y="2708275"/>
            <a:ext cx="4500563"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5" descr="novo-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08275"/>
            <a:ext cx="4464050"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ço Reservado para Número de Slide 2"/>
          <p:cNvSpPr txBox="1">
            <a:spLocks/>
          </p:cNvSpPr>
          <p:nvPr/>
        </p:nvSpPr>
        <p:spPr>
          <a:xfrm>
            <a:off x="98299" y="6288114"/>
            <a:ext cx="719117"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133</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17274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novo-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2636838"/>
            <a:ext cx="4572000"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5" descr="novo-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36838"/>
            <a:ext cx="446405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ço Reservado para Número de Slide 2"/>
          <p:cNvSpPr txBox="1">
            <a:spLocks/>
          </p:cNvSpPr>
          <p:nvPr/>
        </p:nvSpPr>
        <p:spPr>
          <a:xfrm>
            <a:off x="98299" y="6288114"/>
            <a:ext cx="719117"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134</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842243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novo-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2708275"/>
            <a:ext cx="4500562"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5" descr="novo-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08275"/>
            <a:ext cx="4500563"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ço Reservado para Número de Slide 2"/>
          <p:cNvSpPr txBox="1">
            <a:spLocks/>
          </p:cNvSpPr>
          <p:nvPr/>
        </p:nvSpPr>
        <p:spPr>
          <a:xfrm>
            <a:off x="98299" y="6288114"/>
            <a:ext cx="719117"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135</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401027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novo-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4050" y="2708275"/>
            <a:ext cx="4500563"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5" descr="novo-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08275"/>
            <a:ext cx="4464050" cy="394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ço Reservado para Número de Slide 2"/>
          <p:cNvSpPr txBox="1">
            <a:spLocks/>
          </p:cNvSpPr>
          <p:nvPr/>
        </p:nvSpPr>
        <p:spPr>
          <a:xfrm>
            <a:off x="98299" y="6288114"/>
            <a:ext cx="719117"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136</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01284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novo-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5963" y="2636838"/>
            <a:ext cx="4618037"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descr="novo-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36838"/>
            <a:ext cx="4572000" cy="398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ço Reservado para Número de Slide 2"/>
          <p:cNvSpPr txBox="1">
            <a:spLocks/>
          </p:cNvSpPr>
          <p:nvPr/>
        </p:nvSpPr>
        <p:spPr>
          <a:xfrm>
            <a:off x="98299" y="6288114"/>
            <a:ext cx="719117"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137</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61248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novo-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4050" y="2781300"/>
            <a:ext cx="4500563"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5" descr="novo-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81300"/>
            <a:ext cx="4464050"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ço Reservado para Número de Slide 2"/>
          <p:cNvSpPr txBox="1">
            <a:spLocks/>
          </p:cNvSpPr>
          <p:nvPr/>
        </p:nvSpPr>
        <p:spPr>
          <a:xfrm>
            <a:off x="136478" y="6288114"/>
            <a:ext cx="668739"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138</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0407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novo-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6275" y="2781300"/>
            <a:ext cx="45720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5" descr="novo-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67013"/>
            <a:ext cx="4500563"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ço Reservado para Número de Slide 2"/>
          <p:cNvSpPr txBox="1">
            <a:spLocks/>
          </p:cNvSpPr>
          <p:nvPr/>
        </p:nvSpPr>
        <p:spPr>
          <a:xfrm>
            <a:off x="136478" y="6288114"/>
            <a:ext cx="668739"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139</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3229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601188" y="192699"/>
            <a:ext cx="5859155"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Tabulação – Fund. I </a:t>
            </a:r>
            <a:r>
              <a:rPr lang="pt-BR" altLang="pt-BR" b="1" dirty="0">
                <a:solidFill>
                  <a:schemeClr val="accent5">
                    <a:lumMod val="75000"/>
                  </a:schemeClr>
                </a:solidFill>
                <a:latin typeface="Arial" panose="020B0604020202020204" pitchFamily="34" charset="0"/>
                <a:cs typeface="Arial" panose="020B0604020202020204" pitchFamily="34" charset="0"/>
              </a:rPr>
              <a:t>cont</a:t>
            </a:r>
            <a:endParaRPr lang="pt-BR" altLang="pt-BR" sz="2400" b="1" dirty="0">
              <a:solidFill>
                <a:schemeClr val="accent5">
                  <a:lumMod val="75000"/>
                </a:schemeClr>
              </a:solidFill>
              <a:latin typeface="Arial" panose="020B0604020202020204" pitchFamily="34" charset="0"/>
              <a:cs typeface="Arial" panose="020B0604020202020204" pitchFamily="34" charset="0"/>
            </a:endParaRP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14</a:t>
            </a:fld>
            <a:endParaRPr lang="pt-BR" b="1" dirty="0">
              <a:latin typeface="Arial" panose="020B0604020202020204" pitchFamily="34" charset="0"/>
              <a:cs typeface="Arial" panose="020B0604020202020204" pitchFamily="34" charset="0"/>
            </a:endParaRPr>
          </a:p>
        </p:txBody>
      </p:sp>
      <p:graphicFrame>
        <p:nvGraphicFramePr>
          <p:cNvPr id="8" name="Tabela 7">
            <a:extLst>
              <a:ext uri="{FF2B5EF4-FFF2-40B4-BE49-F238E27FC236}">
                <a16:creationId xmlns:a16="http://schemas.microsoft.com/office/drawing/2014/main" xmlns="" id="{7C7B0522-28E7-4979-9903-0B57D36D8D4D}"/>
              </a:ext>
            </a:extLst>
          </p:cNvPr>
          <p:cNvGraphicFramePr>
            <a:graphicFrameLocks noGrp="1"/>
          </p:cNvGraphicFramePr>
          <p:nvPr>
            <p:extLst>
              <p:ext uri="{D42A27DB-BD31-4B8C-83A1-F6EECF244321}">
                <p14:modId xmlns:p14="http://schemas.microsoft.com/office/powerpoint/2010/main" val="4283615043"/>
              </p:ext>
            </p:extLst>
          </p:nvPr>
        </p:nvGraphicFramePr>
        <p:xfrm>
          <a:off x="488949" y="1235075"/>
          <a:ext cx="8166103" cy="4557263"/>
        </p:xfrm>
        <a:graphic>
          <a:graphicData uri="http://schemas.openxmlformats.org/drawingml/2006/table">
            <a:tbl>
              <a:tblPr>
                <a:tableStyleId>{5C22544A-7EE6-4342-B048-85BDC9FD1C3A}</a:tableStyleId>
              </a:tblPr>
              <a:tblGrid>
                <a:gridCol w="279401">
                  <a:extLst>
                    <a:ext uri="{9D8B030D-6E8A-4147-A177-3AD203B41FA5}">
                      <a16:colId xmlns:a16="http://schemas.microsoft.com/office/drawing/2014/main" xmlns="" val="540217657"/>
                    </a:ext>
                  </a:extLst>
                </a:gridCol>
                <a:gridCol w="2857500">
                  <a:extLst>
                    <a:ext uri="{9D8B030D-6E8A-4147-A177-3AD203B41FA5}">
                      <a16:colId xmlns:a16="http://schemas.microsoft.com/office/drawing/2014/main" xmlns="" val="4286481782"/>
                    </a:ext>
                  </a:extLst>
                </a:gridCol>
                <a:gridCol w="685800">
                  <a:extLst>
                    <a:ext uri="{9D8B030D-6E8A-4147-A177-3AD203B41FA5}">
                      <a16:colId xmlns:a16="http://schemas.microsoft.com/office/drawing/2014/main" xmlns="" val="1384385647"/>
                    </a:ext>
                  </a:extLst>
                </a:gridCol>
                <a:gridCol w="666750">
                  <a:extLst>
                    <a:ext uri="{9D8B030D-6E8A-4147-A177-3AD203B41FA5}">
                      <a16:colId xmlns:a16="http://schemas.microsoft.com/office/drawing/2014/main" xmlns="" val="1668873494"/>
                    </a:ext>
                  </a:extLst>
                </a:gridCol>
                <a:gridCol w="695325">
                  <a:extLst>
                    <a:ext uri="{9D8B030D-6E8A-4147-A177-3AD203B41FA5}">
                      <a16:colId xmlns:a16="http://schemas.microsoft.com/office/drawing/2014/main" xmlns="" val="3534336420"/>
                    </a:ext>
                  </a:extLst>
                </a:gridCol>
                <a:gridCol w="666750">
                  <a:extLst>
                    <a:ext uri="{9D8B030D-6E8A-4147-A177-3AD203B41FA5}">
                      <a16:colId xmlns:a16="http://schemas.microsoft.com/office/drawing/2014/main" xmlns="" val="2979217608"/>
                    </a:ext>
                  </a:extLst>
                </a:gridCol>
                <a:gridCol w="542925">
                  <a:extLst>
                    <a:ext uri="{9D8B030D-6E8A-4147-A177-3AD203B41FA5}">
                      <a16:colId xmlns:a16="http://schemas.microsoft.com/office/drawing/2014/main" xmlns="" val="4138963237"/>
                    </a:ext>
                  </a:extLst>
                </a:gridCol>
                <a:gridCol w="600075">
                  <a:extLst>
                    <a:ext uri="{9D8B030D-6E8A-4147-A177-3AD203B41FA5}">
                      <a16:colId xmlns:a16="http://schemas.microsoft.com/office/drawing/2014/main" xmlns="" val="3455808911"/>
                    </a:ext>
                  </a:extLst>
                </a:gridCol>
                <a:gridCol w="647700">
                  <a:extLst>
                    <a:ext uri="{9D8B030D-6E8A-4147-A177-3AD203B41FA5}">
                      <a16:colId xmlns:a16="http://schemas.microsoft.com/office/drawing/2014/main" xmlns="" val="667350096"/>
                    </a:ext>
                  </a:extLst>
                </a:gridCol>
                <a:gridCol w="523877">
                  <a:extLst>
                    <a:ext uri="{9D8B030D-6E8A-4147-A177-3AD203B41FA5}">
                      <a16:colId xmlns:a16="http://schemas.microsoft.com/office/drawing/2014/main" xmlns="" val="5464888"/>
                    </a:ext>
                  </a:extLst>
                </a:gridCol>
              </a:tblGrid>
              <a:tr h="325027">
                <a:tc>
                  <a:txBody>
                    <a:bodyPr/>
                    <a:lstStyle/>
                    <a:p>
                      <a:pPr algn="ctr" fontAlgn="b"/>
                      <a:r>
                        <a:rPr lang="pt-BR" sz="1050" b="1" u="none" strike="noStrike" dirty="0">
                          <a:effectLst/>
                          <a:latin typeface="+mn-lt"/>
                        </a:rPr>
                        <a:t>#</a:t>
                      </a:r>
                      <a:endParaRPr lang="pt-BR" sz="1050" b="1" i="0" u="none" strike="noStrike" dirty="0">
                        <a:solidFill>
                          <a:srgbClr val="000000"/>
                        </a:solidFill>
                        <a:effectLst/>
                        <a:latin typeface="+mn-lt"/>
                      </a:endParaRPr>
                    </a:p>
                  </a:txBody>
                  <a:tcPr marL="4281" marR="4281" marT="4281" marB="20549" anchor="b">
                    <a:solidFill>
                      <a:schemeClr val="bg1">
                        <a:lumMod val="65000"/>
                      </a:schemeClr>
                    </a:solidFill>
                  </a:tcPr>
                </a:tc>
                <a:tc>
                  <a:txBody>
                    <a:bodyPr/>
                    <a:lstStyle/>
                    <a:p>
                      <a:pPr algn="ctr" fontAlgn="b"/>
                      <a:r>
                        <a:rPr lang="pt-BR" sz="1050" b="1" u="none" strike="noStrike" dirty="0">
                          <a:effectLst/>
                          <a:latin typeface="+mn-lt"/>
                        </a:rPr>
                        <a:t>Categoria de problema</a:t>
                      </a:r>
                      <a:endParaRPr lang="pt-BR" sz="1050" b="1" i="0" u="none" strike="noStrike" dirty="0">
                        <a:solidFill>
                          <a:srgbClr val="000000"/>
                        </a:solidFill>
                        <a:effectLst/>
                        <a:latin typeface="+mn-lt"/>
                      </a:endParaRPr>
                    </a:p>
                  </a:txBody>
                  <a:tcPr marL="4281" marR="4281" marT="4281" marB="20549" anchor="b">
                    <a:solidFill>
                      <a:schemeClr val="bg1">
                        <a:lumMod val="65000"/>
                      </a:schemeClr>
                    </a:solidFill>
                  </a:tcPr>
                </a:tc>
                <a:tc>
                  <a:txBody>
                    <a:bodyPr/>
                    <a:lstStyle/>
                    <a:p>
                      <a:pPr algn="ctr" fontAlgn="ctr"/>
                      <a:r>
                        <a:rPr lang="pt-BR" sz="1050" b="1" u="none" strike="noStrike" dirty="0">
                          <a:effectLst/>
                          <a:latin typeface="+mn-lt"/>
                        </a:rPr>
                        <a:t>1o. ANO A</a:t>
                      </a:r>
                      <a:endParaRPr lang="pt-BR" sz="1050" b="1" i="0" u="none" strike="noStrike" dirty="0">
                        <a:solidFill>
                          <a:srgbClr val="000000"/>
                        </a:solidFill>
                        <a:effectLst/>
                        <a:latin typeface="+mn-lt"/>
                      </a:endParaRPr>
                    </a:p>
                  </a:txBody>
                  <a:tcPr marL="4281" marR="4281" marT="4281" marB="20549" anchor="ctr">
                    <a:solidFill>
                      <a:schemeClr val="bg1">
                        <a:lumMod val="65000"/>
                      </a:schemeClr>
                    </a:solidFill>
                  </a:tcPr>
                </a:tc>
                <a:tc>
                  <a:txBody>
                    <a:bodyPr/>
                    <a:lstStyle/>
                    <a:p>
                      <a:pPr algn="ctr" fontAlgn="ctr"/>
                      <a:r>
                        <a:rPr lang="pt-BR" sz="1050" b="1" u="none" strike="noStrike" dirty="0">
                          <a:effectLst/>
                          <a:latin typeface="+mn-lt"/>
                        </a:rPr>
                        <a:t>1o. ANO B</a:t>
                      </a:r>
                      <a:endParaRPr lang="pt-BR" sz="1050" b="1" i="0" u="none" strike="noStrike" dirty="0">
                        <a:solidFill>
                          <a:srgbClr val="000000"/>
                        </a:solidFill>
                        <a:effectLst/>
                        <a:latin typeface="+mn-lt"/>
                      </a:endParaRPr>
                    </a:p>
                  </a:txBody>
                  <a:tcPr marL="4281" marR="4281" marT="4281" marB="20549" anchor="ctr">
                    <a:solidFill>
                      <a:schemeClr val="bg1">
                        <a:lumMod val="65000"/>
                      </a:schemeClr>
                    </a:solidFill>
                  </a:tcPr>
                </a:tc>
                <a:tc>
                  <a:txBody>
                    <a:bodyPr/>
                    <a:lstStyle/>
                    <a:p>
                      <a:pPr algn="ctr" fontAlgn="ctr"/>
                      <a:r>
                        <a:rPr lang="pt-BR" sz="1050" b="1" u="none" strike="noStrike" dirty="0">
                          <a:effectLst/>
                          <a:latin typeface="+mn-lt"/>
                        </a:rPr>
                        <a:t>2o. ANO A</a:t>
                      </a:r>
                      <a:endParaRPr lang="pt-BR" sz="1050" b="1" i="0" u="none" strike="noStrike" dirty="0">
                        <a:solidFill>
                          <a:srgbClr val="000000"/>
                        </a:solidFill>
                        <a:effectLst/>
                        <a:latin typeface="+mn-lt"/>
                      </a:endParaRPr>
                    </a:p>
                  </a:txBody>
                  <a:tcPr marL="4281" marR="4281" marT="4281" marB="20549" anchor="ctr">
                    <a:solidFill>
                      <a:schemeClr val="bg1">
                        <a:lumMod val="65000"/>
                      </a:schemeClr>
                    </a:solidFill>
                  </a:tcPr>
                </a:tc>
                <a:tc>
                  <a:txBody>
                    <a:bodyPr/>
                    <a:lstStyle/>
                    <a:p>
                      <a:pPr algn="ctr" fontAlgn="ctr"/>
                      <a:r>
                        <a:rPr lang="pt-BR" sz="1050" b="1" u="none" strike="noStrike" dirty="0">
                          <a:effectLst/>
                          <a:latin typeface="+mn-lt"/>
                        </a:rPr>
                        <a:t>2o. ANO B</a:t>
                      </a:r>
                      <a:endParaRPr lang="pt-BR" sz="1050" b="1" i="0" u="none" strike="noStrike" dirty="0">
                        <a:solidFill>
                          <a:srgbClr val="000000"/>
                        </a:solidFill>
                        <a:effectLst/>
                        <a:latin typeface="+mn-lt"/>
                      </a:endParaRPr>
                    </a:p>
                  </a:txBody>
                  <a:tcPr marL="4281" marR="4281" marT="4281" marB="20549" anchor="ctr">
                    <a:solidFill>
                      <a:schemeClr val="bg1">
                        <a:lumMod val="65000"/>
                      </a:schemeClr>
                    </a:solidFill>
                  </a:tcPr>
                </a:tc>
                <a:tc>
                  <a:txBody>
                    <a:bodyPr/>
                    <a:lstStyle/>
                    <a:p>
                      <a:pPr algn="ctr" fontAlgn="ctr"/>
                      <a:r>
                        <a:rPr lang="pt-BR" sz="1050" b="1" u="none" strike="noStrike" dirty="0">
                          <a:effectLst/>
                          <a:latin typeface="+mn-lt"/>
                        </a:rPr>
                        <a:t>3o. ANO</a:t>
                      </a:r>
                      <a:endParaRPr lang="pt-BR" sz="1050" b="1" i="0" u="none" strike="noStrike" dirty="0">
                        <a:solidFill>
                          <a:srgbClr val="000000"/>
                        </a:solidFill>
                        <a:effectLst/>
                        <a:latin typeface="+mn-lt"/>
                      </a:endParaRPr>
                    </a:p>
                  </a:txBody>
                  <a:tcPr marL="4281" marR="4281" marT="4281" marB="20549" anchor="ctr">
                    <a:solidFill>
                      <a:schemeClr val="bg1">
                        <a:lumMod val="65000"/>
                      </a:schemeClr>
                    </a:solidFill>
                  </a:tcPr>
                </a:tc>
                <a:tc>
                  <a:txBody>
                    <a:bodyPr/>
                    <a:lstStyle/>
                    <a:p>
                      <a:pPr algn="ctr" fontAlgn="ctr"/>
                      <a:r>
                        <a:rPr lang="pt-BR" sz="1050" b="1" u="none" strike="noStrike" dirty="0">
                          <a:effectLst/>
                          <a:latin typeface="+mn-lt"/>
                        </a:rPr>
                        <a:t>4o. ANO</a:t>
                      </a:r>
                      <a:endParaRPr lang="pt-BR" sz="1050" b="1" i="0" u="none" strike="noStrike" dirty="0">
                        <a:solidFill>
                          <a:srgbClr val="000000"/>
                        </a:solidFill>
                        <a:effectLst/>
                        <a:latin typeface="+mn-lt"/>
                      </a:endParaRPr>
                    </a:p>
                  </a:txBody>
                  <a:tcPr marL="4281" marR="4281" marT="4281" marB="20549" anchor="ctr">
                    <a:solidFill>
                      <a:schemeClr val="bg1">
                        <a:lumMod val="65000"/>
                      </a:schemeClr>
                    </a:solidFill>
                  </a:tcPr>
                </a:tc>
                <a:tc>
                  <a:txBody>
                    <a:bodyPr/>
                    <a:lstStyle/>
                    <a:p>
                      <a:pPr algn="ctr" fontAlgn="ctr"/>
                      <a:r>
                        <a:rPr lang="pt-BR" sz="1050" b="1" u="none" strike="noStrike" dirty="0">
                          <a:effectLst/>
                          <a:latin typeface="+mn-lt"/>
                        </a:rPr>
                        <a:t>5o. ANO</a:t>
                      </a:r>
                      <a:endParaRPr lang="pt-BR" sz="1050" b="1" i="0" u="none" strike="noStrike" dirty="0">
                        <a:solidFill>
                          <a:srgbClr val="000000"/>
                        </a:solidFill>
                        <a:effectLst/>
                        <a:latin typeface="+mn-lt"/>
                      </a:endParaRPr>
                    </a:p>
                  </a:txBody>
                  <a:tcPr marL="4281" marR="4281" marT="4281" marB="20549" anchor="ctr">
                    <a:solidFill>
                      <a:schemeClr val="bg1">
                        <a:lumMod val="65000"/>
                      </a:schemeClr>
                    </a:solidFill>
                  </a:tcPr>
                </a:tc>
                <a:tc>
                  <a:txBody>
                    <a:bodyPr/>
                    <a:lstStyle/>
                    <a:p>
                      <a:pPr algn="ctr" fontAlgn="ctr"/>
                      <a:r>
                        <a:rPr lang="pt-BR" sz="1050" b="1" u="none" strike="noStrike" dirty="0">
                          <a:effectLst/>
                          <a:latin typeface="+mn-lt"/>
                        </a:rPr>
                        <a:t>TOTAL</a:t>
                      </a:r>
                      <a:endParaRPr lang="pt-BR" sz="1050" b="1" i="0" u="none" strike="noStrike" dirty="0">
                        <a:solidFill>
                          <a:srgbClr val="000000"/>
                        </a:solidFill>
                        <a:effectLst/>
                        <a:latin typeface="+mn-lt"/>
                      </a:endParaRPr>
                    </a:p>
                  </a:txBody>
                  <a:tcPr marL="4281" marR="4281" marT="4281" marB="20549" anchor="ctr">
                    <a:solidFill>
                      <a:schemeClr val="bg1">
                        <a:lumMod val="65000"/>
                      </a:schemeClr>
                    </a:solidFill>
                  </a:tcPr>
                </a:tc>
                <a:extLst>
                  <a:ext uri="{0D108BD9-81ED-4DB2-BD59-A6C34878D82A}">
                    <a16:rowId xmlns:a16="http://schemas.microsoft.com/office/drawing/2014/main" xmlns="" val="1687729994"/>
                  </a:ext>
                </a:extLst>
              </a:tr>
              <a:tr h="221406">
                <a:tc>
                  <a:txBody>
                    <a:bodyPr/>
                    <a:lstStyle/>
                    <a:p>
                      <a:pPr algn="r" fontAlgn="b"/>
                      <a:r>
                        <a:rPr lang="pt-BR" sz="1050" u="none" strike="noStrike" dirty="0">
                          <a:effectLst/>
                          <a:latin typeface="+mn-lt"/>
                        </a:rPr>
                        <a:t>25</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Falta de respeito com colegas e professores</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3712141040"/>
                  </a:ext>
                </a:extLst>
              </a:tr>
              <a:tr h="221406">
                <a:tc>
                  <a:txBody>
                    <a:bodyPr/>
                    <a:lstStyle/>
                    <a:p>
                      <a:pPr algn="r" fontAlgn="b"/>
                      <a:r>
                        <a:rPr lang="pt-BR" sz="1050" u="none" strike="noStrike" dirty="0">
                          <a:effectLst/>
                          <a:latin typeface="+mn-lt"/>
                        </a:rPr>
                        <a:t>26</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Competitividade</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4</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2654619825"/>
                  </a:ext>
                </a:extLst>
              </a:tr>
              <a:tr h="221406">
                <a:tc>
                  <a:txBody>
                    <a:bodyPr/>
                    <a:lstStyle/>
                    <a:p>
                      <a:pPr algn="r" fontAlgn="b"/>
                      <a:r>
                        <a:rPr lang="pt-BR" sz="1050" u="none" strike="noStrike" dirty="0">
                          <a:effectLst/>
                          <a:latin typeface="+mn-lt"/>
                        </a:rPr>
                        <a:t>27</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Não cumprem a rotina</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420491204"/>
                  </a:ext>
                </a:extLst>
              </a:tr>
              <a:tr h="221406">
                <a:tc>
                  <a:txBody>
                    <a:bodyPr/>
                    <a:lstStyle/>
                    <a:p>
                      <a:pPr algn="r" fontAlgn="b"/>
                      <a:r>
                        <a:rPr lang="pt-BR" sz="1050" u="none" strike="noStrike" dirty="0">
                          <a:effectLst/>
                          <a:latin typeface="+mn-lt"/>
                        </a:rPr>
                        <a:t>28</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Transtornos</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3159574949"/>
                  </a:ext>
                </a:extLst>
              </a:tr>
              <a:tr h="221406">
                <a:tc>
                  <a:txBody>
                    <a:bodyPr/>
                    <a:lstStyle/>
                    <a:p>
                      <a:pPr algn="r" fontAlgn="b"/>
                      <a:r>
                        <a:rPr lang="pt-BR" sz="1050" u="none" strike="noStrike" dirty="0">
                          <a:effectLst/>
                          <a:latin typeface="+mn-lt"/>
                        </a:rPr>
                        <a:t>29</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Falta de cuidado com material escolar</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3558313485"/>
                  </a:ext>
                </a:extLst>
              </a:tr>
              <a:tr h="236549">
                <a:tc>
                  <a:txBody>
                    <a:bodyPr/>
                    <a:lstStyle/>
                    <a:p>
                      <a:pPr algn="r" fontAlgn="b"/>
                      <a:r>
                        <a:rPr lang="pt-BR" sz="1050" u="none" strike="noStrike" dirty="0">
                          <a:effectLst/>
                          <a:latin typeface="+mn-lt"/>
                        </a:rPr>
                        <a:t>30</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Tempo insuficiente para trabalhar a alfabetização palavras em árabe</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2610162543"/>
                  </a:ext>
                </a:extLst>
              </a:tr>
              <a:tr h="252024">
                <a:tc>
                  <a:txBody>
                    <a:bodyPr/>
                    <a:lstStyle/>
                    <a:p>
                      <a:pPr algn="r" fontAlgn="b"/>
                      <a:r>
                        <a:rPr lang="pt-BR" sz="1050" u="none" strike="noStrike" dirty="0">
                          <a:effectLst/>
                          <a:latin typeface="+mn-lt"/>
                        </a:rPr>
                        <a:t>31</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Dificuldade na memorização das letras e composição em árabe</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3</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2618440146"/>
                  </a:ext>
                </a:extLst>
              </a:tr>
              <a:tr h="221406">
                <a:tc>
                  <a:txBody>
                    <a:bodyPr/>
                    <a:lstStyle/>
                    <a:p>
                      <a:pPr algn="r" fontAlgn="b"/>
                      <a:r>
                        <a:rPr lang="pt-BR" sz="1050" u="none" strike="noStrike" dirty="0">
                          <a:effectLst/>
                          <a:latin typeface="+mn-lt"/>
                        </a:rPr>
                        <a:t>32</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Hiperatividade</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1098079004"/>
                  </a:ext>
                </a:extLst>
              </a:tr>
              <a:tr h="221406">
                <a:tc>
                  <a:txBody>
                    <a:bodyPr/>
                    <a:lstStyle/>
                    <a:p>
                      <a:pPr algn="r" fontAlgn="b"/>
                      <a:r>
                        <a:rPr lang="pt-BR" sz="1050" u="none" strike="noStrike" dirty="0">
                          <a:effectLst/>
                          <a:latin typeface="+mn-lt"/>
                        </a:rPr>
                        <a:t>33</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Dificuldade na aprendizagem da língua árabe</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732770642"/>
                  </a:ext>
                </a:extLst>
              </a:tr>
              <a:tr h="221406">
                <a:tc>
                  <a:txBody>
                    <a:bodyPr/>
                    <a:lstStyle/>
                    <a:p>
                      <a:pPr algn="r" fontAlgn="b"/>
                      <a:r>
                        <a:rPr lang="pt-BR" sz="1050" u="none" strike="noStrike" dirty="0">
                          <a:effectLst/>
                          <a:latin typeface="+mn-lt"/>
                        </a:rPr>
                        <a:t>34</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Imaturidade</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6</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3013054898"/>
                  </a:ext>
                </a:extLst>
              </a:tr>
              <a:tr h="221406">
                <a:tc>
                  <a:txBody>
                    <a:bodyPr/>
                    <a:lstStyle/>
                    <a:p>
                      <a:pPr algn="r" fontAlgn="b"/>
                      <a:r>
                        <a:rPr lang="pt-BR" sz="1050" u="none" strike="noStrike" dirty="0">
                          <a:effectLst/>
                          <a:latin typeface="+mn-lt"/>
                        </a:rPr>
                        <a:t>35</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Escrita incompreensível</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3825597890"/>
                  </a:ext>
                </a:extLst>
              </a:tr>
              <a:tr h="221406">
                <a:tc>
                  <a:txBody>
                    <a:bodyPr/>
                    <a:lstStyle/>
                    <a:p>
                      <a:pPr algn="r" fontAlgn="b"/>
                      <a:r>
                        <a:rPr lang="pt-BR" sz="1050" u="none" strike="noStrike" dirty="0">
                          <a:effectLst/>
                          <a:latin typeface="+mn-lt"/>
                        </a:rPr>
                        <a:t>36</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Problemas de relacionamento</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2149312206"/>
                  </a:ext>
                </a:extLst>
              </a:tr>
              <a:tr h="221406">
                <a:tc>
                  <a:txBody>
                    <a:bodyPr/>
                    <a:lstStyle/>
                    <a:p>
                      <a:pPr algn="r" fontAlgn="b"/>
                      <a:r>
                        <a:rPr lang="pt-BR" sz="1050" u="none" strike="noStrike" dirty="0">
                          <a:effectLst/>
                          <a:latin typeface="+mn-lt"/>
                        </a:rPr>
                        <a:t>37</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Muitos alunos na sala de aula</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1124251201"/>
                  </a:ext>
                </a:extLst>
              </a:tr>
              <a:tr h="221406">
                <a:tc>
                  <a:txBody>
                    <a:bodyPr/>
                    <a:lstStyle/>
                    <a:p>
                      <a:pPr algn="r" fontAlgn="b"/>
                      <a:r>
                        <a:rPr lang="pt-BR" sz="1050" u="none" strike="noStrike" dirty="0">
                          <a:effectLst/>
                          <a:latin typeface="+mn-lt"/>
                        </a:rPr>
                        <a:t>38</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Muitas faltas</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3985520820"/>
                  </a:ext>
                </a:extLst>
              </a:tr>
              <a:tr h="221406">
                <a:tc>
                  <a:txBody>
                    <a:bodyPr/>
                    <a:lstStyle/>
                    <a:p>
                      <a:pPr algn="r" fontAlgn="b"/>
                      <a:r>
                        <a:rPr lang="pt-BR" sz="1050" u="none" strike="noStrike" dirty="0">
                          <a:effectLst/>
                          <a:latin typeface="+mn-lt"/>
                        </a:rPr>
                        <a:t>39</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Baixa autoestima</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3038193589"/>
                  </a:ext>
                </a:extLst>
              </a:tr>
              <a:tr h="221406">
                <a:tc>
                  <a:txBody>
                    <a:bodyPr/>
                    <a:lstStyle/>
                    <a:p>
                      <a:pPr algn="r" fontAlgn="b"/>
                      <a:r>
                        <a:rPr lang="pt-BR" sz="1050" u="none" strike="noStrike" dirty="0">
                          <a:effectLst/>
                          <a:latin typeface="+mn-lt"/>
                        </a:rPr>
                        <a:t>40</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Problemas na leitura, escrita e interpretação</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736860921"/>
                  </a:ext>
                </a:extLst>
              </a:tr>
              <a:tr h="221406">
                <a:tc>
                  <a:txBody>
                    <a:bodyPr/>
                    <a:lstStyle/>
                    <a:p>
                      <a:pPr algn="r" fontAlgn="b"/>
                      <a:r>
                        <a:rPr lang="pt-BR" sz="1050" u="none" strike="noStrike" dirty="0">
                          <a:effectLst/>
                          <a:latin typeface="+mn-lt"/>
                        </a:rPr>
                        <a:t>42</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Falta de pré-requisitos</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3848064681"/>
                  </a:ext>
                </a:extLst>
              </a:tr>
              <a:tr h="221406">
                <a:tc>
                  <a:txBody>
                    <a:bodyPr/>
                    <a:lstStyle/>
                    <a:p>
                      <a:pPr algn="r" fontAlgn="b"/>
                      <a:r>
                        <a:rPr lang="pt-BR" sz="1050" u="none" strike="noStrike" dirty="0">
                          <a:effectLst/>
                          <a:latin typeface="+mn-lt"/>
                        </a:rPr>
                        <a:t>43</a:t>
                      </a:r>
                      <a:endParaRPr lang="pt-BR" sz="1050" b="0" i="0" u="none" strike="noStrike" dirty="0">
                        <a:solidFill>
                          <a:srgbClr val="000000"/>
                        </a:solidFill>
                        <a:effectLst/>
                        <a:latin typeface="+mn-lt"/>
                      </a:endParaRPr>
                    </a:p>
                  </a:txBody>
                  <a:tcPr marL="4281" marR="4281" marT="4281" marB="20549" anchor="b"/>
                </a:tc>
                <a:tc>
                  <a:txBody>
                    <a:bodyPr/>
                    <a:lstStyle/>
                    <a:p>
                      <a:pPr algn="l" fontAlgn="b"/>
                      <a:r>
                        <a:rPr lang="pt-BR" sz="1050" u="none" strike="noStrike" dirty="0">
                          <a:effectLst/>
                          <a:latin typeface="+mn-lt"/>
                        </a:rPr>
                        <a:t>Falta de cooperação e solidariedade</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1</a:t>
                      </a:r>
                      <a:endParaRPr lang="pt-BR" sz="1050" b="0" i="0" u="none" strike="noStrike" dirty="0">
                        <a:solidFill>
                          <a:srgbClr val="000000"/>
                        </a:solidFill>
                        <a:effectLst/>
                        <a:latin typeface="+mn-lt"/>
                      </a:endParaRPr>
                    </a:p>
                  </a:txBody>
                  <a:tcPr marL="4281" marR="4281" marT="4281" marB="20549" anchor="b"/>
                </a:tc>
                <a:tc>
                  <a:txBody>
                    <a:bodyPr/>
                    <a:lstStyle/>
                    <a:p>
                      <a:pPr algn="ctr" fontAlgn="b"/>
                      <a:r>
                        <a:rPr lang="pt-BR" sz="1050" u="none" strike="noStrike" dirty="0">
                          <a:effectLst/>
                          <a:latin typeface="+mn-lt"/>
                        </a:rPr>
                        <a:t>2</a:t>
                      </a:r>
                      <a:endParaRPr lang="pt-BR" sz="1050" b="0" i="0" u="none" strike="noStrike" dirty="0">
                        <a:solidFill>
                          <a:srgbClr val="000000"/>
                        </a:solidFill>
                        <a:effectLst/>
                        <a:latin typeface="+mn-lt"/>
                      </a:endParaRPr>
                    </a:p>
                  </a:txBody>
                  <a:tcPr marL="4281" marR="4281" marT="4281" marB="20549" anchor="b"/>
                </a:tc>
                <a:extLst>
                  <a:ext uri="{0D108BD9-81ED-4DB2-BD59-A6C34878D82A}">
                    <a16:rowId xmlns:a16="http://schemas.microsoft.com/office/drawing/2014/main" xmlns="" val="1752472684"/>
                  </a:ext>
                </a:extLst>
              </a:tr>
            </a:tbl>
          </a:graphicData>
        </a:graphic>
      </p:graphicFrame>
    </p:spTree>
    <p:extLst>
      <p:ext uri="{BB962C8B-B14F-4D97-AF65-F5344CB8AC3E}">
        <p14:creationId xmlns:p14="http://schemas.microsoft.com/office/powerpoint/2010/main" val="159711459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novo-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2420938"/>
            <a:ext cx="4752975" cy="41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Número de Slide 2"/>
          <p:cNvSpPr txBox="1">
            <a:spLocks/>
          </p:cNvSpPr>
          <p:nvPr/>
        </p:nvSpPr>
        <p:spPr>
          <a:xfrm>
            <a:off x="136478" y="6288114"/>
            <a:ext cx="668739"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140</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0126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601189" y="192699"/>
            <a:ext cx="5866412" cy="907941"/>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Tabulação – Fund. II</a:t>
            </a:r>
          </a:p>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Identificação do problema</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15</a:t>
            </a:fld>
            <a:endParaRPr lang="pt-BR" b="1" dirty="0">
              <a:latin typeface="Arial" panose="020B0604020202020204" pitchFamily="34" charset="0"/>
              <a:cs typeface="Arial" panose="020B0604020202020204" pitchFamily="34" charset="0"/>
            </a:endParaRPr>
          </a:p>
        </p:txBody>
      </p:sp>
      <p:graphicFrame>
        <p:nvGraphicFramePr>
          <p:cNvPr id="3" name="Tabela 2">
            <a:extLst>
              <a:ext uri="{FF2B5EF4-FFF2-40B4-BE49-F238E27FC236}">
                <a16:creationId xmlns:a16="http://schemas.microsoft.com/office/drawing/2014/main" xmlns="" id="{FBB8A4CC-6D77-4EB7-A603-EFB2456CB38A}"/>
              </a:ext>
            </a:extLst>
          </p:cNvPr>
          <p:cNvGraphicFramePr>
            <a:graphicFrameLocks noGrp="1"/>
          </p:cNvGraphicFramePr>
          <p:nvPr>
            <p:extLst>
              <p:ext uri="{D42A27DB-BD31-4B8C-83A1-F6EECF244321}">
                <p14:modId xmlns:p14="http://schemas.microsoft.com/office/powerpoint/2010/main" val="783761198"/>
              </p:ext>
            </p:extLst>
          </p:nvPr>
        </p:nvGraphicFramePr>
        <p:xfrm>
          <a:off x="759809" y="1406525"/>
          <a:ext cx="7624383" cy="4351338"/>
        </p:xfrm>
        <a:graphic>
          <a:graphicData uri="http://schemas.openxmlformats.org/drawingml/2006/table">
            <a:tbl>
              <a:tblPr/>
              <a:tblGrid>
                <a:gridCol w="3264189">
                  <a:extLst>
                    <a:ext uri="{9D8B030D-6E8A-4147-A177-3AD203B41FA5}">
                      <a16:colId xmlns:a16="http://schemas.microsoft.com/office/drawing/2014/main" xmlns="" val="3508972597"/>
                    </a:ext>
                  </a:extLst>
                </a:gridCol>
                <a:gridCol w="2324100">
                  <a:extLst>
                    <a:ext uri="{9D8B030D-6E8A-4147-A177-3AD203B41FA5}">
                      <a16:colId xmlns:a16="http://schemas.microsoft.com/office/drawing/2014/main" xmlns="" val="3391779875"/>
                    </a:ext>
                  </a:extLst>
                </a:gridCol>
                <a:gridCol w="2036094">
                  <a:extLst>
                    <a:ext uri="{9D8B030D-6E8A-4147-A177-3AD203B41FA5}">
                      <a16:colId xmlns:a16="http://schemas.microsoft.com/office/drawing/2014/main" xmlns="" val="1727965966"/>
                    </a:ext>
                  </a:extLst>
                </a:gridCol>
              </a:tblGrid>
              <a:tr h="436565">
                <a:tc>
                  <a:txBody>
                    <a:bodyPr/>
                    <a:lstStyle/>
                    <a:p>
                      <a:pPr algn="l" fontAlgn="b"/>
                      <a:r>
                        <a:rPr lang="pt-BR" sz="1100" b="1" i="0" u="none" strike="noStrike" dirty="0">
                          <a:solidFill>
                            <a:srgbClr val="000000"/>
                          </a:solidFill>
                          <a:effectLst/>
                          <a:latin typeface="Calibri" panose="020F0502020204030204" pitchFamily="34" charset="0"/>
                        </a:rPr>
                        <a:t>FUND II - L. Portuguesa</a:t>
                      </a:r>
                      <a:br>
                        <a:rPr lang="pt-BR" sz="1100" b="1" i="0" u="none" strike="noStrike" dirty="0">
                          <a:solidFill>
                            <a:srgbClr val="000000"/>
                          </a:solidFill>
                          <a:effectLst/>
                          <a:latin typeface="Calibri" panose="020F0502020204030204" pitchFamily="34" charset="0"/>
                        </a:rPr>
                      </a:br>
                      <a:r>
                        <a:rPr lang="pt-BR" sz="1100" b="1" i="0" u="none" strike="noStrike" dirty="0">
                          <a:solidFill>
                            <a:srgbClr val="000000"/>
                          </a:solidFill>
                          <a:effectLst/>
                          <a:latin typeface="Calibri" panose="020F0502020204030204" pitchFamily="34" charset="0"/>
                        </a:rPr>
                        <a:t>Profa. Rosinei de Lourdes  Florêncio Bedine</a:t>
                      </a:r>
                    </a:p>
                  </a:txBody>
                  <a:tcPr marL="7157" marR="7157" marT="7157" marB="343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100" b="1" i="0" u="none" strike="noStrike" dirty="0">
                          <a:solidFill>
                            <a:srgbClr val="000000"/>
                          </a:solidFill>
                          <a:effectLst/>
                          <a:latin typeface="Calibri" panose="020F0502020204030204" pitchFamily="34" charset="0"/>
                        </a:rPr>
                        <a:t>FUNDAMENTAL II - Ciências/</a:t>
                      </a:r>
                      <a:br>
                        <a:rPr lang="pt-BR" sz="1100" b="1" i="0" u="none" strike="noStrike" dirty="0">
                          <a:solidFill>
                            <a:srgbClr val="000000"/>
                          </a:solidFill>
                          <a:effectLst/>
                          <a:latin typeface="Calibri" panose="020F0502020204030204" pitchFamily="34" charset="0"/>
                        </a:rPr>
                      </a:br>
                      <a:r>
                        <a:rPr lang="pt-BR" sz="1100" b="1" i="0" u="none" strike="noStrike" dirty="0">
                          <a:solidFill>
                            <a:srgbClr val="000000"/>
                          </a:solidFill>
                          <a:effectLst/>
                          <a:latin typeface="Calibri" panose="020F0502020204030204" pitchFamily="34" charset="0"/>
                        </a:rPr>
                        <a:t>Profa. Marilda Aparecida da Fonseca</a:t>
                      </a:r>
                    </a:p>
                  </a:txBody>
                  <a:tcPr marL="7157" marR="7157" marT="7157" marB="343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100" b="1" i="0" u="none" strike="noStrike" dirty="0">
                          <a:solidFill>
                            <a:srgbClr val="000000"/>
                          </a:solidFill>
                          <a:effectLst/>
                          <a:latin typeface="Calibri" panose="020F0502020204030204" pitchFamily="34" charset="0"/>
                        </a:rPr>
                        <a:t>FUNDAMENTAL II - Matemática/</a:t>
                      </a:r>
                      <a:br>
                        <a:rPr lang="pt-BR" sz="1100" b="1" i="0" u="none" strike="noStrike" dirty="0">
                          <a:solidFill>
                            <a:srgbClr val="000000"/>
                          </a:solidFill>
                          <a:effectLst/>
                          <a:latin typeface="Calibri" panose="020F0502020204030204" pitchFamily="34" charset="0"/>
                        </a:rPr>
                      </a:br>
                      <a:r>
                        <a:rPr lang="pt-BR" sz="1100" b="1" i="0" u="none" strike="noStrike" dirty="0">
                          <a:solidFill>
                            <a:srgbClr val="000000"/>
                          </a:solidFill>
                          <a:effectLst/>
                          <a:latin typeface="Calibri" panose="020F0502020204030204" pitchFamily="34" charset="0"/>
                        </a:rPr>
                        <a:t>Prof. Gerhard Seidenberger</a:t>
                      </a:r>
                    </a:p>
                  </a:txBody>
                  <a:tcPr marL="7157" marR="7157" marT="7157" marB="343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487889081"/>
                  </a:ext>
                </a:extLst>
              </a:tr>
              <a:tr h="3914773">
                <a:tc>
                  <a:txBody>
                    <a:bodyPr/>
                    <a:lstStyle/>
                    <a:p>
                      <a:pPr algn="l" fontAlgn="t"/>
                      <a:r>
                        <a:rPr lang="pt-BR" sz="1100" b="0" i="0" u="none" strike="noStrike" dirty="0">
                          <a:solidFill>
                            <a:srgbClr val="000000"/>
                          </a:solidFill>
                          <a:effectLst/>
                          <a:latin typeface="Calibri" panose="020F0502020204030204" pitchFamily="34" charset="0"/>
                        </a:rPr>
                        <a:t>Falta de concentração e de atenção dos alunos. Você pode aplicar o mesmo exercício, que foi dado em sala de aula numa prova, que a margem de erro será muito grande. </a:t>
                      </a:r>
                      <a:r>
                        <a:rPr lang="pt-BR" sz="1100" b="1" i="0" u="none" strike="noStrike" dirty="0">
                          <a:solidFill>
                            <a:srgbClr val="000000"/>
                          </a:solidFill>
                          <a:effectLst/>
                          <a:latin typeface="Calibri" panose="020F0502020204030204" pitchFamily="34" charset="0"/>
                        </a:rPr>
                        <a:t>[1], [10]</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Observo, em especial no 6o. ano, uma falta de interesse e capricho em realizar tarefas/trabalhos com afinco. Tudo que é entregue para o professor, não tem o menor capricho. </a:t>
                      </a:r>
                      <a:r>
                        <a:rPr lang="pt-BR" sz="1100" b="1" i="0" u="none" strike="noStrike" dirty="0">
                          <a:solidFill>
                            <a:srgbClr val="000000"/>
                          </a:solidFill>
                          <a:effectLst/>
                          <a:latin typeface="Calibri" panose="020F0502020204030204" pitchFamily="34" charset="0"/>
                        </a:rPr>
                        <a:t>[44]</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Organização do material didático. Eles se perdem em suas anotações, comprometendo os estudos. </a:t>
                      </a:r>
                      <a:r>
                        <a:rPr lang="pt-BR" sz="1100" b="1" i="0" u="none" strike="noStrike" dirty="0">
                          <a:solidFill>
                            <a:srgbClr val="000000"/>
                          </a:solidFill>
                          <a:effectLst/>
                          <a:latin typeface="Calibri" panose="020F0502020204030204" pitchFamily="34" charset="0"/>
                        </a:rPr>
                        <a:t>[29], [2], [13]</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Falta também limite, principalmente quando chegam no 6o. ano. Todos falam juntos, não conseguem esperar a vez para falar ou responder uma questão levantada pelo professor. Falando na frente do colega ou, às vezes, até junto com ele. </a:t>
                      </a:r>
                      <a:r>
                        <a:rPr lang="pt-BR" sz="1100" b="1" i="0" u="none" strike="noStrike" dirty="0">
                          <a:solidFill>
                            <a:srgbClr val="000000"/>
                          </a:solidFill>
                          <a:effectLst/>
                          <a:latin typeface="Calibri" panose="020F0502020204030204" pitchFamily="34" charset="0"/>
                        </a:rPr>
                        <a:t>[13], [9], [25]</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Mas, a maior de todas as dificuldades é o comprometimento com a assimilação de conteúdos anteriores, principalmente no quesito interpretação e produção de texto. Chegam para mim muito imaturos retardando todo o processo dos anos seguintes. </a:t>
                      </a:r>
                      <a:r>
                        <a:rPr lang="pt-BR" sz="1100" b="1" i="0" u="none" strike="noStrike" dirty="0">
                          <a:solidFill>
                            <a:srgbClr val="000000"/>
                          </a:solidFill>
                          <a:effectLst/>
                          <a:latin typeface="Calibri" panose="020F0502020204030204" pitchFamily="34" charset="0"/>
                        </a:rPr>
                        <a:t>[42], [21], [40]</a:t>
                      </a:r>
                      <a:endParaRPr lang="pt-BR" sz="1100" b="0" i="0" u="none" strike="noStrike" dirty="0">
                        <a:solidFill>
                          <a:srgbClr val="000000"/>
                        </a:solidFill>
                        <a:effectLst/>
                        <a:latin typeface="Calibri" panose="020F0502020204030204" pitchFamily="34" charset="0"/>
                      </a:endParaRPr>
                    </a:p>
                  </a:txBody>
                  <a:tcPr marL="7157" marR="7157" marT="7157" marB="34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pt-BR" sz="1100" b="0" i="0" u="none" strike="noStrike" dirty="0">
                          <a:solidFill>
                            <a:srgbClr val="000000"/>
                          </a:solidFill>
                          <a:effectLst/>
                          <a:latin typeface="Calibri" panose="020F0502020204030204" pitchFamily="34" charset="0"/>
                        </a:rPr>
                        <a:t>Temos alunos com:</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 Ansiedade. Falam junto com o professor, se antecipam à explicação tentando terminar a frase, quase sempre equivocados. </a:t>
                      </a:r>
                      <a:r>
                        <a:rPr lang="pt-BR" sz="1100" b="1" i="0" u="none" strike="noStrike" dirty="0">
                          <a:solidFill>
                            <a:srgbClr val="000000"/>
                          </a:solidFill>
                          <a:effectLst/>
                          <a:latin typeface="Calibri" panose="020F0502020204030204" pitchFamily="34" charset="0"/>
                        </a:rPr>
                        <a:t>[11]</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 Durante a correção dos exercícios, ficam mais preocupados em ler o que fizeram e não prestam atenção na correção. </a:t>
                      </a:r>
                      <a:r>
                        <a:rPr lang="pt-BR" sz="1100" b="1" i="0" u="none" strike="noStrike" dirty="0">
                          <a:solidFill>
                            <a:srgbClr val="000000"/>
                          </a:solidFill>
                          <a:effectLst/>
                          <a:latin typeface="Calibri" panose="020F0502020204030204" pitchFamily="34" charset="0"/>
                        </a:rPr>
                        <a:t>[15}</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 São inseguros em relação o que produzem, por isso fazem questão de ler suas próprias respostas, o que prejudica muito durante a realização da prova. </a:t>
                      </a:r>
                      <a:r>
                        <a:rPr lang="pt-BR" sz="1100" b="1" i="0" u="none" strike="noStrike" dirty="0">
                          <a:solidFill>
                            <a:srgbClr val="000000"/>
                          </a:solidFill>
                          <a:effectLst/>
                          <a:latin typeface="Calibri" panose="020F0502020204030204" pitchFamily="34" charset="0"/>
                        </a:rPr>
                        <a:t>[24]</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 Alguns são muito dispersos e não acompanham a explicação. </a:t>
                      </a:r>
                      <a:r>
                        <a:rPr lang="pt-BR" sz="1100" b="1" i="0" u="none" strike="noStrike" dirty="0">
                          <a:solidFill>
                            <a:srgbClr val="000000"/>
                          </a:solidFill>
                          <a:effectLst/>
                          <a:latin typeface="Calibri" panose="020F0502020204030204" pitchFamily="34" charset="0"/>
                        </a:rPr>
                        <a:t>[10]</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 Falta concentração. muita vezes as respostas dos exercícios são muito extensas e sem objetividade. </a:t>
                      </a:r>
                      <a:r>
                        <a:rPr lang="pt-BR" sz="1100" b="1" i="0" u="none" strike="noStrike" dirty="0">
                          <a:solidFill>
                            <a:srgbClr val="000000"/>
                          </a:solidFill>
                          <a:effectLst/>
                          <a:latin typeface="Calibri" panose="020F0502020204030204" pitchFamily="34" charset="0"/>
                        </a:rPr>
                        <a:t>[1], [40]</a:t>
                      </a:r>
                      <a:endParaRPr lang="pt-BR" sz="1100" b="0" i="0" u="none" strike="noStrike" dirty="0">
                        <a:solidFill>
                          <a:srgbClr val="000000"/>
                        </a:solidFill>
                        <a:effectLst/>
                        <a:latin typeface="Calibri" panose="020F0502020204030204" pitchFamily="34" charset="0"/>
                      </a:endParaRPr>
                    </a:p>
                  </a:txBody>
                  <a:tcPr marL="7157" marR="7157" marT="7157" marB="34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pt-BR" sz="1100" b="0" i="0" u="none" strike="noStrike" dirty="0">
                          <a:solidFill>
                            <a:srgbClr val="000000"/>
                          </a:solidFill>
                          <a:effectLst/>
                          <a:latin typeface="Calibri" panose="020F0502020204030204" pitchFamily="34" charset="0"/>
                        </a:rPr>
                        <a:t>Temos alunos com:</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 Baixo poder de concentração </a:t>
                      </a:r>
                      <a:r>
                        <a:rPr lang="pt-BR" sz="1100" b="1" i="0" u="none" strike="noStrike" dirty="0">
                          <a:solidFill>
                            <a:srgbClr val="000000"/>
                          </a:solidFill>
                          <a:effectLst/>
                          <a:latin typeface="Calibri" panose="020F0502020204030204" pitchFamily="34" charset="0"/>
                        </a:rPr>
                        <a:t>[1], [10]</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 Pouca persistência </a:t>
                      </a:r>
                      <a:r>
                        <a:rPr lang="pt-BR" sz="1100" b="1" i="0" u="none" strike="noStrike" dirty="0">
                          <a:solidFill>
                            <a:srgbClr val="000000"/>
                          </a:solidFill>
                          <a:effectLst/>
                          <a:latin typeface="Calibri" panose="020F0502020204030204" pitchFamily="34" charset="0"/>
                        </a:rPr>
                        <a:t>[6], ]45]</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 Falta de maturidade para o ano em que está matriculado </a:t>
                      </a:r>
                      <a:r>
                        <a:rPr lang="pt-BR" sz="1100" b="1" i="0" u="none" strike="noStrike" dirty="0">
                          <a:solidFill>
                            <a:srgbClr val="000000"/>
                          </a:solidFill>
                          <a:effectLst/>
                          <a:latin typeface="Calibri" panose="020F0502020204030204" pitchFamily="34" charset="0"/>
                        </a:rPr>
                        <a:t>[34]</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 Dificuldade de interpretação/Entendimento de textos </a:t>
                      </a:r>
                      <a:r>
                        <a:rPr lang="pt-BR" sz="1100" b="1" i="0" u="none" strike="noStrike" dirty="0">
                          <a:solidFill>
                            <a:srgbClr val="000000"/>
                          </a:solidFill>
                          <a:effectLst/>
                          <a:latin typeface="Calibri" panose="020F0502020204030204" pitchFamily="34" charset="0"/>
                        </a:rPr>
                        <a:t>[40], [21]</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 Falta de organização (em especial no 6o. Ano) </a:t>
                      </a:r>
                      <a:r>
                        <a:rPr lang="pt-BR" sz="1100" b="1" i="0" u="none" strike="noStrike" dirty="0">
                          <a:solidFill>
                            <a:srgbClr val="000000"/>
                          </a:solidFill>
                          <a:effectLst/>
                          <a:latin typeface="Calibri" panose="020F0502020204030204" pitchFamily="34" charset="0"/>
                        </a:rPr>
                        <a:t>[2]</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 Falta de paciência para esperar a sua vez (6o. ano) </a:t>
                      </a:r>
                      <a:r>
                        <a:rPr lang="pt-BR" sz="1100" b="1" i="0" u="none" strike="noStrike" dirty="0">
                          <a:solidFill>
                            <a:srgbClr val="000000"/>
                          </a:solidFill>
                          <a:effectLst/>
                          <a:latin typeface="Calibri" panose="020F0502020204030204" pitchFamily="34" charset="0"/>
                        </a:rPr>
                        <a:t>[15], [20]</a:t>
                      </a:r>
                      <a:endParaRPr lang="pt-BR" sz="1100" b="0" i="0" u="none" strike="noStrike" dirty="0">
                        <a:solidFill>
                          <a:srgbClr val="000000"/>
                        </a:solidFill>
                        <a:effectLst/>
                        <a:latin typeface="Calibri" panose="020F0502020204030204" pitchFamily="34" charset="0"/>
                      </a:endParaRPr>
                    </a:p>
                  </a:txBody>
                  <a:tcPr marL="7157" marR="7157" marT="7157" marB="34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681973787"/>
                  </a:ext>
                </a:extLst>
              </a:tr>
            </a:tbl>
          </a:graphicData>
        </a:graphic>
      </p:graphicFrame>
    </p:spTree>
    <p:extLst>
      <p:ext uri="{BB962C8B-B14F-4D97-AF65-F5344CB8AC3E}">
        <p14:creationId xmlns:p14="http://schemas.microsoft.com/office/powerpoint/2010/main" val="1963805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601189" y="192699"/>
            <a:ext cx="5866412" cy="907941"/>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Tabulação – Fund. II</a:t>
            </a:r>
          </a:p>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Identificação do problema</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16</a:t>
            </a:fld>
            <a:endParaRPr lang="pt-BR" b="1" dirty="0">
              <a:latin typeface="Arial" panose="020B0604020202020204" pitchFamily="34" charset="0"/>
              <a:cs typeface="Arial" panose="020B0604020202020204" pitchFamily="34" charset="0"/>
            </a:endParaRPr>
          </a:p>
        </p:txBody>
      </p:sp>
      <p:graphicFrame>
        <p:nvGraphicFramePr>
          <p:cNvPr id="3" name="Tabela 2">
            <a:extLst>
              <a:ext uri="{FF2B5EF4-FFF2-40B4-BE49-F238E27FC236}">
                <a16:creationId xmlns:a16="http://schemas.microsoft.com/office/drawing/2014/main" xmlns="" id="{4AC53D33-90DB-4457-8E54-E0F2AAB86D4B}"/>
              </a:ext>
            </a:extLst>
          </p:cNvPr>
          <p:cNvGraphicFramePr>
            <a:graphicFrameLocks noGrp="1"/>
          </p:cNvGraphicFramePr>
          <p:nvPr>
            <p:extLst>
              <p:ext uri="{D42A27DB-BD31-4B8C-83A1-F6EECF244321}">
                <p14:modId xmlns:p14="http://schemas.microsoft.com/office/powerpoint/2010/main" val="358789368"/>
              </p:ext>
            </p:extLst>
          </p:nvPr>
        </p:nvGraphicFramePr>
        <p:xfrm>
          <a:off x="438006" y="1406525"/>
          <a:ext cx="8267988" cy="4351338"/>
        </p:xfrm>
        <a:graphic>
          <a:graphicData uri="http://schemas.openxmlformats.org/drawingml/2006/table">
            <a:tbl>
              <a:tblPr/>
              <a:tblGrid>
                <a:gridCol w="3441989">
                  <a:extLst>
                    <a:ext uri="{9D8B030D-6E8A-4147-A177-3AD203B41FA5}">
                      <a16:colId xmlns:a16="http://schemas.microsoft.com/office/drawing/2014/main" xmlns="" val="3324842335"/>
                    </a:ext>
                  </a:extLst>
                </a:gridCol>
                <a:gridCol w="2578100">
                  <a:extLst>
                    <a:ext uri="{9D8B030D-6E8A-4147-A177-3AD203B41FA5}">
                      <a16:colId xmlns:a16="http://schemas.microsoft.com/office/drawing/2014/main" xmlns="" val="3882583972"/>
                    </a:ext>
                  </a:extLst>
                </a:gridCol>
                <a:gridCol w="2247899">
                  <a:extLst>
                    <a:ext uri="{9D8B030D-6E8A-4147-A177-3AD203B41FA5}">
                      <a16:colId xmlns:a16="http://schemas.microsoft.com/office/drawing/2014/main" xmlns="" val="1075028515"/>
                    </a:ext>
                  </a:extLst>
                </a:gridCol>
              </a:tblGrid>
              <a:tr h="436565">
                <a:tc>
                  <a:txBody>
                    <a:bodyPr/>
                    <a:lstStyle/>
                    <a:p>
                      <a:pPr algn="l" fontAlgn="b"/>
                      <a:r>
                        <a:rPr lang="pt-BR" sz="1000" b="1" i="0" u="none" strike="noStrike" dirty="0">
                          <a:solidFill>
                            <a:srgbClr val="000000"/>
                          </a:solidFill>
                          <a:effectLst/>
                          <a:latin typeface="Calibri" panose="020F0502020204030204" pitchFamily="34" charset="0"/>
                        </a:rPr>
                        <a:t>GEOGRAFIA E HISTÓRIA / </a:t>
                      </a:r>
                      <a:br>
                        <a:rPr lang="pt-BR" sz="1000" b="1" i="0" u="none" strike="noStrike" dirty="0">
                          <a:solidFill>
                            <a:srgbClr val="000000"/>
                          </a:solidFill>
                          <a:effectLst/>
                          <a:latin typeface="Calibri" panose="020F0502020204030204" pitchFamily="34" charset="0"/>
                        </a:rPr>
                      </a:br>
                      <a:r>
                        <a:rPr lang="pt-BR" sz="1000" b="1" i="0" u="none" strike="noStrike" dirty="0">
                          <a:solidFill>
                            <a:srgbClr val="000000"/>
                          </a:solidFill>
                          <a:effectLst/>
                          <a:latin typeface="Calibri" panose="020F0502020204030204" pitchFamily="34" charset="0"/>
                        </a:rPr>
                        <a:t>Guilherme Fernandes R. das Chagas</a:t>
                      </a:r>
                    </a:p>
                  </a:txBody>
                  <a:tcPr marL="7157" marR="7157" marT="7157" marB="343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000" b="1" i="0" u="none" strike="noStrike" dirty="0">
                          <a:solidFill>
                            <a:srgbClr val="000000"/>
                          </a:solidFill>
                          <a:effectLst/>
                          <a:latin typeface="Calibri" panose="020F0502020204030204" pitchFamily="34" charset="0"/>
                        </a:rPr>
                        <a:t>Artes Fund. II</a:t>
                      </a:r>
                      <a:br>
                        <a:rPr lang="pt-BR" sz="1000" b="1" i="0" u="none" strike="noStrike" dirty="0">
                          <a:solidFill>
                            <a:srgbClr val="000000"/>
                          </a:solidFill>
                          <a:effectLst/>
                          <a:latin typeface="Calibri" panose="020F0502020204030204" pitchFamily="34" charset="0"/>
                        </a:rPr>
                      </a:br>
                      <a:r>
                        <a:rPr lang="pt-BR" sz="1000" b="1" i="0" u="none" strike="noStrike" dirty="0">
                          <a:solidFill>
                            <a:srgbClr val="000000"/>
                          </a:solidFill>
                          <a:effectLst/>
                          <a:latin typeface="Calibri" panose="020F0502020204030204" pitchFamily="34" charset="0"/>
                        </a:rPr>
                        <a:t>Profa. Ana Lucia Verissimo Lopes Rodrigues</a:t>
                      </a:r>
                    </a:p>
                  </a:txBody>
                  <a:tcPr marL="7157" marR="7157" marT="7157" marB="343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000" b="1" i="0" u="none" strike="noStrike" dirty="0">
                          <a:solidFill>
                            <a:srgbClr val="000000"/>
                          </a:solidFill>
                          <a:effectLst/>
                          <a:latin typeface="Calibri" panose="020F0502020204030204" pitchFamily="34" charset="0"/>
                        </a:rPr>
                        <a:t>ARABE /</a:t>
                      </a:r>
                      <a:br>
                        <a:rPr lang="pt-BR" sz="1000" b="1" i="0" u="none" strike="noStrike" dirty="0">
                          <a:solidFill>
                            <a:srgbClr val="000000"/>
                          </a:solidFill>
                          <a:effectLst/>
                          <a:latin typeface="Calibri" panose="020F0502020204030204" pitchFamily="34" charset="0"/>
                        </a:rPr>
                      </a:br>
                      <a:r>
                        <a:rPr lang="pt-BR" sz="1000" b="1" i="0" u="none" strike="noStrike" dirty="0">
                          <a:solidFill>
                            <a:srgbClr val="000000"/>
                          </a:solidFill>
                          <a:effectLst/>
                          <a:latin typeface="Calibri" panose="020F0502020204030204" pitchFamily="34" charset="0"/>
                        </a:rPr>
                        <a:t>Prof. Fatena Ghazzawi Ayache</a:t>
                      </a:r>
                    </a:p>
                  </a:txBody>
                  <a:tcPr marL="7157" marR="7157" marT="7157" marB="343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3449253589"/>
                  </a:ext>
                </a:extLst>
              </a:tr>
              <a:tr h="3914773">
                <a:tc>
                  <a:txBody>
                    <a:bodyPr/>
                    <a:lstStyle/>
                    <a:p>
                      <a:pPr algn="l" fontAlgn="t"/>
                      <a:r>
                        <a:rPr lang="pt-BR" sz="1000" b="0" i="0" u="none" strike="noStrike" dirty="0">
                          <a:solidFill>
                            <a:srgbClr val="000000"/>
                          </a:solidFill>
                          <a:effectLst/>
                          <a:latin typeface="Calibri" panose="020F0502020204030204" pitchFamily="34" charset="0"/>
                        </a:rPr>
                        <a:t>. Em um contexto geral, há uma dificuldade em relacionar os conhecimentos e assuntos debatidos em aula com a realidade (sociedade, mundo e transformações no cotidiano). Por isso, durante esse ano, trabalhamos mais com visitas educativas. </a:t>
                      </a:r>
                      <a:r>
                        <a:rPr lang="pt-BR" sz="1000" b="1" i="0" u="none" strike="noStrike" dirty="0">
                          <a:solidFill>
                            <a:srgbClr val="000000"/>
                          </a:solidFill>
                          <a:effectLst/>
                          <a:latin typeface="Calibri" panose="020F0502020204030204" pitchFamily="34" charset="0"/>
                        </a:rPr>
                        <a:t>[46]</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 Algumas considerações por ano:</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 6o. ano: muito entusiasmados e competitivos (dificuldade em trabalhar juntos; se ajudarem). Ainda pouco maduro com alguns temas da matéria, mas com grande potencial. Seria interessante trabalhar melhor a convivência entre eles; respeitar a fala do outro. </a:t>
                      </a:r>
                      <a:r>
                        <a:rPr lang="pt-BR" sz="1000" b="1" i="0" u="none" strike="noStrike" dirty="0">
                          <a:solidFill>
                            <a:srgbClr val="000000"/>
                          </a:solidFill>
                          <a:effectLst/>
                          <a:latin typeface="Calibri" panose="020F0502020204030204" pitchFamily="34" charset="0"/>
                        </a:rPr>
                        <a:t>[26], [34], [43]</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 7o. ano: é a sala com mais dificuldade no processo de aprendizagem. Tem muita dificuldade em relacionar os temas trabalhados em sala com o cotidiano deles. Também possuem dificuldades de concentração (não todos) durante as aulas, mesmo com temas relativamente fáceis. Para as próximas aulas estou organizando aulas mais dinâmicas em busca de melhores resultados. </a:t>
                      </a:r>
                      <a:r>
                        <a:rPr lang="pt-BR" sz="1000" b="1" i="0" u="none" strike="noStrike" dirty="0">
                          <a:solidFill>
                            <a:srgbClr val="000000"/>
                          </a:solidFill>
                          <a:effectLst/>
                          <a:latin typeface="Calibri" panose="020F0502020204030204" pitchFamily="34" charset="0"/>
                        </a:rPr>
                        <a:t>[46], [1]</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 8o. ano: Acompanham bem, apenas (alguns) tem dificuldade na organização de trabalhos; fazem e pesquisam bem, mas entregam sem revisarem ou sem o devido acabamento. </a:t>
                      </a:r>
                      <a:r>
                        <a:rPr lang="pt-BR" sz="1000" b="1" i="0" u="none" strike="noStrike" dirty="0">
                          <a:solidFill>
                            <a:srgbClr val="000000"/>
                          </a:solidFill>
                          <a:effectLst/>
                          <a:latin typeface="Calibri" panose="020F0502020204030204" pitchFamily="34" charset="0"/>
                        </a:rPr>
                        <a:t>[2], [44]</a:t>
                      </a:r>
                      <a:br>
                        <a:rPr lang="pt-BR" sz="1000" b="1"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 9o. ano: A sala acompanha muito bem e com um ótimo retorno. Alguns alunos com dificuldade de interpretação de textos e imagens, além de associar os temas trabalhados em sala com o contexto social. Mas em geral os alunos são participativos e atuantes.</a:t>
                      </a:r>
                      <a:r>
                        <a:rPr lang="pt-BR" sz="1000" b="1" i="0" u="none" strike="noStrike" dirty="0">
                          <a:solidFill>
                            <a:srgbClr val="000000"/>
                          </a:solidFill>
                          <a:effectLst/>
                          <a:latin typeface="Calibri" panose="020F0502020204030204" pitchFamily="34" charset="0"/>
                        </a:rPr>
                        <a:t> [40], [46]</a:t>
                      </a:r>
                      <a:endParaRPr lang="pt-BR" sz="1000" b="0" i="0" u="none" strike="noStrike" dirty="0">
                        <a:solidFill>
                          <a:srgbClr val="000000"/>
                        </a:solidFill>
                        <a:effectLst/>
                        <a:latin typeface="Calibri" panose="020F0502020204030204" pitchFamily="34" charset="0"/>
                      </a:endParaRPr>
                    </a:p>
                  </a:txBody>
                  <a:tcPr marL="7157" marR="7157" marT="7157" marB="34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pt-BR" sz="1000" b="0" i="0" u="none" strike="noStrike" dirty="0">
                          <a:solidFill>
                            <a:srgbClr val="000000"/>
                          </a:solidFill>
                          <a:effectLst/>
                          <a:latin typeface="Calibri" panose="020F0502020204030204" pitchFamily="34" charset="0"/>
                        </a:rPr>
                        <a:t>Não se envolvem, fazem as atividades rápido, para ficarem livres</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 Muita conversa </a:t>
                      </a:r>
                      <a:r>
                        <a:rPr lang="pt-BR" sz="1000" b="1" i="0" u="none" strike="noStrike" dirty="0">
                          <a:solidFill>
                            <a:srgbClr val="000000"/>
                          </a:solidFill>
                          <a:effectLst/>
                          <a:latin typeface="Calibri" panose="020F0502020204030204" pitchFamily="34" charset="0"/>
                        </a:rPr>
                        <a:t>[9]</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 Descompromisso </a:t>
                      </a:r>
                      <a:r>
                        <a:rPr lang="pt-BR" sz="1000" b="1" i="0" u="none" strike="noStrike" dirty="0">
                          <a:solidFill>
                            <a:srgbClr val="000000"/>
                          </a:solidFill>
                          <a:effectLst/>
                          <a:latin typeface="Calibri" panose="020F0502020204030204" pitchFamily="34" charset="0"/>
                        </a:rPr>
                        <a:t>[41]</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 Falta de concentração</a:t>
                      </a:r>
                      <a:r>
                        <a:rPr lang="pt-BR" sz="1000" b="1" i="0" u="none" strike="noStrike" dirty="0">
                          <a:solidFill>
                            <a:srgbClr val="000000"/>
                          </a:solidFill>
                          <a:effectLst/>
                          <a:latin typeface="Calibri" panose="020F0502020204030204" pitchFamily="34" charset="0"/>
                        </a:rPr>
                        <a:t>[1]</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 Falta de interpretação em enunciados</a:t>
                      </a:r>
                      <a:r>
                        <a:rPr lang="pt-BR" sz="1000" b="1" i="0" u="none" strike="noStrike" dirty="0">
                          <a:solidFill>
                            <a:srgbClr val="000000"/>
                          </a:solidFill>
                          <a:effectLst/>
                          <a:latin typeface="Calibri" panose="020F0502020204030204" pitchFamily="34" charset="0"/>
                        </a:rPr>
                        <a:t> [40]</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 As vezes é necessário explicar 3 ou 4 vezes a mesma coisa para que eles possam entender e fazer o que foi pedido </a:t>
                      </a:r>
                      <a:r>
                        <a:rPr lang="pt-BR" sz="1000" b="1" i="0" u="none" strike="noStrike" dirty="0">
                          <a:solidFill>
                            <a:srgbClr val="000000"/>
                          </a:solidFill>
                          <a:effectLst/>
                          <a:latin typeface="Calibri" panose="020F0502020204030204" pitchFamily="34" charset="0"/>
                        </a:rPr>
                        <a:t>[10]</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 Preguiça de pensar e usar mais a criatividade, querem fazer o mais simples, assim não tem tanto trabalho. </a:t>
                      </a:r>
                      <a:r>
                        <a:rPr lang="pt-BR" sz="1000" b="1" i="0" u="none" strike="noStrike" dirty="0">
                          <a:solidFill>
                            <a:srgbClr val="000000"/>
                          </a:solidFill>
                          <a:effectLst/>
                          <a:latin typeface="Calibri" panose="020F0502020204030204" pitchFamily="34" charset="0"/>
                        </a:rPr>
                        <a:t>[45]</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  Muitas vezes copiam as atividades do outro, a criatividade do outro. </a:t>
                      </a:r>
                      <a:r>
                        <a:rPr lang="pt-BR" sz="1000" b="1" i="0" u="none" strike="noStrike" dirty="0">
                          <a:solidFill>
                            <a:srgbClr val="000000"/>
                          </a:solidFill>
                          <a:effectLst/>
                          <a:latin typeface="Calibri" panose="020F0502020204030204" pitchFamily="34" charset="0"/>
                        </a:rPr>
                        <a:t>[41], [25], [27]</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 Falta de interesse. </a:t>
                      </a:r>
                      <a:r>
                        <a:rPr lang="pt-BR" sz="1000" b="1" i="0" u="none" strike="noStrike" dirty="0">
                          <a:solidFill>
                            <a:srgbClr val="000000"/>
                          </a:solidFill>
                          <a:effectLst/>
                          <a:latin typeface="Calibri" panose="020F0502020204030204" pitchFamily="34" charset="0"/>
                        </a:rPr>
                        <a:t>[45]</a:t>
                      </a:r>
                      <a:endParaRPr lang="pt-BR" sz="1000" b="0" i="0" u="none" strike="noStrike" dirty="0">
                        <a:solidFill>
                          <a:srgbClr val="000000"/>
                        </a:solidFill>
                        <a:effectLst/>
                        <a:latin typeface="Calibri" panose="020F0502020204030204" pitchFamily="34" charset="0"/>
                      </a:endParaRPr>
                    </a:p>
                  </a:txBody>
                  <a:tcPr marL="7157" marR="7157" marT="7157" marB="34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pt-BR" sz="1000" b="0" i="0" u="none" strike="noStrike" dirty="0">
                          <a:solidFill>
                            <a:srgbClr val="000000"/>
                          </a:solidFill>
                          <a:effectLst/>
                          <a:latin typeface="Calibri" panose="020F0502020204030204" pitchFamily="34" charset="0"/>
                        </a:rPr>
                        <a:t>Falando de dificuldades cito algumas:</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1) Falta de limites (pelo fácil acesso hoje a todo que eles querem e não o que necessitem) e a perca de valores e princípios é o resultado desta falta de limites </a:t>
                      </a:r>
                      <a:r>
                        <a:rPr lang="pt-BR" sz="1000" b="1" i="0" u="none" strike="noStrike" dirty="0">
                          <a:solidFill>
                            <a:srgbClr val="000000"/>
                          </a:solidFill>
                          <a:effectLst/>
                          <a:latin typeface="Calibri" panose="020F0502020204030204" pitchFamily="34" charset="0"/>
                        </a:rPr>
                        <a:t>[13], [12]</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2) Falta de interesse (causado em alguns alunos pelo fato que não dominem o idioma e não é uma matéria inclusa no regimento oficial do Ensino no Brasil) e também pela dificuldade do idioma. </a:t>
                      </a:r>
                      <a:r>
                        <a:rPr lang="pt-BR" sz="1000" b="1" i="0" u="none" strike="noStrike" dirty="0">
                          <a:solidFill>
                            <a:srgbClr val="000000"/>
                          </a:solidFill>
                          <a:effectLst/>
                          <a:latin typeface="Calibri" panose="020F0502020204030204" pitchFamily="34" charset="0"/>
                        </a:rPr>
                        <a:t>[45]</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3) Falta de preocupação com desempenho e notas boas (tirei nota ruim -&gt; fazer o que ? acontece .) e o mais importante, falta de iniciativa. </a:t>
                      </a:r>
                      <a:r>
                        <a:rPr lang="pt-BR" sz="1000" b="1" i="0" u="none" strike="noStrike" dirty="0">
                          <a:solidFill>
                            <a:srgbClr val="000000"/>
                          </a:solidFill>
                          <a:effectLst/>
                          <a:latin typeface="Calibri" panose="020F0502020204030204" pitchFamily="34" charset="0"/>
                        </a:rPr>
                        <a:t>[20], [45]</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4) Falta de Paciência (pois geração da tecnologia) apesar que essa tecnologia é muito usada em sala de aula para facilitar e absorver os objetivos da aprendizagem. </a:t>
                      </a:r>
                      <a:r>
                        <a:rPr lang="pt-BR" sz="1000" b="1" i="0" u="none" strike="noStrike" dirty="0">
                          <a:solidFill>
                            <a:srgbClr val="000000"/>
                          </a:solidFill>
                          <a:effectLst/>
                          <a:latin typeface="Calibri" panose="020F0502020204030204" pitchFamily="34" charset="0"/>
                        </a:rPr>
                        <a:t>[12], [13]</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5) Falta da dependência, maturidade e seriedade (tomar frente). </a:t>
                      </a:r>
                      <a:r>
                        <a:rPr lang="pt-BR" sz="1000" b="1" i="0" u="none" strike="noStrike" dirty="0">
                          <a:solidFill>
                            <a:srgbClr val="000000"/>
                          </a:solidFill>
                          <a:effectLst/>
                          <a:latin typeface="Calibri" panose="020F0502020204030204" pitchFamily="34" charset="0"/>
                        </a:rPr>
                        <a:t>[34], [45]</a:t>
                      </a:r>
                      <a:r>
                        <a:rPr lang="pt-BR" sz="1000" b="0" i="0" u="none" strike="noStrike" dirty="0">
                          <a:solidFill>
                            <a:srgbClr val="000000"/>
                          </a:solidFill>
                          <a:effectLst/>
                          <a:latin typeface="Calibri" panose="020F0502020204030204" pitchFamily="34" charset="0"/>
                        </a:rPr>
                        <a:t/>
                      </a:r>
                      <a:br>
                        <a:rPr lang="pt-BR" sz="1000" b="0" i="0" u="none" strike="noStrike" dirty="0">
                          <a:solidFill>
                            <a:srgbClr val="000000"/>
                          </a:solidFill>
                          <a:effectLst/>
                          <a:latin typeface="Calibri" panose="020F0502020204030204" pitchFamily="34" charset="0"/>
                        </a:rPr>
                      </a:br>
                      <a:r>
                        <a:rPr lang="pt-BR" sz="1000" b="0" i="0" u="none" strike="noStrike" dirty="0">
                          <a:solidFill>
                            <a:srgbClr val="000000"/>
                          </a:solidFill>
                          <a:effectLst/>
                          <a:latin typeface="Calibri" panose="020F0502020204030204" pitchFamily="34" charset="0"/>
                        </a:rPr>
                        <a:t>6) Falta de concentração e organização que resultem em indisciplina. </a:t>
                      </a:r>
                      <a:r>
                        <a:rPr lang="pt-BR" sz="1000" b="1" i="0" u="none" strike="noStrike" dirty="0">
                          <a:solidFill>
                            <a:srgbClr val="000000"/>
                          </a:solidFill>
                          <a:effectLst/>
                          <a:latin typeface="Calibri" panose="020F0502020204030204" pitchFamily="34" charset="0"/>
                        </a:rPr>
                        <a:t>[1], [12], [13]</a:t>
                      </a:r>
                      <a:endParaRPr lang="pt-BR" sz="1000" b="0" i="0" u="none" strike="noStrike" dirty="0">
                        <a:solidFill>
                          <a:srgbClr val="000000"/>
                        </a:solidFill>
                        <a:effectLst/>
                        <a:latin typeface="Calibri" panose="020F0502020204030204" pitchFamily="34" charset="0"/>
                      </a:endParaRPr>
                    </a:p>
                  </a:txBody>
                  <a:tcPr marL="7157" marR="7157" marT="7157" marB="34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68967691"/>
                  </a:ext>
                </a:extLst>
              </a:tr>
            </a:tbl>
          </a:graphicData>
        </a:graphic>
      </p:graphicFrame>
    </p:spTree>
    <p:extLst>
      <p:ext uri="{BB962C8B-B14F-4D97-AF65-F5344CB8AC3E}">
        <p14:creationId xmlns:p14="http://schemas.microsoft.com/office/powerpoint/2010/main" val="2486119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601189" y="192699"/>
            <a:ext cx="5866412" cy="907941"/>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Tabulação – Fund. II</a:t>
            </a:r>
          </a:p>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Identificação do problema</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17</a:t>
            </a:fld>
            <a:endParaRPr lang="pt-BR" b="1" dirty="0">
              <a:latin typeface="Arial" panose="020B0604020202020204" pitchFamily="34" charset="0"/>
              <a:cs typeface="Arial" panose="020B0604020202020204" pitchFamily="34" charset="0"/>
            </a:endParaRPr>
          </a:p>
        </p:txBody>
      </p:sp>
      <p:graphicFrame>
        <p:nvGraphicFramePr>
          <p:cNvPr id="3" name="Tabela 2">
            <a:extLst>
              <a:ext uri="{FF2B5EF4-FFF2-40B4-BE49-F238E27FC236}">
                <a16:creationId xmlns:a16="http://schemas.microsoft.com/office/drawing/2014/main" xmlns="" id="{7130D30A-60F3-4E64-ACCD-61D820806BA5}"/>
              </a:ext>
            </a:extLst>
          </p:cNvPr>
          <p:cNvGraphicFramePr>
            <a:graphicFrameLocks noGrp="1"/>
          </p:cNvGraphicFramePr>
          <p:nvPr>
            <p:extLst>
              <p:ext uri="{D42A27DB-BD31-4B8C-83A1-F6EECF244321}">
                <p14:modId xmlns:p14="http://schemas.microsoft.com/office/powerpoint/2010/main" val="3213113751"/>
              </p:ext>
            </p:extLst>
          </p:nvPr>
        </p:nvGraphicFramePr>
        <p:xfrm>
          <a:off x="272906" y="1423873"/>
          <a:ext cx="8598188" cy="3573179"/>
        </p:xfrm>
        <a:graphic>
          <a:graphicData uri="http://schemas.openxmlformats.org/drawingml/2006/table">
            <a:tbl>
              <a:tblPr/>
              <a:tblGrid>
                <a:gridCol w="2149547">
                  <a:extLst>
                    <a:ext uri="{9D8B030D-6E8A-4147-A177-3AD203B41FA5}">
                      <a16:colId xmlns:a16="http://schemas.microsoft.com/office/drawing/2014/main" xmlns="" val="2110987168"/>
                    </a:ext>
                  </a:extLst>
                </a:gridCol>
                <a:gridCol w="2149547">
                  <a:extLst>
                    <a:ext uri="{9D8B030D-6E8A-4147-A177-3AD203B41FA5}">
                      <a16:colId xmlns:a16="http://schemas.microsoft.com/office/drawing/2014/main" xmlns="" val="1458905250"/>
                    </a:ext>
                  </a:extLst>
                </a:gridCol>
                <a:gridCol w="1644796">
                  <a:extLst>
                    <a:ext uri="{9D8B030D-6E8A-4147-A177-3AD203B41FA5}">
                      <a16:colId xmlns:a16="http://schemas.microsoft.com/office/drawing/2014/main" xmlns="" val="1054919260"/>
                    </a:ext>
                  </a:extLst>
                </a:gridCol>
                <a:gridCol w="2654298">
                  <a:extLst>
                    <a:ext uri="{9D8B030D-6E8A-4147-A177-3AD203B41FA5}">
                      <a16:colId xmlns:a16="http://schemas.microsoft.com/office/drawing/2014/main" xmlns="" val="3301646510"/>
                    </a:ext>
                  </a:extLst>
                </a:gridCol>
              </a:tblGrid>
              <a:tr h="338795">
                <a:tc>
                  <a:txBody>
                    <a:bodyPr/>
                    <a:lstStyle/>
                    <a:p>
                      <a:pPr algn="l" fontAlgn="b"/>
                      <a:r>
                        <a:rPr lang="pt-BR" sz="1100" b="1" i="0" u="none" strike="noStrike" dirty="0">
                          <a:solidFill>
                            <a:srgbClr val="000000"/>
                          </a:solidFill>
                          <a:effectLst/>
                          <a:latin typeface="Calibri" panose="020F0502020204030204" pitchFamily="34" charset="0"/>
                        </a:rPr>
                        <a:t>FÍSICA 8o. E 9o. ANO/</a:t>
                      </a:r>
                      <a:br>
                        <a:rPr lang="pt-BR" sz="1100" b="1" i="0" u="none" strike="noStrike" dirty="0">
                          <a:solidFill>
                            <a:srgbClr val="000000"/>
                          </a:solidFill>
                          <a:effectLst/>
                          <a:latin typeface="Calibri" panose="020F0502020204030204" pitchFamily="34" charset="0"/>
                        </a:rPr>
                      </a:br>
                      <a:r>
                        <a:rPr lang="pt-BR" sz="1100" b="1" i="0" u="none" strike="noStrike" dirty="0">
                          <a:solidFill>
                            <a:srgbClr val="000000"/>
                          </a:solidFill>
                          <a:effectLst/>
                          <a:latin typeface="Calibri" panose="020F0502020204030204" pitchFamily="34" charset="0"/>
                        </a:rPr>
                        <a:t>Prof. Marco Antonio Precioso</a:t>
                      </a:r>
                    </a:p>
                  </a:txBody>
                  <a:tcPr marL="5554" marR="5554" marT="5554" marB="2665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100" b="1" i="0" u="none" strike="noStrike" dirty="0">
                          <a:solidFill>
                            <a:srgbClr val="000000"/>
                          </a:solidFill>
                          <a:effectLst/>
                          <a:latin typeface="Calibri" panose="020F0502020204030204" pitchFamily="34" charset="0"/>
                        </a:rPr>
                        <a:t>FUND II - INGLES / </a:t>
                      </a:r>
                      <a:br>
                        <a:rPr lang="pt-BR" sz="1100" b="1" i="0" u="none" strike="noStrike" dirty="0">
                          <a:solidFill>
                            <a:srgbClr val="000000"/>
                          </a:solidFill>
                          <a:effectLst/>
                          <a:latin typeface="Calibri" panose="020F0502020204030204" pitchFamily="34" charset="0"/>
                        </a:rPr>
                      </a:br>
                      <a:r>
                        <a:rPr lang="pt-BR" sz="1100" b="1" i="0" u="none" strike="noStrike" dirty="0">
                          <a:solidFill>
                            <a:srgbClr val="000000"/>
                          </a:solidFill>
                          <a:effectLst/>
                          <a:latin typeface="Calibri" panose="020F0502020204030204" pitchFamily="34" charset="0"/>
                        </a:rPr>
                        <a:t>Gisele Renata da Cruz</a:t>
                      </a:r>
                    </a:p>
                  </a:txBody>
                  <a:tcPr marL="5554" marR="5554" marT="5554" marB="2665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100" b="1" i="0" u="none" strike="noStrike" dirty="0">
                          <a:solidFill>
                            <a:srgbClr val="000000"/>
                          </a:solidFill>
                          <a:effectLst/>
                          <a:latin typeface="Calibri" panose="020F0502020204030204" pitchFamily="34" charset="0"/>
                        </a:rPr>
                        <a:t>RELIGIÃO / </a:t>
                      </a:r>
                      <a:br>
                        <a:rPr lang="pt-BR" sz="1100" b="1" i="0" u="none" strike="noStrike" dirty="0">
                          <a:solidFill>
                            <a:srgbClr val="000000"/>
                          </a:solidFill>
                          <a:effectLst/>
                          <a:latin typeface="Calibri" panose="020F0502020204030204" pitchFamily="34" charset="0"/>
                        </a:rPr>
                      </a:br>
                      <a:r>
                        <a:rPr lang="pt-BR" sz="1100" b="1" i="0" u="none" strike="noStrike" dirty="0">
                          <a:solidFill>
                            <a:srgbClr val="000000"/>
                          </a:solidFill>
                          <a:effectLst/>
                          <a:latin typeface="Calibri" panose="020F0502020204030204" pitchFamily="34" charset="0"/>
                        </a:rPr>
                        <a:t>Racha Saad</a:t>
                      </a:r>
                    </a:p>
                  </a:txBody>
                  <a:tcPr marL="5554" marR="5554" marT="5554" marB="2665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100" b="1" i="0" u="none" strike="noStrike" dirty="0">
                          <a:solidFill>
                            <a:srgbClr val="000000"/>
                          </a:solidFill>
                          <a:effectLst/>
                          <a:latin typeface="Calibri" panose="020F0502020204030204" pitchFamily="34" charset="0"/>
                        </a:rPr>
                        <a:t>Ed. Física - Infantil/Fund. I e II - EDUCAÇÃO FÍSICA - Ed. Infantil ao 9o. ano</a:t>
                      </a:r>
                      <a:br>
                        <a:rPr lang="pt-BR" sz="1100" b="1" i="0" u="none" strike="noStrike" dirty="0">
                          <a:solidFill>
                            <a:srgbClr val="000000"/>
                          </a:solidFill>
                          <a:effectLst/>
                          <a:latin typeface="Calibri" panose="020F0502020204030204" pitchFamily="34" charset="0"/>
                        </a:rPr>
                      </a:br>
                      <a:r>
                        <a:rPr lang="pt-BR" sz="1100" b="1" i="0" u="none" strike="noStrike" dirty="0">
                          <a:solidFill>
                            <a:srgbClr val="000000"/>
                          </a:solidFill>
                          <a:effectLst/>
                          <a:latin typeface="Calibri" panose="020F0502020204030204" pitchFamily="34" charset="0"/>
                        </a:rPr>
                        <a:t>Profa. Andréa Eliza Boscolo</a:t>
                      </a:r>
                    </a:p>
                  </a:txBody>
                  <a:tcPr marL="5554" marR="5554" marT="5554" marB="2665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2802030"/>
                  </a:ext>
                </a:extLst>
              </a:tr>
              <a:tr h="3038046">
                <a:tc>
                  <a:txBody>
                    <a:bodyPr/>
                    <a:lstStyle/>
                    <a:p>
                      <a:pPr algn="l" fontAlgn="t"/>
                      <a:r>
                        <a:rPr lang="pt-BR" sz="1100" b="0" i="0" u="none" strike="noStrike" dirty="0">
                          <a:solidFill>
                            <a:srgbClr val="000000"/>
                          </a:solidFill>
                          <a:effectLst/>
                          <a:latin typeface="Calibri" panose="020F0502020204030204" pitchFamily="34" charset="0"/>
                        </a:rPr>
                        <a:t>. Concentração em sala de aula </a:t>
                      </a:r>
                      <a:r>
                        <a:rPr lang="pt-BR" sz="1100" b="1" i="0" u="none" strike="noStrike" dirty="0">
                          <a:solidFill>
                            <a:srgbClr val="000000"/>
                          </a:solidFill>
                          <a:effectLst/>
                          <a:latin typeface="Calibri" panose="020F0502020204030204" pitchFamily="34" charset="0"/>
                        </a:rPr>
                        <a:t>[1]</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 Raciocínio lógico pouco desenvolvido </a:t>
                      </a:r>
                      <a:r>
                        <a:rPr lang="pt-BR" sz="1100" b="1" i="0" u="none" strike="noStrike" dirty="0">
                          <a:solidFill>
                            <a:srgbClr val="000000"/>
                          </a:solidFill>
                          <a:effectLst/>
                          <a:latin typeface="Calibri" panose="020F0502020204030204" pitchFamily="34" charset="0"/>
                        </a:rPr>
                        <a:t>[21], [42]</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 Postura em sala de aula. </a:t>
                      </a:r>
                      <a:r>
                        <a:rPr lang="pt-BR" sz="1100" b="1" i="0" u="none" strike="noStrike" dirty="0">
                          <a:solidFill>
                            <a:srgbClr val="000000"/>
                          </a:solidFill>
                          <a:effectLst/>
                          <a:latin typeface="Calibri" panose="020F0502020204030204" pitchFamily="34" charset="0"/>
                        </a:rPr>
                        <a:t>[12], [45]</a:t>
                      </a:r>
                      <a:endParaRPr lang="pt-BR" sz="1100" b="0" i="0" u="none" strike="noStrike" dirty="0">
                        <a:solidFill>
                          <a:srgbClr val="000000"/>
                        </a:solidFill>
                        <a:effectLst/>
                        <a:latin typeface="Calibri" panose="020F0502020204030204" pitchFamily="34" charset="0"/>
                      </a:endParaRPr>
                    </a:p>
                  </a:txBody>
                  <a:tcPr marL="5554" marR="5554" marT="5554" marB="266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pt-BR" sz="1100" b="0" i="0" u="none" strike="noStrike" dirty="0">
                          <a:solidFill>
                            <a:srgbClr val="000000"/>
                          </a:solidFill>
                          <a:effectLst/>
                          <a:latin typeface="Calibri" panose="020F0502020204030204" pitchFamily="34" charset="0"/>
                        </a:rPr>
                        <a:t>. No geral, o grupo vem crescendo e entendo quais as atitudes necessárias para a aula.</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 Por vezes preciso chamar a atenção para conversas paralelas. Mas são casos pontuais, em geral resolvidos no mesmo dia. </a:t>
                      </a:r>
                      <a:r>
                        <a:rPr lang="pt-BR" sz="1100" b="1" i="0" u="none" strike="noStrike" dirty="0">
                          <a:solidFill>
                            <a:srgbClr val="000000"/>
                          </a:solidFill>
                          <a:effectLst/>
                          <a:latin typeface="Calibri" panose="020F0502020204030204" pitchFamily="34" charset="0"/>
                        </a:rPr>
                        <a:t>[9]</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 Precisam ser mais responsáveis com as atividades dadas fora da sala. </a:t>
                      </a:r>
                      <a:r>
                        <a:rPr lang="pt-BR" sz="1100" b="1" i="0" u="none" strike="noStrike" dirty="0">
                          <a:solidFill>
                            <a:srgbClr val="000000"/>
                          </a:solidFill>
                          <a:effectLst/>
                          <a:latin typeface="Calibri" panose="020F0502020204030204" pitchFamily="34" charset="0"/>
                        </a:rPr>
                        <a:t>[42], [44]</a:t>
                      </a:r>
                      <a:endParaRPr lang="pt-BR" sz="1100" b="0" i="0" u="none" strike="noStrike" dirty="0">
                        <a:solidFill>
                          <a:srgbClr val="000000"/>
                        </a:solidFill>
                        <a:effectLst/>
                        <a:latin typeface="Calibri" panose="020F0502020204030204" pitchFamily="34" charset="0"/>
                      </a:endParaRPr>
                    </a:p>
                  </a:txBody>
                  <a:tcPr marL="5554" marR="5554" marT="5554" marB="266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pt-BR" sz="1100" b="0" i="0" u="none" strike="noStrike" dirty="0">
                          <a:solidFill>
                            <a:srgbClr val="000000"/>
                          </a:solidFill>
                          <a:effectLst/>
                          <a:latin typeface="Calibri" panose="020F0502020204030204" pitchFamily="34" charset="0"/>
                        </a:rPr>
                        <a:t>Muitos alunos na sala de aula</a:t>
                      </a:r>
                      <a:r>
                        <a:rPr lang="pt-BR" sz="1100" b="1" i="0" u="none" strike="noStrike" dirty="0">
                          <a:solidFill>
                            <a:srgbClr val="000000"/>
                          </a:solidFill>
                          <a:effectLst/>
                          <a:latin typeface="Calibri" panose="020F0502020204030204" pitchFamily="34" charset="0"/>
                        </a:rPr>
                        <a:t> [37]</a:t>
                      </a:r>
                      <a:endParaRPr lang="pt-BR" sz="1100" b="0" i="0" u="none" strike="noStrike" dirty="0">
                        <a:solidFill>
                          <a:srgbClr val="000000"/>
                        </a:solidFill>
                        <a:effectLst/>
                        <a:latin typeface="Calibri" panose="020F0502020204030204" pitchFamily="34" charset="0"/>
                      </a:endParaRPr>
                    </a:p>
                  </a:txBody>
                  <a:tcPr marL="5554" marR="5554" marT="5554" marB="266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pt-BR" sz="1100" b="0" i="0" u="none" strike="noStrike" dirty="0">
                          <a:solidFill>
                            <a:srgbClr val="000000"/>
                          </a:solidFill>
                          <a:effectLst/>
                          <a:latin typeface="Calibri" panose="020F0502020204030204" pitchFamily="34" charset="0"/>
                        </a:rPr>
                        <a:t>Eu diria que a professora (o) de Ed. Física são os mais esperados pelas crianças rs rs rs rs rs rs rs...</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A Ed. Física nos permite atingir os objetivos das aulas, através do brincar e do lúdico, o que facilita e minimiza as dificuldades.</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As brincadeiras paralelas, posturas e na de quadras e crianças com comprometimento </a:t>
                      </a:r>
                      <a:r>
                        <a:rPr lang="pt-BR" sz="1100" b="1" i="0" u="none" strike="noStrike" dirty="0">
                          <a:solidFill>
                            <a:srgbClr val="000000"/>
                          </a:solidFill>
                          <a:effectLst/>
                          <a:latin typeface="Calibri" panose="020F0502020204030204" pitchFamily="34" charset="0"/>
                        </a:rPr>
                        <a:t>[20], [12], [19] </a:t>
                      </a:r>
                      <a:r>
                        <a:rPr lang="pt-BR" sz="1100" b="0" i="0" u="none" strike="noStrike" dirty="0">
                          <a:solidFill>
                            <a:srgbClr val="000000"/>
                          </a:solidFill>
                          <a:effectLst/>
                          <a:latin typeface="Calibri" panose="020F0502020204030204" pitchFamily="34" charset="0"/>
                        </a:rPr>
                        <a:t>cognitivo/atitudional sem laudo, são algumas das dificuldades. </a:t>
                      </a:r>
                      <a:r>
                        <a:rPr lang="pt-BR" sz="1100" b="1" i="0" u="none" strike="noStrike" dirty="0">
                          <a:solidFill>
                            <a:srgbClr val="000000"/>
                          </a:solidFill>
                          <a:effectLst/>
                          <a:latin typeface="Calibri" panose="020F0502020204030204" pitchFamily="34" charset="0"/>
                        </a:rPr>
                        <a:t>[28]</a:t>
                      </a:r>
                      <a:r>
                        <a:rPr lang="pt-BR" sz="1100" b="0" i="0" u="none" strike="noStrike" dirty="0">
                          <a:solidFill>
                            <a:srgbClr val="000000"/>
                          </a:solidFill>
                          <a:effectLst/>
                          <a:latin typeface="Calibri" panose="020F0502020204030204" pitchFamily="34" charset="0"/>
                        </a:rPr>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Porém, de um modo geral, as aulas acontecem de forma tranquila e alegre, e as dificuldades acabaram aparecendo em casos mais isolados.</a:t>
                      </a:r>
                    </a:p>
                  </a:txBody>
                  <a:tcPr marL="5554" marR="5554" marT="5554" marB="266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980486306"/>
                  </a:ext>
                </a:extLst>
              </a:tr>
            </a:tbl>
          </a:graphicData>
        </a:graphic>
      </p:graphicFrame>
    </p:spTree>
    <p:extLst>
      <p:ext uri="{BB962C8B-B14F-4D97-AF65-F5344CB8AC3E}">
        <p14:creationId xmlns:p14="http://schemas.microsoft.com/office/powerpoint/2010/main" val="2920017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601188" y="192699"/>
            <a:ext cx="5859155"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Tabulação – Fund. II</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18</a:t>
            </a:fld>
            <a:endParaRPr lang="pt-BR" b="1" dirty="0">
              <a:latin typeface="Arial" panose="020B0604020202020204" pitchFamily="34" charset="0"/>
              <a:cs typeface="Arial" panose="020B0604020202020204" pitchFamily="34" charset="0"/>
            </a:endParaRPr>
          </a:p>
        </p:txBody>
      </p:sp>
      <p:graphicFrame>
        <p:nvGraphicFramePr>
          <p:cNvPr id="2" name="Tabela 1">
            <a:extLst>
              <a:ext uri="{FF2B5EF4-FFF2-40B4-BE49-F238E27FC236}">
                <a16:creationId xmlns:a16="http://schemas.microsoft.com/office/drawing/2014/main" xmlns="" id="{5FC9A54A-BFB2-4BCA-A7D9-4F39425A39A6}"/>
              </a:ext>
            </a:extLst>
          </p:cNvPr>
          <p:cNvGraphicFramePr>
            <a:graphicFrameLocks noGrp="1"/>
          </p:cNvGraphicFramePr>
          <p:nvPr>
            <p:extLst>
              <p:ext uri="{D42A27DB-BD31-4B8C-83A1-F6EECF244321}">
                <p14:modId xmlns:p14="http://schemas.microsoft.com/office/powerpoint/2010/main" val="728093778"/>
              </p:ext>
            </p:extLst>
          </p:nvPr>
        </p:nvGraphicFramePr>
        <p:xfrm>
          <a:off x="184079" y="1250950"/>
          <a:ext cx="8775842" cy="3198625"/>
        </p:xfrm>
        <a:graphic>
          <a:graphicData uri="http://schemas.openxmlformats.org/drawingml/2006/table">
            <a:tbl>
              <a:tblPr>
                <a:tableStyleId>{5C22544A-7EE6-4342-B048-85BDC9FD1C3A}</a:tableStyleId>
              </a:tblPr>
              <a:tblGrid>
                <a:gridCol w="264536">
                  <a:extLst>
                    <a:ext uri="{9D8B030D-6E8A-4147-A177-3AD203B41FA5}">
                      <a16:colId xmlns:a16="http://schemas.microsoft.com/office/drawing/2014/main" xmlns="" val="1718200717"/>
                    </a:ext>
                  </a:extLst>
                </a:gridCol>
                <a:gridCol w="2367540">
                  <a:extLst>
                    <a:ext uri="{9D8B030D-6E8A-4147-A177-3AD203B41FA5}">
                      <a16:colId xmlns:a16="http://schemas.microsoft.com/office/drawing/2014/main" xmlns="" val="4277572220"/>
                    </a:ext>
                  </a:extLst>
                </a:gridCol>
                <a:gridCol w="736600">
                  <a:extLst>
                    <a:ext uri="{9D8B030D-6E8A-4147-A177-3AD203B41FA5}">
                      <a16:colId xmlns:a16="http://schemas.microsoft.com/office/drawing/2014/main" xmlns="" val="3075570582"/>
                    </a:ext>
                  </a:extLst>
                </a:gridCol>
                <a:gridCol w="746867">
                  <a:extLst>
                    <a:ext uri="{9D8B030D-6E8A-4147-A177-3AD203B41FA5}">
                      <a16:colId xmlns:a16="http://schemas.microsoft.com/office/drawing/2014/main" xmlns="" val="3631229534"/>
                    </a:ext>
                  </a:extLst>
                </a:gridCol>
                <a:gridCol w="515091">
                  <a:extLst>
                    <a:ext uri="{9D8B030D-6E8A-4147-A177-3AD203B41FA5}">
                      <a16:colId xmlns:a16="http://schemas.microsoft.com/office/drawing/2014/main" xmlns="" val="4290387123"/>
                    </a:ext>
                  </a:extLst>
                </a:gridCol>
                <a:gridCol w="631430">
                  <a:extLst>
                    <a:ext uri="{9D8B030D-6E8A-4147-A177-3AD203B41FA5}">
                      <a16:colId xmlns:a16="http://schemas.microsoft.com/office/drawing/2014/main" xmlns="" val="1208110994"/>
                    </a:ext>
                  </a:extLst>
                </a:gridCol>
                <a:gridCol w="390227">
                  <a:extLst>
                    <a:ext uri="{9D8B030D-6E8A-4147-A177-3AD203B41FA5}">
                      <a16:colId xmlns:a16="http://schemas.microsoft.com/office/drawing/2014/main" xmlns="" val="362130421"/>
                    </a:ext>
                  </a:extLst>
                </a:gridCol>
                <a:gridCol w="510828">
                  <a:extLst>
                    <a:ext uri="{9D8B030D-6E8A-4147-A177-3AD203B41FA5}">
                      <a16:colId xmlns:a16="http://schemas.microsoft.com/office/drawing/2014/main" xmlns="" val="2542051050"/>
                    </a:ext>
                  </a:extLst>
                </a:gridCol>
                <a:gridCol w="510828">
                  <a:extLst>
                    <a:ext uri="{9D8B030D-6E8A-4147-A177-3AD203B41FA5}">
                      <a16:colId xmlns:a16="http://schemas.microsoft.com/office/drawing/2014/main" xmlns="" val="2144368752"/>
                    </a:ext>
                  </a:extLst>
                </a:gridCol>
                <a:gridCol w="510828">
                  <a:extLst>
                    <a:ext uri="{9D8B030D-6E8A-4147-A177-3AD203B41FA5}">
                      <a16:colId xmlns:a16="http://schemas.microsoft.com/office/drawing/2014/main" xmlns="" val="2727101412"/>
                    </a:ext>
                  </a:extLst>
                </a:gridCol>
                <a:gridCol w="510828">
                  <a:extLst>
                    <a:ext uri="{9D8B030D-6E8A-4147-A177-3AD203B41FA5}">
                      <a16:colId xmlns:a16="http://schemas.microsoft.com/office/drawing/2014/main" xmlns="" val="2879596010"/>
                    </a:ext>
                  </a:extLst>
                </a:gridCol>
                <a:gridCol w="499898">
                  <a:extLst>
                    <a:ext uri="{9D8B030D-6E8A-4147-A177-3AD203B41FA5}">
                      <a16:colId xmlns:a16="http://schemas.microsoft.com/office/drawing/2014/main" xmlns="" val="662634462"/>
                    </a:ext>
                  </a:extLst>
                </a:gridCol>
                <a:gridCol w="580341">
                  <a:extLst>
                    <a:ext uri="{9D8B030D-6E8A-4147-A177-3AD203B41FA5}">
                      <a16:colId xmlns:a16="http://schemas.microsoft.com/office/drawing/2014/main" xmlns="" val="2601672323"/>
                    </a:ext>
                  </a:extLst>
                </a:gridCol>
              </a:tblGrid>
              <a:tr h="314281">
                <a:tc>
                  <a:txBody>
                    <a:bodyPr/>
                    <a:lstStyle/>
                    <a:p>
                      <a:pPr algn="ctr" fontAlgn="b"/>
                      <a:r>
                        <a:rPr lang="pt-BR" sz="1100" b="1" u="none" strike="noStrike" dirty="0">
                          <a:effectLst/>
                        </a:rPr>
                        <a:t>#</a:t>
                      </a:r>
                      <a:endParaRPr lang="pt-BR" sz="1100" b="1" i="0" u="none" strike="noStrike" dirty="0">
                        <a:solidFill>
                          <a:srgbClr val="000000"/>
                        </a:solidFill>
                        <a:effectLst/>
                        <a:latin typeface="Calibri" panose="020F0502020204030204" pitchFamily="34" charset="0"/>
                      </a:endParaRPr>
                    </a:p>
                  </a:txBody>
                  <a:tcPr marL="5927" marR="5927" marT="5927" marB="28449" anchor="b">
                    <a:solidFill>
                      <a:schemeClr val="bg1">
                        <a:lumMod val="65000"/>
                      </a:schemeClr>
                    </a:solidFill>
                  </a:tcPr>
                </a:tc>
                <a:tc>
                  <a:txBody>
                    <a:bodyPr/>
                    <a:lstStyle/>
                    <a:p>
                      <a:pPr algn="ctr" fontAlgn="b"/>
                      <a:r>
                        <a:rPr lang="pt-BR" sz="1100" b="1" u="none" strike="noStrike" dirty="0">
                          <a:effectLst/>
                        </a:rPr>
                        <a:t>Categoria de problema</a:t>
                      </a:r>
                      <a:endParaRPr lang="pt-BR" sz="1100" b="1" i="0" u="none" strike="noStrike" dirty="0">
                        <a:solidFill>
                          <a:srgbClr val="000000"/>
                        </a:solidFill>
                        <a:effectLst/>
                        <a:latin typeface="Calibri" panose="020F0502020204030204" pitchFamily="34" charset="0"/>
                      </a:endParaRPr>
                    </a:p>
                  </a:txBody>
                  <a:tcPr marL="5927" marR="5927" marT="5927" marB="28449" anchor="b">
                    <a:solidFill>
                      <a:schemeClr val="bg1">
                        <a:lumMod val="65000"/>
                      </a:schemeClr>
                    </a:solidFill>
                  </a:tcPr>
                </a:tc>
                <a:tc>
                  <a:txBody>
                    <a:bodyPr/>
                    <a:lstStyle/>
                    <a:p>
                      <a:pPr algn="ctr" fontAlgn="ctr"/>
                      <a:r>
                        <a:rPr lang="pt-BR" sz="1100" b="1" u="none" strike="noStrike" dirty="0">
                          <a:effectLst/>
                        </a:rPr>
                        <a:t>L. Portuguesa</a:t>
                      </a:r>
                      <a:endParaRPr lang="pt-BR" sz="1100" b="1" i="0" u="none" strike="noStrike" dirty="0">
                        <a:solidFill>
                          <a:srgbClr val="000000"/>
                        </a:solidFill>
                        <a:effectLst/>
                        <a:latin typeface="Calibri" panose="020F0502020204030204" pitchFamily="34" charset="0"/>
                      </a:endParaRPr>
                    </a:p>
                  </a:txBody>
                  <a:tcPr marL="5927" marR="5927" marT="5927" marB="28449" anchor="ctr">
                    <a:solidFill>
                      <a:schemeClr val="bg1">
                        <a:lumMod val="65000"/>
                      </a:schemeClr>
                    </a:solidFill>
                  </a:tcPr>
                </a:tc>
                <a:tc>
                  <a:txBody>
                    <a:bodyPr/>
                    <a:lstStyle/>
                    <a:p>
                      <a:pPr algn="ctr" fontAlgn="ctr"/>
                      <a:r>
                        <a:rPr lang="pt-BR" sz="1100" b="1" u="none" strike="noStrike" dirty="0">
                          <a:effectLst/>
                        </a:rPr>
                        <a:t>Matemática</a:t>
                      </a:r>
                      <a:endParaRPr lang="pt-BR" sz="1100" b="1" i="0" u="none" strike="noStrike" dirty="0">
                        <a:solidFill>
                          <a:srgbClr val="000000"/>
                        </a:solidFill>
                        <a:effectLst/>
                        <a:latin typeface="Calibri" panose="020F0502020204030204" pitchFamily="34" charset="0"/>
                      </a:endParaRPr>
                    </a:p>
                  </a:txBody>
                  <a:tcPr marL="5927" marR="5927" marT="5927" marB="28449" anchor="ctr">
                    <a:solidFill>
                      <a:schemeClr val="bg1">
                        <a:lumMod val="65000"/>
                      </a:schemeClr>
                    </a:solidFill>
                  </a:tcPr>
                </a:tc>
                <a:tc>
                  <a:txBody>
                    <a:bodyPr/>
                    <a:lstStyle/>
                    <a:p>
                      <a:pPr algn="ctr" fontAlgn="ctr"/>
                      <a:r>
                        <a:rPr lang="pt-BR" sz="1100" b="1" u="none" strike="noStrike" dirty="0">
                          <a:effectLst/>
                        </a:rPr>
                        <a:t>Ciências</a:t>
                      </a:r>
                      <a:endParaRPr lang="pt-BR" sz="1100" b="1" i="0" u="none" strike="noStrike" dirty="0">
                        <a:solidFill>
                          <a:srgbClr val="000000"/>
                        </a:solidFill>
                        <a:effectLst/>
                        <a:latin typeface="Calibri" panose="020F0502020204030204" pitchFamily="34" charset="0"/>
                      </a:endParaRPr>
                    </a:p>
                  </a:txBody>
                  <a:tcPr marL="5927" marR="5927" marT="5927" marB="28449" anchor="ctr">
                    <a:solidFill>
                      <a:schemeClr val="bg1">
                        <a:lumMod val="65000"/>
                      </a:schemeClr>
                    </a:solidFill>
                  </a:tcPr>
                </a:tc>
                <a:tc>
                  <a:txBody>
                    <a:bodyPr/>
                    <a:lstStyle/>
                    <a:p>
                      <a:pPr algn="ctr" fontAlgn="ctr"/>
                      <a:r>
                        <a:rPr lang="pt-BR" sz="1100" b="1" u="none" strike="noStrike" dirty="0">
                          <a:effectLst/>
                        </a:rPr>
                        <a:t>Geografia e História</a:t>
                      </a:r>
                      <a:endParaRPr lang="pt-BR" sz="1100" b="1" i="0" u="none" strike="noStrike" dirty="0">
                        <a:solidFill>
                          <a:srgbClr val="000000"/>
                        </a:solidFill>
                        <a:effectLst/>
                        <a:latin typeface="Calibri" panose="020F0502020204030204" pitchFamily="34" charset="0"/>
                      </a:endParaRPr>
                    </a:p>
                  </a:txBody>
                  <a:tcPr marL="5927" marR="5927" marT="5927" marB="28449" anchor="ctr">
                    <a:solidFill>
                      <a:schemeClr val="bg1">
                        <a:lumMod val="65000"/>
                      </a:schemeClr>
                    </a:solidFill>
                  </a:tcPr>
                </a:tc>
                <a:tc>
                  <a:txBody>
                    <a:bodyPr/>
                    <a:lstStyle/>
                    <a:p>
                      <a:pPr algn="ctr" fontAlgn="ctr"/>
                      <a:r>
                        <a:rPr lang="pt-BR" sz="1100" b="1" u="none" strike="noStrike" dirty="0">
                          <a:effectLst/>
                        </a:rPr>
                        <a:t>Artes</a:t>
                      </a:r>
                      <a:endParaRPr lang="pt-BR" sz="1100" b="1" i="0" u="none" strike="noStrike" dirty="0">
                        <a:solidFill>
                          <a:srgbClr val="000000"/>
                        </a:solidFill>
                        <a:effectLst/>
                        <a:latin typeface="Calibri" panose="020F0502020204030204" pitchFamily="34" charset="0"/>
                      </a:endParaRPr>
                    </a:p>
                  </a:txBody>
                  <a:tcPr marL="5927" marR="5927" marT="5927" marB="28449" anchor="ctr">
                    <a:solidFill>
                      <a:schemeClr val="bg1">
                        <a:lumMod val="65000"/>
                      </a:schemeClr>
                    </a:solidFill>
                  </a:tcPr>
                </a:tc>
                <a:tc>
                  <a:txBody>
                    <a:bodyPr/>
                    <a:lstStyle/>
                    <a:p>
                      <a:pPr algn="ctr" fontAlgn="ctr"/>
                      <a:r>
                        <a:rPr lang="pt-BR" sz="1100" b="1" u="none" strike="noStrike" dirty="0">
                          <a:effectLst/>
                        </a:rPr>
                        <a:t>Física</a:t>
                      </a:r>
                      <a:endParaRPr lang="pt-BR" sz="1100" b="1" i="0" u="none" strike="noStrike" dirty="0">
                        <a:solidFill>
                          <a:srgbClr val="000000"/>
                        </a:solidFill>
                        <a:effectLst/>
                        <a:latin typeface="Calibri" panose="020F0502020204030204" pitchFamily="34" charset="0"/>
                      </a:endParaRPr>
                    </a:p>
                  </a:txBody>
                  <a:tcPr marL="5927" marR="5927" marT="5927" marB="28449" anchor="ctr">
                    <a:solidFill>
                      <a:schemeClr val="bg1">
                        <a:lumMod val="65000"/>
                      </a:schemeClr>
                    </a:solidFill>
                  </a:tcPr>
                </a:tc>
                <a:tc>
                  <a:txBody>
                    <a:bodyPr/>
                    <a:lstStyle/>
                    <a:p>
                      <a:pPr algn="ctr" fontAlgn="ctr"/>
                      <a:r>
                        <a:rPr lang="pt-BR" sz="1100" b="1" u="none" strike="noStrike" dirty="0">
                          <a:effectLst/>
                        </a:rPr>
                        <a:t>Árabe</a:t>
                      </a:r>
                      <a:endParaRPr lang="pt-BR" sz="1100" b="1" i="0" u="none" strike="noStrike" dirty="0">
                        <a:solidFill>
                          <a:srgbClr val="000000"/>
                        </a:solidFill>
                        <a:effectLst/>
                        <a:latin typeface="Calibri" panose="020F0502020204030204" pitchFamily="34" charset="0"/>
                      </a:endParaRPr>
                    </a:p>
                  </a:txBody>
                  <a:tcPr marL="5927" marR="5927" marT="5927" marB="28449" anchor="ctr">
                    <a:solidFill>
                      <a:schemeClr val="bg1">
                        <a:lumMod val="65000"/>
                      </a:schemeClr>
                    </a:solidFill>
                  </a:tcPr>
                </a:tc>
                <a:tc>
                  <a:txBody>
                    <a:bodyPr/>
                    <a:lstStyle/>
                    <a:p>
                      <a:pPr algn="ctr" fontAlgn="ctr"/>
                      <a:r>
                        <a:rPr lang="pt-BR" sz="1100" b="1" u="none" strike="noStrike" dirty="0">
                          <a:effectLst/>
                        </a:rPr>
                        <a:t>Inglês</a:t>
                      </a:r>
                      <a:endParaRPr lang="pt-BR" sz="1100" b="1" i="0" u="none" strike="noStrike" dirty="0">
                        <a:solidFill>
                          <a:srgbClr val="000000"/>
                        </a:solidFill>
                        <a:effectLst/>
                        <a:latin typeface="Calibri" panose="020F0502020204030204" pitchFamily="34" charset="0"/>
                      </a:endParaRPr>
                    </a:p>
                  </a:txBody>
                  <a:tcPr marL="5927" marR="5927" marT="5927" marB="28449" anchor="ctr">
                    <a:solidFill>
                      <a:schemeClr val="bg1">
                        <a:lumMod val="65000"/>
                      </a:schemeClr>
                    </a:solidFill>
                  </a:tcPr>
                </a:tc>
                <a:tc>
                  <a:txBody>
                    <a:bodyPr/>
                    <a:lstStyle/>
                    <a:p>
                      <a:pPr algn="ctr" fontAlgn="ctr"/>
                      <a:r>
                        <a:rPr lang="pt-BR" sz="1100" b="1" u="none" strike="noStrike" dirty="0">
                          <a:effectLst/>
                        </a:rPr>
                        <a:t>Religião</a:t>
                      </a:r>
                      <a:endParaRPr lang="pt-BR" sz="1100" b="1" i="0" u="none" strike="noStrike" dirty="0">
                        <a:solidFill>
                          <a:srgbClr val="000000"/>
                        </a:solidFill>
                        <a:effectLst/>
                        <a:latin typeface="Calibri" panose="020F0502020204030204" pitchFamily="34" charset="0"/>
                      </a:endParaRPr>
                    </a:p>
                  </a:txBody>
                  <a:tcPr marL="5927" marR="5927" marT="5927" marB="28449" anchor="ctr">
                    <a:solidFill>
                      <a:schemeClr val="bg1">
                        <a:lumMod val="65000"/>
                      </a:schemeClr>
                    </a:solidFill>
                  </a:tcPr>
                </a:tc>
                <a:tc>
                  <a:txBody>
                    <a:bodyPr/>
                    <a:lstStyle/>
                    <a:p>
                      <a:pPr algn="ctr" fontAlgn="ctr"/>
                      <a:r>
                        <a:rPr lang="pt-BR" sz="1100" b="1" u="none" strike="noStrike" dirty="0">
                          <a:effectLst/>
                        </a:rPr>
                        <a:t>Ed. Física</a:t>
                      </a:r>
                      <a:endParaRPr lang="pt-BR" sz="1100" b="1" i="0" u="none" strike="noStrike" dirty="0">
                        <a:solidFill>
                          <a:srgbClr val="000000"/>
                        </a:solidFill>
                        <a:effectLst/>
                        <a:latin typeface="Calibri" panose="020F0502020204030204" pitchFamily="34" charset="0"/>
                      </a:endParaRPr>
                    </a:p>
                  </a:txBody>
                  <a:tcPr marL="5927" marR="5927" marT="5927" marB="28449" anchor="ctr">
                    <a:solidFill>
                      <a:schemeClr val="bg1">
                        <a:lumMod val="65000"/>
                      </a:schemeClr>
                    </a:solidFill>
                  </a:tcPr>
                </a:tc>
                <a:tc>
                  <a:txBody>
                    <a:bodyPr/>
                    <a:lstStyle/>
                    <a:p>
                      <a:pPr algn="ctr" fontAlgn="ctr"/>
                      <a:r>
                        <a:rPr lang="pt-BR" sz="1100" b="1" u="none" strike="noStrike" dirty="0">
                          <a:effectLst/>
                        </a:rPr>
                        <a:t>TOTAL</a:t>
                      </a:r>
                      <a:endParaRPr lang="pt-BR" sz="1100" b="1" i="0" u="none" strike="noStrike" dirty="0">
                        <a:solidFill>
                          <a:srgbClr val="000000"/>
                        </a:solidFill>
                        <a:effectLst/>
                        <a:latin typeface="Calibri" panose="020F0502020204030204" pitchFamily="34" charset="0"/>
                      </a:endParaRPr>
                    </a:p>
                  </a:txBody>
                  <a:tcPr marL="5927" marR="5927" marT="5927" marB="28449" anchor="ctr">
                    <a:solidFill>
                      <a:schemeClr val="bg1">
                        <a:lumMod val="65000"/>
                      </a:schemeClr>
                    </a:solidFill>
                  </a:tcPr>
                </a:tc>
                <a:extLst>
                  <a:ext uri="{0D108BD9-81ED-4DB2-BD59-A6C34878D82A}">
                    <a16:rowId xmlns:a16="http://schemas.microsoft.com/office/drawing/2014/main" xmlns="" val="4237799756"/>
                  </a:ext>
                </a:extLst>
              </a:tr>
              <a:tr h="217613">
                <a:tc>
                  <a:txBody>
                    <a:bodyPr/>
                    <a:lstStyle/>
                    <a:p>
                      <a:pPr algn="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l" fontAlgn="b"/>
                      <a:r>
                        <a:rPr lang="pt-BR" sz="1100" u="none" strike="noStrike" dirty="0">
                          <a:effectLst/>
                        </a:rPr>
                        <a:t>Dificuldade de concentração</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7</a:t>
                      </a:r>
                      <a:endParaRPr lang="pt-BR" sz="1100" b="0" i="0" u="none" strike="noStrike" dirty="0">
                        <a:solidFill>
                          <a:srgbClr val="000000"/>
                        </a:solidFill>
                        <a:effectLst/>
                        <a:latin typeface="Calibri" panose="020F0502020204030204" pitchFamily="34" charset="0"/>
                      </a:endParaRPr>
                    </a:p>
                  </a:txBody>
                  <a:tcPr marL="5927" marR="5927" marT="5927" marB="28449" anchor="ctr"/>
                </a:tc>
                <a:extLst>
                  <a:ext uri="{0D108BD9-81ED-4DB2-BD59-A6C34878D82A}">
                    <a16:rowId xmlns:a16="http://schemas.microsoft.com/office/drawing/2014/main" xmlns="" val="2738884042"/>
                  </a:ext>
                </a:extLst>
              </a:tr>
              <a:tr h="217613">
                <a:tc>
                  <a:txBody>
                    <a:bodyPr/>
                    <a:lstStyle/>
                    <a:p>
                      <a:pPr algn="r" fontAlgn="b"/>
                      <a:r>
                        <a:rPr lang="pt-BR" sz="1100" u="none" strike="noStrike" dirty="0">
                          <a:effectLst/>
                        </a:rPr>
                        <a:t>2</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l" fontAlgn="b"/>
                      <a:r>
                        <a:rPr lang="pt-BR" sz="1100" u="none" strike="noStrike" dirty="0">
                          <a:effectLst/>
                        </a:rPr>
                        <a:t>Dificuldade de organização</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3</a:t>
                      </a:r>
                      <a:endParaRPr lang="pt-BR" sz="1100" b="0" i="0" u="none" strike="noStrike" dirty="0">
                        <a:solidFill>
                          <a:srgbClr val="000000"/>
                        </a:solidFill>
                        <a:effectLst/>
                        <a:latin typeface="Calibri" panose="020F0502020204030204" pitchFamily="34" charset="0"/>
                      </a:endParaRPr>
                    </a:p>
                  </a:txBody>
                  <a:tcPr marL="5927" marR="5927" marT="5927" marB="28449" anchor="ctr"/>
                </a:tc>
                <a:extLst>
                  <a:ext uri="{0D108BD9-81ED-4DB2-BD59-A6C34878D82A}">
                    <a16:rowId xmlns:a16="http://schemas.microsoft.com/office/drawing/2014/main" xmlns="" val="4185109401"/>
                  </a:ext>
                </a:extLst>
              </a:tr>
              <a:tr h="217613">
                <a:tc>
                  <a:txBody>
                    <a:bodyPr/>
                    <a:lstStyle/>
                    <a:p>
                      <a:pPr algn="r" fontAlgn="b"/>
                      <a:r>
                        <a:rPr lang="pt-BR" sz="1100" u="none" strike="noStrike" dirty="0">
                          <a:effectLst/>
                        </a:rPr>
                        <a:t>6</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l" fontAlgn="b"/>
                      <a:r>
                        <a:rPr lang="pt-BR" sz="1100" u="none" strike="noStrike" dirty="0">
                          <a:effectLst/>
                        </a:rPr>
                        <a:t>Lidar com frustração</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extLst>
                  <a:ext uri="{0D108BD9-81ED-4DB2-BD59-A6C34878D82A}">
                    <a16:rowId xmlns:a16="http://schemas.microsoft.com/office/drawing/2014/main" xmlns="" val="1646073660"/>
                  </a:ext>
                </a:extLst>
              </a:tr>
              <a:tr h="217613">
                <a:tc>
                  <a:txBody>
                    <a:bodyPr/>
                    <a:lstStyle/>
                    <a:p>
                      <a:pPr algn="r" fontAlgn="b"/>
                      <a:r>
                        <a:rPr lang="pt-BR" sz="1100" u="none" strike="noStrike" dirty="0">
                          <a:effectLst/>
                        </a:rPr>
                        <a:t>9</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l" fontAlgn="b"/>
                      <a:r>
                        <a:rPr lang="pt-BR" sz="1100" u="none" strike="noStrike" dirty="0">
                          <a:effectLst/>
                        </a:rPr>
                        <a:t>Falar na hora da aula</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3</a:t>
                      </a:r>
                      <a:endParaRPr lang="pt-BR" sz="1100" b="0" i="0" u="none" strike="noStrike" dirty="0">
                        <a:solidFill>
                          <a:srgbClr val="000000"/>
                        </a:solidFill>
                        <a:effectLst/>
                        <a:latin typeface="Calibri" panose="020F0502020204030204" pitchFamily="34" charset="0"/>
                      </a:endParaRPr>
                    </a:p>
                  </a:txBody>
                  <a:tcPr marL="5927" marR="5927" marT="5927" marB="28449" anchor="ctr"/>
                </a:tc>
                <a:extLst>
                  <a:ext uri="{0D108BD9-81ED-4DB2-BD59-A6C34878D82A}">
                    <a16:rowId xmlns:a16="http://schemas.microsoft.com/office/drawing/2014/main" xmlns="" val="4188744221"/>
                  </a:ext>
                </a:extLst>
              </a:tr>
              <a:tr h="217613">
                <a:tc>
                  <a:txBody>
                    <a:bodyPr/>
                    <a:lstStyle/>
                    <a:p>
                      <a:pPr algn="r" fontAlgn="b"/>
                      <a:r>
                        <a:rPr lang="pt-BR" sz="1100" u="none" strike="noStrike" dirty="0">
                          <a:effectLst/>
                        </a:rPr>
                        <a:t>10</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l" fontAlgn="b"/>
                      <a:r>
                        <a:rPr lang="pt-BR" sz="1100" u="none" strike="noStrike" dirty="0">
                          <a:effectLst/>
                        </a:rPr>
                        <a:t>Falta de concentração/dispersão</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4</a:t>
                      </a:r>
                      <a:endParaRPr lang="pt-BR" sz="1100" b="0" i="0" u="none" strike="noStrike" dirty="0">
                        <a:solidFill>
                          <a:srgbClr val="000000"/>
                        </a:solidFill>
                        <a:effectLst/>
                        <a:latin typeface="Calibri" panose="020F0502020204030204" pitchFamily="34" charset="0"/>
                      </a:endParaRPr>
                    </a:p>
                  </a:txBody>
                  <a:tcPr marL="5927" marR="5927" marT="5927" marB="28449" anchor="ctr"/>
                </a:tc>
                <a:extLst>
                  <a:ext uri="{0D108BD9-81ED-4DB2-BD59-A6C34878D82A}">
                    <a16:rowId xmlns:a16="http://schemas.microsoft.com/office/drawing/2014/main" xmlns="" val="2643186632"/>
                  </a:ext>
                </a:extLst>
              </a:tr>
              <a:tr h="217613">
                <a:tc>
                  <a:txBody>
                    <a:bodyPr/>
                    <a:lstStyle/>
                    <a:p>
                      <a:pPr algn="r" fontAlgn="b"/>
                      <a:r>
                        <a:rPr lang="pt-BR" sz="1100" u="none" strike="noStrike" dirty="0">
                          <a:effectLst/>
                        </a:rPr>
                        <a:t>11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l" fontAlgn="b"/>
                      <a:r>
                        <a:rPr lang="pt-BR" sz="1100" u="none" strike="noStrike" dirty="0">
                          <a:effectLst/>
                        </a:rPr>
                        <a:t>Ansiedade</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extLst>
                  <a:ext uri="{0D108BD9-81ED-4DB2-BD59-A6C34878D82A}">
                    <a16:rowId xmlns:a16="http://schemas.microsoft.com/office/drawing/2014/main" xmlns="" val="2372554361"/>
                  </a:ext>
                </a:extLst>
              </a:tr>
              <a:tr h="217613">
                <a:tc>
                  <a:txBody>
                    <a:bodyPr/>
                    <a:lstStyle/>
                    <a:p>
                      <a:pPr algn="r" fontAlgn="b"/>
                      <a:r>
                        <a:rPr lang="pt-BR" sz="1100" u="none" strike="noStrike" dirty="0">
                          <a:effectLst/>
                        </a:rPr>
                        <a:t>12</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l" fontAlgn="b"/>
                      <a:r>
                        <a:rPr lang="pt-BR" sz="1100" u="none" strike="noStrike" dirty="0">
                          <a:effectLst/>
                        </a:rPr>
                        <a:t>Indisciplina</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3</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5</a:t>
                      </a:r>
                      <a:endParaRPr lang="pt-BR" sz="1100" b="0" i="0" u="none" strike="noStrike" dirty="0">
                        <a:solidFill>
                          <a:srgbClr val="000000"/>
                        </a:solidFill>
                        <a:effectLst/>
                        <a:latin typeface="Calibri" panose="020F0502020204030204" pitchFamily="34" charset="0"/>
                      </a:endParaRPr>
                    </a:p>
                  </a:txBody>
                  <a:tcPr marL="5927" marR="5927" marT="5927" marB="28449" anchor="ctr"/>
                </a:tc>
                <a:extLst>
                  <a:ext uri="{0D108BD9-81ED-4DB2-BD59-A6C34878D82A}">
                    <a16:rowId xmlns:a16="http://schemas.microsoft.com/office/drawing/2014/main" xmlns="" val="135424835"/>
                  </a:ext>
                </a:extLst>
              </a:tr>
              <a:tr h="217613">
                <a:tc>
                  <a:txBody>
                    <a:bodyPr/>
                    <a:lstStyle/>
                    <a:p>
                      <a:pPr algn="r" fontAlgn="b"/>
                      <a:r>
                        <a:rPr lang="pt-BR" sz="1100" u="none" strike="noStrike" dirty="0">
                          <a:effectLst/>
                        </a:rPr>
                        <a:t>13</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l" fontAlgn="b"/>
                      <a:r>
                        <a:rPr lang="pt-BR" sz="1100" u="none" strike="noStrike" dirty="0">
                          <a:effectLst/>
                        </a:rPr>
                        <a:t>Falta de limite</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2</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3</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5</a:t>
                      </a:r>
                      <a:endParaRPr lang="pt-BR" sz="1100" b="0" i="0" u="none" strike="noStrike" dirty="0">
                        <a:solidFill>
                          <a:srgbClr val="000000"/>
                        </a:solidFill>
                        <a:effectLst/>
                        <a:latin typeface="Calibri" panose="020F0502020204030204" pitchFamily="34" charset="0"/>
                      </a:endParaRPr>
                    </a:p>
                  </a:txBody>
                  <a:tcPr marL="5927" marR="5927" marT="5927" marB="28449" anchor="ctr"/>
                </a:tc>
                <a:extLst>
                  <a:ext uri="{0D108BD9-81ED-4DB2-BD59-A6C34878D82A}">
                    <a16:rowId xmlns:a16="http://schemas.microsoft.com/office/drawing/2014/main" xmlns="" val="2184010271"/>
                  </a:ext>
                </a:extLst>
              </a:tr>
              <a:tr h="217613">
                <a:tc>
                  <a:txBody>
                    <a:bodyPr/>
                    <a:lstStyle/>
                    <a:p>
                      <a:pPr algn="r" fontAlgn="b"/>
                      <a:r>
                        <a:rPr lang="pt-BR" sz="1100" u="none" strike="noStrike" dirty="0">
                          <a:effectLst/>
                        </a:rPr>
                        <a:t>15</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l" fontAlgn="b"/>
                      <a:r>
                        <a:rPr lang="pt-BR" sz="1100" u="none" strike="noStrike" dirty="0">
                          <a:effectLst/>
                        </a:rPr>
                        <a:t>Agitação e impulsividade</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2</a:t>
                      </a:r>
                      <a:endParaRPr lang="pt-BR" sz="1100" b="0" i="0" u="none" strike="noStrike" dirty="0">
                        <a:solidFill>
                          <a:srgbClr val="000000"/>
                        </a:solidFill>
                        <a:effectLst/>
                        <a:latin typeface="Calibri" panose="020F0502020204030204" pitchFamily="34" charset="0"/>
                      </a:endParaRPr>
                    </a:p>
                  </a:txBody>
                  <a:tcPr marL="5927" marR="5927" marT="5927" marB="28449" anchor="ctr"/>
                </a:tc>
                <a:extLst>
                  <a:ext uri="{0D108BD9-81ED-4DB2-BD59-A6C34878D82A}">
                    <a16:rowId xmlns:a16="http://schemas.microsoft.com/office/drawing/2014/main" xmlns="" val="1956250414"/>
                  </a:ext>
                </a:extLst>
              </a:tr>
              <a:tr h="217613">
                <a:tc>
                  <a:txBody>
                    <a:bodyPr/>
                    <a:lstStyle/>
                    <a:p>
                      <a:pPr algn="r" fontAlgn="b"/>
                      <a:r>
                        <a:rPr lang="pt-BR" sz="1100" u="none" strike="noStrike" dirty="0">
                          <a:effectLst/>
                        </a:rPr>
                        <a:t>19</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l" fontAlgn="b"/>
                      <a:r>
                        <a:rPr lang="pt-BR" sz="1100" u="none" strike="noStrike" dirty="0">
                          <a:effectLst/>
                        </a:rPr>
                        <a:t>Falta de laudos</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extLst>
                  <a:ext uri="{0D108BD9-81ED-4DB2-BD59-A6C34878D82A}">
                    <a16:rowId xmlns:a16="http://schemas.microsoft.com/office/drawing/2014/main" xmlns="" val="2251442962"/>
                  </a:ext>
                </a:extLst>
              </a:tr>
              <a:tr h="217613">
                <a:tc>
                  <a:txBody>
                    <a:bodyPr/>
                    <a:lstStyle/>
                    <a:p>
                      <a:pPr algn="r" fontAlgn="b"/>
                      <a:r>
                        <a:rPr lang="pt-BR" sz="1100" u="none" strike="noStrike" dirty="0">
                          <a:effectLst/>
                        </a:rPr>
                        <a:t>20</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l" fontAlgn="b"/>
                      <a:r>
                        <a:rPr lang="pt-BR" sz="1100" u="none" strike="noStrike" dirty="0">
                          <a:effectLst/>
                        </a:rPr>
                        <a:t>Problemas de comportamento</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3</a:t>
                      </a:r>
                      <a:endParaRPr lang="pt-BR" sz="1100" b="0" i="0" u="none" strike="noStrike" dirty="0">
                        <a:solidFill>
                          <a:srgbClr val="000000"/>
                        </a:solidFill>
                        <a:effectLst/>
                        <a:latin typeface="Calibri" panose="020F0502020204030204" pitchFamily="34" charset="0"/>
                      </a:endParaRPr>
                    </a:p>
                  </a:txBody>
                  <a:tcPr marL="5927" marR="5927" marT="5927" marB="28449" anchor="ctr"/>
                </a:tc>
                <a:extLst>
                  <a:ext uri="{0D108BD9-81ED-4DB2-BD59-A6C34878D82A}">
                    <a16:rowId xmlns:a16="http://schemas.microsoft.com/office/drawing/2014/main" xmlns="" val="3822431410"/>
                  </a:ext>
                </a:extLst>
              </a:tr>
              <a:tr h="217613">
                <a:tc>
                  <a:txBody>
                    <a:bodyPr/>
                    <a:lstStyle/>
                    <a:p>
                      <a:pPr algn="r" fontAlgn="b"/>
                      <a:r>
                        <a:rPr lang="pt-BR" sz="1100" u="none" strike="noStrike" dirty="0">
                          <a:effectLst/>
                        </a:rPr>
                        <a:t>21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l" fontAlgn="b"/>
                      <a:r>
                        <a:rPr lang="pt-BR" sz="1100" u="none" strike="noStrike" dirty="0">
                          <a:effectLst/>
                        </a:rPr>
                        <a:t>Problemas cognitivos</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3</a:t>
                      </a:r>
                      <a:endParaRPr lang="pt-BR" sz="1100" b="0" i="0" u="none" strike="noStrike" dirty="0">
                        <a:solidFill>
                          <a:srgbClr val="000000"/>
                        </a:solidFill>
                        <a:effectLst/>
                        <a:latin typeface="Calibri" panose="020F0502020204030204" pitchFamily="34" charset="0"/>
                      </a:endParaRPr>
                    </a:p>
                  </a:txBody>
                  <a:tcPr marL="5927" marR="5927" marT="5927" marB="28449" anchor="ctr"/>
                </a:tc>
                <a:extLst>
                  <a:ext uri="{0D108BD9-81ED-4DB2-BD59-A6C34878D82A}">
                    <a16:rowId xmlns:a16="http://schemas.microsoft.com/office/drawing/2014/main" xmlns="" val="3739169446"/>
                  </a:ext>
                </a:extLst>
              </a:tr>
              <a:tr h="217613">
                <a:tc>
                  <a:txBody>
                    <a:bodyPr/>
                    <a:lstStyle/>
                    <a:p>
                      <a:pPr algn="r" fontAlgn="b"/>
                      <a:r>
                        <a:rPr lang="pt-BR" sz="1100" u="none" strike="noStrike" dirty="0">
                          <a:effectLst/>
                        </a:rPr>
                        <a:t>24</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l" fontAlgn="b"/>
                      <a:r>
                        <a:rPr lang="pt-BR" sz="1100" u="none" strike="noStrike" dirty="0">
                          <a:effectLst/>
                        </a:rPr>
                        <a:t>Insegurança e dificuldade para se expor</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endParaRPr lang="pt-BR" sz="1100" b="0" i="0" u="none" strike="noStrike" dirty="0">
                        <a:solidFill>
                          <a:srgbClr val="000000"/>
                        </a:solidFill>
                        <a:effectLst/>
                        <a:latin typeface="Calibri" panose="020F0502020204030204" pitchFamily="34" charset="0"/>
                      </a:endParaRPr>
                    </a:p>
                  </a:txBody>
                  <a:tcPr marL="5927" marR="5927" marT="5927" marB="28449" anchor="ctr"/>
                </a:tc>
                <a:tc>
                  <a:txBody>
                    <a:bodyPr/>
                    <a:lstStyle/>
                    <a:p>
                      <a:pPr algn="ctr" fontAlgn="b"/>
                      <a:r>
                        <a:rPr lang="pt-BR" sz="1100" u="none" strike="noStrike" dirty="0">
                          <a:effectLst/>
                        </a:rPr>
                        <a:t>1</a:t>
                      </a:r>
                      <a:endParaRPr lang="pt-BR" sz="1100" b="0" i="0" u="none" strike="noStrike" dirty="0">
                        <a:solidFill>
                          <a:srgbClr val="000000"/>
                        </a:solidFill>
                        <a:effectLst/>
                        <a:latin typeface="Calibri" panose="020F0502020204030204" pitchFamily="34" charset="0"/>
                      </a:endParaRPr>
                    </a:p>
                  </a:txBody>
                  <a:tcPr marL="5927" marR="5927" marT="5927" marB="28449" anchor="ctr"/>
                </a:tc>
                <a:extLst>
                  <a:ext uri="{0D108BD9-81ED-4DB2-BD59-A6C34878D82A}">
                    <a16:rowId xmlns:a16="http://schemas.microsoft.com/office/drawing/2014/main" xmlns="" val="1069811694"/>
                  </a:ext>
                </a:extLst>
              </a:tr>
            </a:tbl>
          </a:graphicData>
        </a:graphic>
      </p:graphicFrame>
    </p:spTree>
    <p:extLst>
      <p:ext uri="{BB962C8B-B14F-4D97-AF65-F5344CB8AC3E}">
        <p14:creationId xmlns:p14="http://schemas.microsoft.com/office/powerpoint/2010/main" val="1017730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a:extLst>
              <a:ext uri="{FF2B5EF4-FFF2-40B4-BE49-F238E27FC236}">
                <a16:creationId xmlns:a16="http://schemas.microsoft.com/office/drawing/2014/main" xmlns="" id="{8FBEBC29-086B-4B2D-A63F-C3E96BC90D46}"/>
              </a:ext>
            </a:extLst>
          </p:cNvPr>
          <p:cNvGraphicFramePr>
            <a:graphicFrameLocks noGrp="1"/>
          </p:cNvGraphicFramePr>
          <p:nvPr>
            <p:extLst>
              <p:ext uri="{D42A27DB-BD31-4B8C-83A1-F6EECF244321}">
                <p14:modId xmlns:p14="http://schemas.microsoft.com/office/powerpoint/2010/main" val="1297528124"/>
              </p:ext>
            </p:extLst>
          </p:nvPr>
        </p:nvGraphicFramePr>
        <p:xfrm>
          <a:off x="184078" y="1254125"/>
          <a:ext cx="8775844" cy="3868440"/>
        </p:xfrm>
        <a:graphic>
          <a:graphicData uri="http://schemas.openxmlformats.org/drawingml/2006/table">
            <a:tbl>
              <a:tblPr>
                <a:tableStyleId>{5C22544A-7EE6-4342-B048-85BDC9FD1C3A}</a:tableStyleId>
              </a:tblPr>
              <a:tblGrid>
                <a:gridCol w="288238">
                  <a:extLst>
                    <a:ext uri="{9D8B030D-6E8A-4147-A177-3AD203B41FA5}">
                      <a16:colId xmlns:a16="http://schemas.microsoft.com/office/drawing/2014/main" xmlns="" val="1938893218"/>
                    </a:ext>
                  </a:extLst>
                </a:gridCol>
                <a:gridCol w="2343838">
                  <a:extLst>
                    <a:ext uri="{9D8B030D-6E8A-4147-A177-3AD203B41FA5}">
                      <a16:colId xmlns:a16="http://schemas.microsoft.com/office/drawing/2014/main" xmlns="" val="1725874205"/>
                    </a:ext>
                  </a:extLst>
                </a:gridCol>
                <a:gridCol w="736600">
                  <a:extLst>
                    <a:ext uri="{9D8B030D-6E8A-4147-A177-3AD203B41FA5}">
                      <a16:colId xmlns:a16="http://schemas.microsoft.com/office/drawing/2014/main" xmlns="" val="2783833005"/>
                    </a:ext>
                  </a:extLst>
                </a:gridCol>
                <a:gridCol w="749300">
                  <a:extLst>
                    <a:ext uri="{9D8B030D-6E8A-4147-A177-3AD203B41FA5}">
                      <a16:colId xmlns:a16="http://schemas.microsoft.com/office/drawing/2014/main" xmlns="" val="3425402802"/>
                    </a:ext>
                  </a:extLst>
                </a:gridCol>
                <a:gridCol w="514350">
                  <a:extLst>
                    <a:ext uri="{9D8B030D-6E8A-4147-A177-3AD203B41FA5}">
                      <a16:colId xmlns:a16="http://schemas.microsoft.com/office/drawing/2014/main" xmlns="" val="3220125709"/>
                    </a:ext>
                  </a:extLst>
                </a:gridCol>
                <a:gridCol w="628650">
                  <a:extLst>
                    <a:ext uri="{9D8B030D-6E8A-4147-A177-3AD203B41FA5}">
                      <a16:colId xmlns:a16="http://schemas.microsoft.com/office/drawing/2014/main" xmlns="" val="4274519876"/>
                    </a:ext>
                  </a:extLst>
                </a:gridCol>
                <a:gridCol w="387350">
                  <a:extLst>
                    <a:ext uri="{9D8B030D-6E8A-4147-A177-3AD203B41FA5}">
                      <a16:colId xmlns:a16="http://schemas.microsoft.com/office/drawing/2014/main" xmlns="" val="3449487376"/>
                    </a:ext>
                  </a:extLst>
                </a:gridCol>
                <a:gridCol w="514350">
                  <a:extLst>
                    <a:ext uri="{9D8B030D-6E8A-4147-A177-3AD203B41FA5}">
                      <a16:colId xmlns:a16="http://schemas.microsoft.com/office/drawing/2014/main" xmlns="" val="3367106968"/>
                    </a:ext>
                  </a:extLst>
                </a:gridCol>
                <a:gridCol w="514350">
                  <a:extLst>
                    <a:ext uri="{9D8B030D-6E8A-4147-A177-3AD203B41FA5}">
                      <a16:colId xmlns:a16="http://schemas.microsoft.com/office/drawing/2014/main" xmlns="" val="3026165691"/>
                    </a:ext>
                  </a:extLst>
                </a:gridCol>
                <a:gridCol w="508000">
                  <a:extLst>
                    <a:ext uri="{9D8B030D-6E8A-4147-A177-3AD203B41FA5}">
                      <a16:colId xmlns:a16="http://schemas.microsoft.com/office/drawing/2014/main" xmlns="" val="1230715318"/>
                    </a:ext>
                  </a:extLst>
                </a:gridCol>
                <a:gridCol w="508000">
                  <a:extLst>
                    <a:ext uri="{9D8B030D-6E8A-4147-A177-3AD203B41FA5}">
                      <a16:colId xmlns:a16="http://schemas.microsoft.com/office/drawing/2014/main" xmlns="" val="1359882744"/>
                    </a:ext>
                  </a:extLst>
                </a:gridCol>
                <a:gridCol w="501650">
                  <a:extLst>
                    <a:ext uri="{9D8B030D-6E8A-4147-A177-3AD203B41FA5}">
                      <a16:colId xmlns:a16="http://schemas.microsoft.com/office/drawing/2014/main" xmlns="" val="790042670"/>
                    </a:ext>
                  </a:extLst>
                </a:gridCol>
                <a:gridCol w="581168">
                  <a:extLst>
                    <a:ext uri="{9D8B030D-6E8A-4147-A177-3AD203B41FA5}">
                      <a16:colId xmlns:a16="http://schemas.microsoft.com/office/drawing/2014/main" xmlns="" val="3232420238"/>
                    </a:ext>
                  </a:extLst>
                </a:gridCol>
              </a:tblGrid>
              <a:tr h="243002">
                <a:tc>
                  <a:txBody>
                    <a:bodyPr/>
                    <a:lstStyle/>
                    <a:p>
                      <a:pPr algn="ctr" fontAlgn="b"/>
                      <a:r>
                        <a:rPr lang="pt-BR" sz="1100" b="1" u="none" strike="noStrike" dirty="0">
                          <a:effectLst/>
                          <a:latin typeface="+mn-lt"/>
                        </a:rPr>
                        <a:t>#</a:t>
                      </a:r>
                      <a:endParaRPr lang="pt-BR" sz="1100" b="1" i="0" u="none" strike="noStrike" dirty="0">
                        <a:solidFill>
                          <a:srgbClr val="000000"/>
                        </a:solidFill>
                        <a:effectLst/>
                        <a:latin typeface="+mn-lt"/>
                      </a:endParaRPr>
                    </a:p>
                  </a:txBody>
                  <a:tcPr marL="5927" marR="5927" marT="5927" marB="28449" anchor="b">
                    <a:solidFill>
                      <a:schemeClr val="bg1">
                        <a:lumMod val="65000"/>
                      </a:schemeClr>
                    </a:solidFill>
                  </a:tcPr>
                </a:tc>
                <a:tc>
                  <a:txBody>
                    <a:bodyPr/>
                    <a:lstStyle/>
                    <a:p>
                      <a:pPr algn="ctr" fontAlgn="b"/>
                      <a:r>
                        <a:rPr lang="pt-BR" sz="1100" b="1" u="none" strike="noStrike" dirty="0">
                          <a:effectLst/>
                          <a:latin typeface="+mn-lt"/>
                        </a:rPr>
                        <a:t>Categoria de problema</a:t>
                      </a:r>
                      <a:endParaRPr lang="pt-BR" sz="1100" b="1" i="0" u="none" strike="noStrike" dirty="0">
                        <a:solidFill>
                          <a:srgbClr val="000000"/>
                        </a:solidFill>
                        <a:effectLst/>
                        <a:latin typeface="+mn-lt"/>
                      </a:endParaRPr>
                    </a:p>
                  </a:txBody>
                  <a:tcPr marL="5927" marR="5927" marT="5927" marB="28449" anchor="b">
                    <a:solidFill>
                      <a:schemeClr val="bg1">
                        <a:lumMod val="65000"/>
                      </a:schemeClr>
                    </a:solidFill>
                  </a:tcPr>
                </a:tc>
                <a:tc>
                  <a:txBody>
                    <a:bodyPr/>
                    <a:lstStyle/>
                    <a:p>
                      <a:pPr algn="ctr" fontAlgn="ctr"/>
                      <a:r>
                        <a:rPr lang="pt-BR" sz="1100" b="1" u="none" strike="noStrike" dirty="0">
                          <a:effectLst/>
                          <a:latin typeface="+mn-lt"/>
                        </a:rPr>
                        <a:t>L. Portuguesa</a:t>
                      </a:r>
                      <a:endParaRPr lang="pt-BR" sz="1100" b="1" i="0" u="none" strike="noStrike" dirty="0">
                        <a:solidFill>
                          <a:srgbClr val="000000"/>
                        </a:solidFill>
                        <a:effectLst/>
                        <a:latin typeface="+mn-lt"/>
                      </a:endParaRPr>
                    </a:p>
                  </a:txBody>
                  <a:tcPr marL="5927" marR="5927" marT="5927" marB="28449" anchor="ctr">
                    <a:solidFill>
                      <a:schemeClr val="bg1">
                        <a:lumMod val="65000"/>
                      </a:schemeClr>
                    </a:solidFill>
                  </a:tcPr>
                </a:tc>
                <a:tc>
                  <a:txBody>
                    <a:bodyPr/>
                    <a:lstStyle/>
                    <a:p>
                      <a:pPr algn="ctr" fontAlgn="ctr"/>
                      <a:r>
                        <a:rPr lang="pt-BR" sz="1100" b="1" u="none" strike="noStrike" dirty="0">
                          <a:effectLst/>
                          <a:latin typeface="+mn-lt"/>
                        </a:rPr>
                        <a:t>Matemática</a:t>
                      </a:r>
                      <a:endParaRPr lang="pt-BR" sz="1100" b="1" i="0" u="none" strike="noStrike" dirty="0">
                        <a:solidFill>
                          <a:srgbClr val="000000"/>
                        </a:solidFill>
                        <a:effectLst/>
                        <a:latin typeface="+mn-lt"/>
                      </a:endParaRPr>
                    </a:p>
                  </a:txBody>
                  <a:tcPr marL="5927" marR="5927" marT="5927" marB="28449" anchor="ctr">
                    <a:solidFill>
                      <a:schemeClr val="bg1">
                        <a:lumMod val="65000"/>
                      </a:schemeClr>
                    </a:solidFill>
                  </a:tcPr>
                </a:tc>
                <a:tc>
                  <a:txBody>
                    <a:bodyPr/>
                    <a:lstStyle/>
                    <a:p>
                      <a:pPr algn="ctr" fontAlgn="ctr"/>
                      <a:r>
                        <a:rPr lang="pt-BR" sz="1100" b="1" u="none" strike="noStrike" dirty="0">
                          <a:effectLst/>
                          <a:latin typeface="+mn-lt"/>
                        </a:rPr>
                        <a:t>Ciências</a:t>
                      </a:r>
                      <a:endParaRPr lang="pt-BR" sz="1100" b="1" i="0" u="none" strike="noStrike" dirty="0">
                        <a:solidFill>
                          <a:srgbClr val="000000"/>
                        </a:solidFill>
                        <a:effectLst/>
                        <a:latin typeface="+mn-lt"/>
                      </a:endParaRPr>
                    </a:p>
                  </a:txBody>
                  <a:tcPr marL="5927" marR="5927" marT="5927" marB="28449" anchor="ctr">
                    <a:solidFill>
                      <a:schemeClr val="bg1">
                        <a:lumMod val="65000"/>
                      </a:schemeClr>
                    </a:solidFill>
                  </a:tcPr>
                </a:tc>
                <a:tc>
                  <a:txBody>
                    <a:bodyPr/>
                    <a:lstStyle/>
                    <a:p>
                      <a:pPr algn="ctr" fontAlgn="ctr"/>
                      <a:r>
                        <a:rPr lang="pt-BR" sz="1100" b="1" u="none" strike="noStrike" dirty="0">
                          <a:effectLst/>
                          <a:latin typeface="+mn-lt"/>
                        </a:rPr>
                        <a:t>Geografia e História</a:t>
                      </a:r>
                      <a:endParaRPr lang="pt-BR" sz="1100" b="1" i="0" u="none" strike="noStrike" dirty="0">
                        <a:solidFill>
                          <a:srgbClr val="000000"/>
                        </a:solidFill>
                        <a:effectLst/>
                        <a:latin typeface="+mn-lt"/>
                      </a:endParaRPr>
                    </a:p>
                  </a:txBody>
                  <a:tcPr marL="5927" marR="5927" marT="5927" marB="28449" anchor="ctr">
                    <a:solidFill>
                      <a:schemeClr val="bg1">
                        <a:lumMod val="65000"/>
                      </a:schemeClr>
                    </a:solidFill>
                  </a:tcPr>
                </a:tc>
                <a:tc>
                  <a:txBody>
                    <a:bodyPr/>
                    <a:lstStyle/>
                    <a:p>
                      <a:pPr algn="ctr" fontAlgn="ctr"/>
                      <a:r>
                        <a:rPr lang="pt-BR" sz="1100" b="1" u="none" strike="noStrike" dirty="0">
                          <a:effectLst/>
                          <a:latin typeface="+mn-lt"/>
                        </a:rPr>
                        <a:t>Artes</a:t>
                      </a:r>
                      <a:endParaRPr lang="pt-BR" sz="1100" b="1" i="0" u="none" strike="noStrike" dirty="0">
                        <a:solidFill>
                          <a:srgbClr val="000000"/>
                        </a:solidFill>
                        <a:effectLst/>
                        <a:latin typeface="+mn-lt"/>
                      </a:endParaRPr>
                    </a:p>
                  </a:txBody>
                  <a:tcPr marL="5927" marR="5927" marT="5927" marB="28449" anchor="ctr">
                    <a:solidFill>
                      <a:schemeClr val="bg1">
                        <a:lumMod val="65000"/>
                      </a:schemeClr>
                    </a:solidFill>
                  </a:tcPr>
                </a:tc>
                <a:tc>
                  <a:txBody>
                    <a:bodyPr/>
                    <a:lstStyle/>
                    <a:p>
                      <a:pPr algn="ctr" fontAlgn="ctr"/>
                      <a:r>
                        <a:rPr lang="pt-BR" sz="1100" b="1" u="none" strike="noStrike" dirty="0">
                          <a:effectLst/>
                          <a:latin typeface="+mn-lt"/>
                        </a:rPr>
                        <a:t>Física</a:t>
                      </a:r>
                      <a:endParaRPr lang="pt-BR" sz="1100" b="1" i="0" u="none" strike="noStrike" dirty="0">
                        <a:solidFill>
                          <a:srgbClr val="000000"/>
                        </a:solidFill>
                        <a:effectLst/>
                        <a:latin typeface="+mn-lt"/>
                      </a:endParaRPr>
                    </a:p>
                  </a:txBody>
                  <a:tcPr marL="5927" marR="5927" marT="5927" marB="28449" anchor="ctr">
                    <a:solidFill>
                      <a:schemeClr val="bg1">
                        <a:lumMod val="65000"/>
                      </a:schemeClr>
                    </a:solidFill>
                  </a:tcPr>
                </a:tc>
                <a:tc>
                  <a:txBody>
                    <a:bodyPr/>
                    <a:lstStyle/>
                    <a:p>
                      <a:pPr algn="ctr" fontAlgn="ctr"/>
                      <a:r>
                        <a:rPr lang="pt-BR" sz="1100" b="1" u="none" strike="noStrike" dirty="0">
                          <a:effectLst/>
                          <a:latin typeface="+mn-lt"/>
                        </a:rPr>
                        <a:t>Árabe</a:t>
                      </a:r>
                      <a:endParaRPr lang="pt-BR" sz="1100" b="1" i="0" u="none" strike="noStrike" dirty="0">
                        <a:solidFill>
                          <a:srgbClr val="000000"/>
                        </a:solidFill>
                        <a:effectLst/>
                        <a:latin typeface="+mn-lt"/>
                      </a:endParaRPr>
                    </a:p>
                  </a:txBody>
                  <a:tcPr marL="5927" marR="5927" marT="5927" marB="28449" anchor="ctr">
                    <a:solidFill>
                      <a:schemeClr val="bg1">
                        <a:lumMod val="65000"/>
                      </a:schemeClr>
                    </a:solidFill>
                  </a:tcPr>
                </a:tc>
                <a:tc>
                  <a:txBody>
                    <a:bodyPr/>
                    <a:lstStyle/>
                    <a:p>
                      <a:pPr algn="ctr" fontAlgn="ctr"/>
                      <a:r>
                        <a:rPr lang="pt-BR" sz="1100" b="1" u="none" strike="noStrike" dirty="0">
                          <a:effectLst/>
                          <a:latin typeface="+mn-lt"/>
                        </a:rPr>
                        <a:t>Inglês</a:t>
                      </a:r>
                      <a:endParaRPr lang="pt-BR" sz="1100" b="1" i="0" u="none" strike="noStrike" dirty="0">
                        <a:solidFill>
                          <a:srgbClr val="000000"/>
                        </a:solidFill>
                        <a:effectLst/>
                        <a:latin typeface="+mn-lt"/>
                      </a:endParaRPr>
                    </a:p>
                  </a:txBody>
                  <a:tcPr marL="5927" marR="5927" marT="5927" marB="28449" anchor="ctr">
                    <a:solidFill>
                      <a:schemeClr val="bg1">
                        <a:lumMod val="65000"/>
                      </a:schemeClr>
                    </a:solidFill>
                  </a:tcPr>
                </a:tc>
                <a:tc>
                  <a:txBody>
                    <a:bodyPr/>
                    <a:lstStyle/>
                    <a:p>
                      <a:pPr algn="ctr" fontAlgn="ctr"/>
                      <a:r>
                        <a:rPr lang="pt-BR" sz="1100" b="1" u="none" strike="noStrike" dirty="0">
                          <a:effectLst/>
                          <a:latin typeface="+mn-lt"/>
                        </a:rPr>
                        <a:t>Religião</a:t>
                      </a:r>
                      <a:endParaRPr lang="pt-BR" sz="1100" b="1" i="0" u="none" strike="noStrike" dirty="0">
                        <a:solidFill>
                          <a:srgbClr val="000000"/>
                        </a:solidFill>
                        <a:effectLst/>
                        <a:latin typeface="+mn-lt"/>
                      </a:endParaRPr>
                    </a:p>
                  </a:txBody>
                  <a:tcPr marL="5927" marR="5927" marT="5927" marB="28449" anchor="ctr">
                    <a:solidFill>
                      <a:schemeClr val="bg1">
                        <a:lumMod val="65000"/>
                      </a:schemeClr>
                    </a:solidFill>
                  </a:tcPr>
                </a:tc>
                <a:tc>
                  <a:txBody>
                    <a:bodyPr/>
                    <a:lstStyle/>
                    <a:p>
                      <a:pPr algn="ctr" fontAlgn="ctr"/>
                      <a:r>
                        <a:rPr lang="pt-BR" sz="1100" b="1" u="none" strike="noStrike" dirty="0">
                          <a:effectLst/>
                          <a:latin typeface="+mn-lt"/>
                        </a:rPr>
                        <a:t>Ed. Física</a:t>
                      </a:r>
                      <a:endParaRPr lang="pt-BR" sz="1100" b="1" i="0" u="none" strike="noStrike" dirty="0">
                        <a:solidFill>
                          <a:srgbClr val="000000"/>
                        </a:solidFill>
                        <a:effectLst/>
                        <a:latin typeface="+mn-lt"/>
                      </a:endParaRPr>
                    </a:p>
                  </a:txBody>
                  <a:tcPr marL="5927" marR="5927" marT="5927" marB="28449" anchor="ctr">
                    <a:solidFill>
                      <a:schemeClr val="bg1">
                        <a:lumMod val="65000"/>
                      </a:schemeClr>
                    </a:solidFill>
                  </a:tcPr>
                </a:tc>
                <a:tc>
                  <a:txBody>
                    <a:bodyPr/>
                    <a:lstStyle/>
                    <a:p>
                      <a:pPr algn="ctr" fontAlgn="ctr"/>
                      <a:r>
                        <a:rPr lang="pt-BR" sz="1100" b="1" u="none" strike="noStrike" dirty="0">
                          <a:effectLst/>
                          <a:latin typeface="+mn-lt"/>
                        </a:rPr>
                        <a:t>TOTAL</a:t>
                      </a:r>
                      <a:endParaRPr lang="pt-BR" sz="1100" b="1" i="0" u="none" strike="noStrike" dirty="0">
                        <a:solidFill>
                          <a:srgbClr val="000000"/>
                        </a:solidFill>
                        <a:effectLst/>
                        <a:latin typeface="+mn-lt"/>
                      </a:endParaRPr>
                    </a:p>
                  </a:txBody>
                  <a:tcPr marL="5927" marR="5927" marT="5927" marB="28449" anchor="ctr">
                    <a:solidFill>
                      <a:schemeClr val="bg1">
                        <a:lumMod val="65000"/>
                      </a:schemeClr>
                    </a:solidFill>
                  </a:tcPr>
                </a:tc>
                <a:extLst>
                  <a:ext uri="{0D108BD9-81ED-4DB2-BD59-A6C34878D82A}">
                    <a16:rowId xmlns:a16="http://schemas.microsoft.com/office/drawing/2014/main" xmlns="" val="172723656"/>
                  </a:ext>
                </a:extLst>
              </a:tr>
              <a:tr h="167138">
                <a:tc>
                  <a:txBody>
                    <a:bodyPr/>
                    <a:lstStyle/>
                    <a:p>
                      <a:pPr algn="r" fontAlgn="b"/>
                      <a:r>
                        <a:rPr lang="pt-BR" sz="1100" u="none" strike="noStrike" dirty="0">
                          <a:effectLst/>
                          <a:latin typeface="+mn-lt"/>
                        </a:rPr>
                        <a:t>25</a:t>
                      </a:r>
                      <a:endParaRPr lang="pt-BR" sz="1100" b="0" i="0" u="none" strike="noStrike" dirty="0">
                        <a:solidFill>
                          <a:srgbClr val="000000"/>
                        </a:solidFill>
                        <a:effectLst/>
                        <a:latin typeface="+mn-lt"/>
                      </a:endParaRPr>
                    </a:p>
                  </a:txBody>
                  <a:tcPr marL="5927" marR="5927" marT="5927" marB="28449" anchor="ctr"/>
                </a:tc>
                <a:tc>
                  <a:txBody>
                    <a:bodyPr/>
                    <a:lstStyle/>
                    <a:p>
                      <a:pPr algn="l" fontAlgn="b"/>
                      <a:r>
                        <a:rPr lang="pt-BR" sz="1100" u="none" strike="noStrike" dirty="0">
                          <a:effectLst/>
                          <a:latin typeface="+mn-lt"/>
                        </a:rPr>
                        <a:t>Falta de respeito com colegas e professores</a:t>
                      </a:r>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2</a:t>
                      </a:r>
                      <a:endParaRPr lang="pt-BR" sz="1100" b="0" i="0" u="none" strike="noStrike" dirty="0">
                        <a:solidFill>
                          <a:srgbClr val="000000"/>
                        </a:solidFill>
                        <a:effectLst/>
                        <a:latin typeface="+mn-lt"/>
                      </a:endParaRPr>
                    </a:p>
                  </a:txBody>
                  <a:tcPr marL="5927" marR="5927" marT="5927" marB="28449" anchor="ctr"/>
                </a:tc>
                <a:extLst>
                  <a:ext uri="{0D108BD9-81ED-4DB2-BD59-A6C34878D82A}">
                    <a16:rowId xmlns:a16="http://schemas.microsoft.com/office/drawing/2014/main" xmlns="" val="3877617093"/>
                  </a:ext>
                </a:extLst>
              </a:tr>
              <a:tr h="167138">
                <a:tc>
                  <a:txBody>
                    <a:bodyPr/>
                    <a:lstStyle/>
                    <a:p>
                      <a:pPr algn="r" fontAlgn="b"/>
                      <a:r>
                        <a:rPr lang="pt-BR" sz="1100" u="none" strike="noStrike" dirty="0">
                          <a:effectLst/>
                          <a:latin typeface="+mn-lt"/>
                        </a:rPr>
                        <a:t>26</a:t>
                      </a:r>
                      <a:endParaRPr lang="pt-BR" sz="1100" b="0" i="0" u="none" strike="noStrike" dirty="0">
                        <a:solidFill>
                          <a:srgbClr val="000000"/>
                        </a:solidFill>
                        <a:effectLst/>
                        <a:latin typeface="+mn-lt"/>
                      </a:endParaRPr>
                    </a:p>
                  </a:txBody>
                  <a:tcPr marL="5927" marR="5927" marT="5927" marB="28449" anchor="ctr"/>
                </a:tc>
                <a:tc>
                  <a:txBody>
                    <a:bodyPr/>
                    <a:lstStyle/>
                    <a:p>
                      <a:pPr algn="l" fontAlgn="b"/>
                      <a:r>
                        <a:rPr lang="pt-BR" sz="1100" u="none" strike="noStrike" dirty="0">
                          <a:effectLst/>
                          <a:latin typeface="+mn-lt"/>
                        </a:rPr>
                        <a:t>Competitividade</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extLst>
                  <a:ext uri="{0D108BD9-81ED-4DB2-BD59-A6C34878D82A}">
                    <a16:rowId xmlns:a16="http://schemas.microsoft.com/office/drawing/2014/main" xmlns="" val="773721630"/>
                  </a:ext>
                </a:extLst>
              </a:tr>
              <a:tr h="167138">
                <a:tc>
                  <a:txBody>
                    <a:bodyPr/>
                    <a:lstStyle/>
                    <a:p>
                      <a:pPr algn="r" fontAlgn="b"/>
                      <a:r>
                        <a:rPr lang="pt-BR" sz="1100" u="none" strike="noStrike" dirty="0">
                          <a:effectLst/>
                          <a:latin typeface="+mn-lt"/>
                        </a:rPr>
                        <a:t>27</a:t>
                      </a:r>
                      <a:endParaRPr lang="pt-BR" sz="1100" b="0" i="0" u="none" strike="noStrike" dirty="0">
                        <a:solidFill>
                          <a:srgbClr val="000000"/>
                        </a:solidFill>
                        <a:effectLst/>
                        <a:latin typeface="+mn-lt"/>
                      </a:endParaRPr>
                    </a:p>
                  </a:txBody>
                  <a:tcPr marL="5927" marR="5927" marT="5927" marB="28449" anchor="ctr"/>
                </a:tc>
                <a:tc>
                  <a:txBody>
                    <a:bodyPr/>
                    <a:lstStyle/>
                    <a:p>
                      <a:pPr algn="l" fontAlgn="b"/>
                      <a:r>
                        <a:rPr lang="pt-BR" sz="1100" u="none" strike="noStrike" dirty="0">
                          <a:effectLst/>
                          <a:latin typeface="+mn-lt"/>
                        </a:rPr>
                        <a:t>Não cumprem a rotina</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extLst>
                  <a:ext uri="{0D108BD9-81ED-4DB2-BD59-A6C34878D82A}">
                    <a16:rowId xmlns:a16="http://schemas.microsoft.com/office/drawing/2014/main" xmlns="" val="3274513809"/>
                  </a:ext>
                </a:extLst>
              </a:tr>
              <a:tr h="167138">
                <a:tc>
                  <a:txBody>
                    <a:bodyPr/>
                    <a:lstStyle/>
                    <a:p>
                      <a:pPr algn="r" fontAlgn="b"/>
                      <a:r>
                        <a:rPr lang="pt-BR" sz="1100" u="none" strike="noStrike" dirty="0">
                          <a:effectLst/>
                          <a:latin typeface="+mn-lt"/>
                        </a:rPr>
                        <a:t>28</a:t>
                      </a:r>
                      <a:endParaRPr lang="pt-BR" sz="1100" b="0" i="0" u="none" strike="noStrike" dirty="0">
                        <a:solidFill>
                          <a:srgbClr val="000000"/>
                        </a:solidFill>
                        <a:effectLst/>
                        <a:latin typeface="+mn-lt"/>
                      </a:endParaRPr>
                    </a:p>
                  </a:txBody>
                  <a:tcPr marL="5927" marR="5927" marT="5927" marB="28449" anchor="ctr"/>
                </a:tc>
                <a:tc>
                  <a:txBody>
                    <a:bodyPr/>
                    <a:lstStyle/>
                    <a:p>
                      <a:pPr algn="l" fontAlgn="b"/>
                      <a:r>
                        <a:rPr lang="pt-BR" sz="1100" u="none" strike="noStrike" dirty="0">
                          <a:effectLst/>
                          <a:latin typeface="+mn-lt"/>
                        </a:rPr>
                        <a:t>Transtornos</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extLst>
                  <a:ext uri="{0D108BD9-81ED-4DB2-BD59-A6C34878D82A}">
                    <a16:rowId xmlns:a16="http://schemas.microsoft.com/office/drawing/2014/main" xmlns="" val="987181053"/>
                  </a:ext>
                </a:extLst>
              </a:tr>
              <a:tr h="167138">
                <a:tc>
                  <a:txBody>
                    <a:bodyPr/>
                    <a:lstStyle/>
                    <a:p>
                      <a:pPr algn="r" fontAlgn="b"/>
                      <a:r>
                        <a:rPr lang="pt-BR" sz="1100" u="none" strike="noStrike" dirty="0">
                          <a:effectLst/>
                          <a:latin typeface="+mn-lt"/>
                        </a:rPr>
                        <a:t>29</a:t>
                      </a:r>
                      <a:endParaRPr lang="pt-BR" sz="1100" b="0" i="0" u="none" strike="noStrike" dirty="0">
                        <a:solidFill>
                          <a:srgbClr val="000000"/>
                        </a:solidFill>
                        <a:effectLst/>
                        <a:latin typeface="+mn-lt"/>
                      </a:endParaRPr>
                    </a:p>
                  </a:txBody>
                  <a:tcPr marL="5927" marR="5927" marT="5927" marB="28449" anchor="ctr"/>
                </a:tc>
                <a:tc>
                  <a:txBody>
                    <a:bodyPr/>
                    <a:lstStyle/>
                    <a:p>
                      <a:pPr algn="l" fontAlgn="b"/>
                      <a:r>
                        <a:rPr lang="pt-BR" sz="1100" u="none" strike="noStrike" dirty="0">
                          <a:effectLst/>
                          <a:latin typeface="+mn-lt"/>
                        </a:rPr>
                        <a:t>Falta de cuidado com material escolar</a:t>
                      </a:r>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extLst>
                  <a:ext uri="{0D108BD9-81ED-4DB2-BD59-A6C34878D82A}">
                    <a16:rowId xmlns:a16="http://schemas.microsoft.com/office/drawing/2014/main" xmlns="" val="2872891414"/>
                  </a:ext>
                </a:extLst>
              </a:tr>
              <a:tr h="167138">
                <a:tc>
                  <a:txBody>
                    <a:bodyPr/>
                    <a:lstStyle/>
                    <a:p>
                      <a:pPr algn="r" fontAlgn="b"/>
                      <a:r>
                        <a:rPr lang="pt-BR" sz="1100" u="none" strike="noStrike" dirty="0">
                          <a:effectLst/>
                          <a:latin typeface="+mn-lt"/>
                        </a:rPr>
                        <a:t>34</a:t>
                      </a:r>
                      <a:endParaRPr lang="pt-BR" sz="1100" b="0" i="0" u="none" strike="noStrike" dirty="0">
                        <a:solidFill>
                          <a:srgbClr val="000000"/>
                        </a:solidFill>
                        <a:effectLst/>
                        <a:latin typeface="+mn-lt"/>
                      </a:endParaRPr>
                    </a:p>
                  </a:txBody>
                  <a:tcPr marL="5927" marR="5927" marT="5927" marB="28449" anchor="ctr"/>
                </a:tc>
                <a:tc>
                  <a:txBody>
                    <a:bodyPr/>
                    <a:lstStyle/>
                    <a:p>
                      <a:pPr algn="l" fontAlgn="b"/>
                      <a:r>
                        <a:rPr lang="pt-BR" sz="1100" u="none" strike="noStrike" dirty="0">
                          <a:effectLst/>
                          <a:latin typeface="+mn-lt"/>
                        </a:rPr>
                        <a:t>Imaturidade</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3</a:t>
                      </a:r>
                      <a:endParaRPr lang="pt-BR" sz="1100" b="0" i="0" u="none" strike="noStrike" dirty="0">
                        <a:solidFill>
                          <a:srgbClr val="000000"/>
                        </a:solidFill>
                        <a:effectLst/>
                        <a:latin typeface="+mn-lt"/>
                      </a:endParaRPr>
                    </a:p>
                  </a:txBody>
                  <a:tcPr marL="5927" marR="5927" marT="5927" marB="28449" anchor="ctr"/>
                </a:tc>
                <a:extLst>
                  <a:ext uri="{0D108BD9-81ED-4DB2-BD59-A6C34878D82A}">
                    <a16:rowId xmlns:a16="http://schemas.microsoft.com/office/drawing/2014/main" xmlns="" val="2281756724"/>
                  </a:ext>
                </a:extLst>
              </a:tr>
              <a:tr h="167138">
                <a:tc>
                  <a:txBody>
                    <a:bodyPr/>
                    <a:lstStyle/>
                    <a:p>
                      <a:pPr algn="r" fontAlgn="b"/>
                      <a:r>
                        <a:rPr lang="pt-BR" sz="1100" u="none" strike="noStrike" dirty="0">
                          <a:effectLst/>
                          <a:latin typeface="+mn-lt"/>
                        </a:rPr>
                        <a:t>37</a:t>
                      </a:r>
                      <a:endParaRPr lang="pt-BR" sz="1100" b="0" i="0" u="none" strike="noStrike" dirty="0">
                        <a:solidFill>
                          <a:srgbClr val="000000"/>
                        </a:solidFill>
                        <a:effectLst/>
                        <a:latin typeface="+mn-lt"/>
                      </a:endParaRPr>
                    </a:p>
                  </a:txBody>
                  <a:tcPr marL="5927" marR="5927" marT="5927" marB="28449" anchor="ctr"/>
                </a:tc>
                <a:tc>
                  <a:txBody>
                    <a:bodyPr/>
                    <a:lstStyle/>
                    <a:p>
                      <a:pPr algn="l" fontAlgn="b"/>
                      <a:r>
                        <a:rPr lang="pt-BR" sz="1100" u="none" strike="noStrike" dirty="0">
                          <a:effectLst/>
                          <a:latin typeface="+mn-lt"/>
                        </a:rPr>
                        <a:t>Muitos alunos na sala de aula</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extLst>
                  <a:ext uri="{0D108BD9-81ED-4DB2-BD59-A6C34878D82A}">
                    <a16:rowId xmlns:a16="http://schemas.microsoft.com/office/drawing/2014/main" xmlns="" val="2072448351"/>
                  </a:ext>
                </a:extLst>
              </a:tr>
              <a:tr h="167138">
                <a:tc>
                  <a:txBody>
                    <a:bodyPr/>
                    <a:lstStyle/>
                    <a:p>
                      <a:pPr algn="r" fontAlgn="b"/>
                      <a:r>
                        <a:rPr lang="pt-BR" sz="1100" u="none" strike="noStrike" dirty="0">
                          <a:effectLst/>
                          <a:latin typeface="+mn-lt"/>
                        </a:rPr>
                        <a:t>40</a:t>
                      </a:r>
                      <a:endParaRPr lang="pt-BR" sz="1100" b="0" i="0" u="none" strike="noStrike" dirty="0">
                        <a:solidFill>
                          <a:srgbClr val="000000"/>
                        </a:solidFill>
                        <a:effectLst/>
                        <a:latin typeface="+mn-lt"/>
                      </a:endParaRPr>
                    </a:p>
                  </a:txBody>
                  <a:tcPr marL="5927" marR="5927" marT="5927" marB="28449" anchor="ctr"/>
                </a:tc>
                <a:tc>
                  <a:txBody>
                    <a:bodyPr/>
                    <a:lstStyle/>
                    <a:p>
                      <a:pPr algn="l" fontAlgn="b"/>
                      <a:r>
                        <a:rPr lang="pt-BR" sz="1100" u="none" strike="noStrike" dirty="0">
                          <a:effectLst/>
                          <a:latin typeface="+mn-lt"/>
                        </a:rPr>
                        <a:t>Problemas na leitura, escrita e interpretação</a:t>
                      </a:r>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5</a:t>
                      </a:r>
                      <a:endParaRPr lang="pt-BR" sz="1100" b="0" i="0" u="none" strike="noStrike" dirty="0">
                        <a:solidFill>
                          <a:srgbClr val="000000"/>
                        </a:solidFill>
                        <a:effectLst/>
                        <a:latin typeface="+mn-lt"/>
                      </a:endParaRPr>
                    </a:p>
                  </a:txBody>
                  <a:tcPr marL="5927" marR="5927" marT="5927" marB="28449" anchor="ctr"/>
                </a:tc>
                <a:extLst>
                  <a:ext uri="{0D108BD9-81ED-4DB2-BD59-A6C34878D82A}">
                    <a16:rowId xmlns:a16="http://schemas.microsoft.com/office/drawing/2014/main" xmlns="" val="3306334083"/>
                  </a:ext>
                </a:extLst>
              </a:tr>
              <a:tr h="167138">
                <a:tc>
                  <a:txBody>
                    <a:bodyPr/>
                    <a:lstStyle/>
                    <a:p>
                      <a:pPr algn="r" fontAlgn="b"/>
                      <a:r>
                        <a:rPr lang="pt-BR" sz="1100" u="none" strike="noStrike" dirty="0">
                          <a:effectLst/>
                          <a:latin typeface="+mn-lt"/>
                        </a:rPr>
                        <a:t>41</a:t>
                      </a:r>
                      <a:endParaRPr lang="pt-BR" sz="1100" b="0" i="0" u="none" strike="noStrike" dirty="0">
                        <a:solidFill>
                          <a:srgbClr val="000000"/>
                        </a:solidFill>
                        <a:effectLst/>
                        <a:latin typeface="+mn-lt"/>
                      </a:endParaRPr>
                    </a:p>
                  </a:txBody>
                  <a:tcPr marL="5927" marR="5927" marT="5927" marB="28449" anchor="ctr"/>
                </a:tc>
                <a:tc>
                  <a:txBody>
                    <a:bodyPr/>
                    <a:lstStyle/>
                    <a:p>
                      <a:pPr algn="l" fontAlgn="b"/>
                      <a:r>
                        <a:rPr lang="pt-BR" sz="1100" u="none" strike="noStrike" dirty="0">
                          <a:effectLst/>
                          <a:latin typeface="+mn-lt"/>
                        </a:rPr>
                        <a:t>Não fazem o dever de casa / falta de compromisso</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2</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2</a:t>
                      </a:r>
                      <a:endParaRPr lang="pt-BR" sz="1100" b="0" i="0" u="none" strike="noStrike" dirty="0">
                        <a:solidFill>
                          <a:srgbClr val="000000"/>
                        </a:solidFill>
                        <a:effectLst/>
                        <a:latin typeface="+mn-lt"/>
                      </a:endParaRPr>
                    </a:p>
                  </a:txBody>
                  <a:tcPr marL="5927" marR="5927" marT="5927" marB="28449" anchor="ctr"/>
                </a:tc>
                <a:extLst>
                  <a:ext uri="{0D108BD9-81ED-4DB2-BD59-A6C34878D82A}">
                    <a16:rowId xmlns:a16="http://schemas.microsoft.com/office/drawing/2014/main" xmlns="" val="3650793655"/>
                  </a:ext>
                </a:extLst>
              </a:tr>
              <a:tr h="167138">
                <a:tc>
                  <a:txBody>
                    <a:bodyPr/>
                    <a:lstStyle/>
                    <a:p>
                      <a:pPr algn="r" fontAlgn="b"/>
                      <a:r>
                        <a:rPr lang="pt-BR" sz="1100" u="none" strike="noStrike" dirty="0">
                          <a:effectLst/>
                          <a:latin typeface="+mn-lt"/>
                        </a:rPr>
                        <a:t>42</a:t>
                      </a:r>
                      <a:endParaRPr lang="pt-BR" sz="1100" b="0" i="0" u="none" strike="noStrike" dirty="0">
                        <a:solidFill>
                          <a:srgbClr val="000000"/>
                        </a:solidFill>
                        <a:effectLst/>
                        <a:latin typeface="+mn-lt"/>
                      </a:endParaRPr>
                    </a:p>
                  </a:txBody>
                  <a:tcPr marL="5927" marR="5927" marT="5927" marB="28449" anchor="ctr"/>
                </a:tc>
                <a:tc>
                  <a:txBody>
                    <a:bodyPr/>
                    <a:lstStyle/>
                    <a:p>
                      <a:pPr algn="l" fontAlgn="b"/>
                      <a:r>
                        <a:rPr lang="pt-BR" sz="1100" u="none" strike="noStrike" dirty="0">
                          <a:effectLst/>
                          <a:latin typeface="+mn-lt"/>
                        </a:rPr>
                        <a:t>Falta de pré-requisitos</a:t>
                      </a:r>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3</a:t>
                      </a:r>
                      <a:endParaRPr lang="pt-BR" sz="1100" b="0" i="0" u="none" strike="noStrike" dirty="0">
                        <a:solidFill>
                          <a:srgbClr val="000000"/>
                        </a:solidFill>
                        <a:effectLst/>
                        <a:latin typeface="+mn-lt"/>
                      </a:endParaRPr>
                    </a:p>
                  </a:txBody>
                  <a:tcPr marL="5927" marR="5927" marT="5927" marB="28449" anchor="ctr"/>
                </a:tc>
                <a:extLst>
                  <a:ext uri="{0D108BD9-81ED-4DB2-BD59-A6C34878D82A}">
                    <a16:rowId xmlns:a16="http://schemas.microsoft.com/office/drawing/2014/main" xmlns="" val="3419423690"/>
                  </a:ext>
                </a:extLst>
              </a:tr>
              <a:tr h="167138">
                <a:tc>
                  <a:txBody>
                    <a:bodyPr/>
                    <a:lstStyle/>
                    <a:p>
                      <a:pPr algn="r" fontAlgn="b"/>
                      <a:r>
                        <a:rPr lang="pt-BR" sz="1100" u="none" strike="noStrike" dirty="0">
                          <a:effectLst/>
                          <a:latin typeface="+mn-lt"/>
                        </a:rPr>
                        <a:t>43</a:t>
                      </a:r>
                      <a:endParaRPr lang="pt-BR" sz="1100" b="0" i="0" u="none" strike="noStrike" dirty="0">
                        <a:solidFill>
                          <a:srgbClr val="000000"/>
                        </a:solidFill>
                        <a:effectLst/>
                        <a:latin typeface="+mn-lt"/>
                      </a:endParaRPr>
                    </a:p>
                  </a:txBody>
                  <a:tcPr marL="5927" marR="5927" marT="5927" marB="28449" anchor="ctr"/>
                </a:tc>
                <a:tc>
                  <a:txBody>
                    <a:bodyPr/>
                    <a:lstStyle/>
                    <a:p>
                      <a:pPr algn="l" fontAlgn="b"/>
                      <a:r>
                        <a:rPr lang="pt-BR" sz="1100" u="none" strike="noStrike" dirty="0">
                          <a:effectLst/>
                          <a:latin typeface="+mn-lt"/>
                        </a:rPr>
                        <a:t>Falta de cooperação e solidariedade</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extLst>
                  <a:ext uri="{0D108BD9-81ED-4DB2-BD59-A6C34878D82A}">
                    <a16:rowId xmlns:a16="http://schemas.microsoft.com/office/drawing/2014/main" xmlns="" val="1086890581"/>
                  </a:ext>
                </a:extLst>
              </a:tr>
              <a:tr h="167138">
                <a:tc>
                  <a:txBody>
                    <a:bodyPr/>
                    <a:lstStyle/>
                    <a:p>
                      <a:pPr algn="r" fontAlgn="b"/>
                      <a:r>
                        <a:rPr lang="pt-BR" sz="1100" u="none" strike="noStrike" dirty="0">
                          <a:effectLst/>
                          <a:latin typeface="+mn-lt"/>
                        </a:rPr>
                        <a:t>44</a:t>
                      </a:r>
                      <a:endParaRPr lang="pt-BR" sz="1100" b="0" i="0" u="none" strike="noStrike" dirty="0">
                        <a:solidFill>
                          <a:srgbClr val="000000"/>
                        </a:solidFill>
                        <a:effectLst/>
                        <a:latin typeface="+mn-lt"/>
                      </a:endParaRPr>
                    </a:p>
                  </a:txBody>
                  <a:tcPr marL="5927" marR="5927" marT="5927" marB="28449" anchor="ctr"/>
                </a:tc>
                <a:tc>
                  <a:txBody>
                    <a:bodyPr/>
                    <a:lstStyle/>
                    <a:p>
                      <a:pPr algn="l" fontAlgn="b"/>
                      <a:r>
                        <a:rPr lang="pt-BR" sz="1100" u="none" strike="noStrike" dirty="0">
                          <a:effectLst/>
                          <a:latin typeface="+mn-lt"/>
                        </a:rPr>
                        <a:t>Falta de capricho</a:t>
                      </a:r>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3</a:t>
                      </a:r>
                      <a:endParaRPr lang="pt-BR" sz="1100" b="0" i="0" u="none" strike="noStrike" dirty="0">
                        <a:solidFill>
                          <a:srgbClr val="000000"/>
                        </a:solidFill>
                        <a:effectLst/>
                        <a:latin typeface="+mn-lt"/>
                      </a:endParaRPr>
                    </a:p>
                  </a:txBody>
                  <a:tcPr marL="5927" marR="5927" marT="5927" marB="28449" anchor="ctr"/>
                </a:tc>
                <a:extLst>
                  <a:ext uri="{0D108BD9-81ED-4DB2-BD59-A6C34878D82A}">
                    <a16:rowId xmlns:a16="http://schemas.microsoft.com/office/drawing/2014/main" xmlns="" val="4078217387"/>
                  </a:ext>
                </a:extLst>
              </a:tr>
              <a:tr h="167138">
                <a:tc>
                  <a:txBody>
                    <a:bodyPr/>
                    <a:lstStyle/>
                    <a:p>
                      <a:pPr algn="r" fontAlgn="b"/>
                      <a:r>
                        <a:rPr lang="pt-BR" sz="1100" u="none" strike="noStrike" dirty="0">
                          <a:effectLst/>
                          <a:latin typeface="+mn-lt"/>
                        </a:rPr>
                        <a:t>45</a:t>
                      </a:r>
                      <a:endParaRPr lang="pt-BR" sz="1100" b="0" i="0" u="none" strike="noStrike" dirty="0">
                        <a:solidFill>
                          <a:srgbClr val="000000"/>
                        </a:solidFill>
                        <a:effectLst/>
                        <a:latin typeface="+mn-lt"/>
                      </a:endParaRPr>
                    </a:p>
                  </a:txBody>
                  <a:tcPr marL="5927" marR="5927" marT="5927" marB="28449" anchor="ctr"/>
                </a:tc>
                <a:tc>
                  <a:txBody>
                    <a:bodyPr/>
                    <a:lstStyle/>
                    <a:p>
                      <a:pPr algn="l" fontAlgn="b"/>
                      <a:r>
                        <a:rPr lang="pt-BR" sz="1100" u="none" strike="noStrike" dirty="0">
                          <a:effectLst/>
                          <a:latin typeface="+mn-lt"/>
                        </a:rPr>
                        <a:t>Falta de persistência / dedicação</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2</a:t>
                      </a:r>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3</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6</a:t>
                      </a:r>
                      <a:endParaRPr lang="pt-BR" sz="1100" b="0" i="0" u="none" strike="noStrike" dirty="0">
                        <a:solidFill>
                          <a:srgbClr val="000000"/>
                        </a:solidFill>
                        <a:effectLst/>
                        <a:latin typeface="+mn-lt"/>
                      </a:endParaRPr>
                    </a:p>
                  </a:txBody>
                  <a:tcPr marL="5927" marR="5927" marT="5927" marB="28449" anchor="ctr"/>
                </a:tc>
                <a:extLst>
                  <a:ext uri="{0D108BD9-81ED-4DB2-BD59-A6C34878D82A}">
                    <a16:rowId xmlns:a16="http://schemas.microsoft.com/office/drawing/2014/main" xmlns="" val="881914852"/>
                  </a:ext>
                </a:extLst>
              </a:tr>
              <a:tr h="299900">
                <a:tc>
                  <a:txBody>
                    <a:bodyPr/>
                    <a:lstStyle/>
                    <a:p>
                      <a:pPr algn="r" fontAlgn="b"/>
                      <a:r>
                        <a:rPr lang="pt-BR" sz="1100" u="none" strike="noStrike" dirty="0">
                          <a:effectLst/>
                          <a:latin typeface="+mn-lt"/>
                        </a:rPr>
                        <a:t>46</a:t>
                      </a:r>
                      <a:endParaRPr lang="pt-BR" sz="1100" b="0" i="0" u="none" strike="noStrike" dirty="0">
                        <a:solidFill>
                          <a:srgbClr val="000000"/>
                        </a:solidFill>
                        <a:effectLst/>
                        <a:latin typeface="+mn-lt"/>
                      </a:endParaRPr>
                    </a:p>
                  </a:txBody>
                  <a:tcPr marL="5927" marR="5927" marT="5927" marB="28449" anchor="ctr"/>
                </a:tc>
                <a:tc>
                  <a:txBody>
                    <a:bodyPr/>
                    <a:lstStyle/>
                    <a:p>
                      <a:pPr algn="l" fontAlgn="b"/>
                      <a:r>
                        <a:rPr lang="pt-BR" sz="1100" u="none" strike="noStrike" dirty="0">
                          <a:effectLst/>
                          <a:latin typeface="+mn-lt"/>
                        </a:rPr>
                        <a:t>Dificuldade em relacionar o apreendido na escola com a realidade</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3</a:t>
                      </a:r>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endParaRPr lang="pt-BR" sz="1100" b="0" i="0" u="none" strike="noStrike" dirty="0">
                        <a:solidFill>
                          <a:srgbClr val="000000"/>
                        </a:solidFill>
                        <a:effectLst/>
                        <a:latin typeface="+mn-lt"/>
                      </a:endParaRPr>
                    </a:p>
                  </a:txBody>
                  <a:tcPr marL="5927" marR="5927" marT="5927" marB="28449" anchor="ctr"/>
                </a:tc>
                <a:tc>
                  <a:txBody>
                    <a:bodyPr/>
                    <a:lstStyle/>
                    <a:p>
                      <a:pPr algn="ctr" fontAlgn="b"/>
                      <a:r>
                        <a:rPr lang="pt-BR" sz="1100" u="none" strike="noStrike" dirty="0">
                          <a:effectLst/>
                          <a:latin typeface="+mn-lt"/>
                        </a:rPr>
                        <a:t>3</a:t>
                      </a:r>
                      <a:endParaRPr lang="pt-BR" sz="1100" b="0" i="0" u="none" strike="noStrike" dirty="0">
                        <a:solidFill>
                          <a:srgbClr val="000000"/>
                        </a:solidFill>
                        <a:effectLst/>
                        <a:latin typeface="+mn-lt"/>
                      </a:endParaRPr>
                    </a:p>
                  </a:txBody>
                  <a:tcPr marL="5927" marR="5927" marT="5927" marB="28449" anchor="ctr"/>
                </a:tc>
                <a:extLst>
                  <a:ext uri="{0D108BD9-81ED-4DB2-BD59-A6C34878D82A}">
                    <a16:rowId xmlns:a16="http://schemas.microsoft.com/office/drawing/2014/main" xmlns="" val="3125055258"/>
                  </a:ext>
                </a:extLst>
              </a:tr>
            </a:tbl>
          </a:graphicData>
        </a:graphic>
      </p:graphicFrame>
      <p:sp>
        <p:nvSpPr>
          <p:cNvPr id="7" name="Retângulo 6"/>
          <p:cNvSpPr/>
          <p:nvPr/>
        </p:nvSpPr>
        <p:spPr>
          <a:xfrm>
            <a:off x="1601188" y="192699"/>
            <a:ext cx="5859155"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Tabulação – Fund. II cont</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19</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8898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431679" y="1431379"/>
            <a:ext cx="5941412" cy="78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ahoma" pitchFamily="34" charset="0"/>
              </a:defRPr>
            </a:lvl1pPr>
            <a:lvl2pPr marL="742950" indent="-285750" eaLnBrk="0" hangingPunct="0">
              <a:defRPr sz="4000">
                <a:solidFill>
                  <a:schemeClr val="tx1"/>
                </a:solidFill>
                <a:latin typeface="Tahoma" pitchFamily="34" charset="0"/>
              </a:defRPr>
            </a:lvl2pPr>
            <a:lvl3pPr marL="1143000" indent="-228600" eaLnBrk="0" hangingPunct="0">
              <a:defRPr sz="4000">
                <a:solidFill>
                  <a:schemeClr val="tx1"/>
                </a:solidFill>
                <a:latin typeface="Tahoma" pitchFamily="34" charset="0"/>
              </a:defRPr>
            </a:lvl3pPr>
            <a:lvl4pPr marL="1600200" indent="-228600" eaLnBrk="0" hangingPunct="0">
              <a:defRPr sz="4000">
                <a:solidFill>
                  <a:schemeClr val="tx1"/>
                </a:solidFill>
                <a:latin typeface="Tahoma" pitchFamily="34" charset="0"/>
              </a:defRPr>
            </a:lvl4pPr>
            <a:lvl5pPr marL="2057400" indent="-228600" eaLnBrk="0" hangingPunct="0">
              <a:defRPr sz="4000">
                <a:solidFill>
                  <a:schemeClr val="tx1"/>
                </a:solidFill>
                <a:latin typeface="Tahoma" pitchFamily="34" charset="0"/>
              </a:defRPr>
            </a:lvl5pPr>
            <a:lvl6pPr marL="2514600" indent="-228600" eaLnBrk="0" fontAlgn="base" hangingPunct="0">
              <a:spcBef>
                <a:spcPct val="0"/>
              </a:spcBef>
              <a:spcAft>
                <a:spcPct val="0"/>
              </a:spcAft>
              <a:defRPr sz="4000">
                <a:solidFill>
                  <a:schemeClr val="tx1"/>
                </a:solidFill>
                <a:latin typeface="Tahoma" pitchFamily="34" charset="0"/>
              </a:defRPr>
            </a:lvl6pPr>
            <a:lvl7pPr marL="2971800" indent="-228600" eaLnBrk="0" fontAlgn="base" hangingPunct="0">
              <a:spcBef>
                <a:spcPct val="0"/>
              </a:spcBef>
              <a:spcAft>
                <a:spcPct val="0"/>
              </a:spcAft>
              <a:defRPr sz="4000">
                <a:solidFill>
                  <a:schemeClr val="tx1"/>
                </a:solidFill>
                <a:latin typeface="Tahoma" pitchFamily="34" charset="0"/>
              </a:defRPr>
            </a:lvl7pPr>
            <a:lvl8pPr marL="3429000" indent="-228600" eaLnBrk="0" fontAlgn="base" hangingPunct="0">
              <a:spcBef>
                <a:spcPct val="0"/>
              </a:spcBef>
              <a:spcAft>
                <a:spcPct val="0"/>
              </a:spcAft>
              <a:defRPr sz="4000">
                <a:solidFill>
                  <a:schemeClr val="tx1"/>
                </a:solidFill>
                <a:latin typeface="Tahoma" pitchFamily="34" charset="0"/>
              </a:defRPr>
            </a:lvl8pPr>
            <a:lvl9pPr marL="3886200" indent="-228600" eaLnBrk="0" fontAlgn="base" hangingPunct="0">
              <a:spcBef>
                <a:spcPct val="0"/>
              </a:spcBef>
              <a:spcAft>
                <a:spcPct val="0"/>
              </a:spcAft>
              <a:defRPr sz="4000">
                <a:solidFill>
                  <a:schemeClr val="tx1"/>
                </a:solidFill>
                <a:latin typeface="Tahoma" pitchFamily="34" charset="0"/>
              </a:defRPr>
            </a:lvl9pPr>
          </a:lstStyle>
          <a:p>
            <a:pPr eaLnBrk="1" hangingPunct="1">
              <a:lnSpc>
                <a:spcPts val="1950"/>
              </a:lnSpc>
              <a:buClr>
                <a:schemeClr val="hlink"/>
              </a:buClr>
              <a:buSzPct val="120000"/>
              <a:defRPr/>
            </a:pPr>
            <a:r>
              <a:rPr lang="pt-BR" altLang="pt-BR" sz="1600" b="1" dirty="0">
                <a:solidFill>
                  <a:schemeClr val="accent5">
                    <a:lumMod val="10000"/>
                  </a:schemeClr>
                </a:solidFill>
                <a:latin typeface="Arial" panose="020B0604020202020204" pitchFamily="34" charset="0"/>
                <a:ea typeface="Arial Unicode MS" pitchFamily="34" charset="-128"/>
                <a:cs typeface="Arial" panose="020B0604020202020204" pitchFamily="34" charset="0"/>
              </a:rPr>
              <a:t>Doutora em Psicologia e Educação USP,</a:t>
            </a:r>
          </a:p>
          <a:p>
            <a:pPr eaLnBrk="1" hangingPunct="1">
              <a:lnSpc>
                <a:spcPts val="1950"/>
              </a:lnSpc>
              <a:buClr>
                <a:schemeClr val="hlink"/>
              </a:buClr>
              <a:buSzPct val="120000"/>
              <a:defRPr/>
            </a:pPr>
            <a:r>
              <a:rPr lang="pt-BR" altLang="pt-BR" sz="1600" b="1" dirty="0">
                <a:solidFill>
                  <a:schemeClr val="accent5">
                    <a:lumMod val="10000"/>
                  </a:schemeClr>
                </a:solidFill>
                <a:latin typeface="Arial" panose="020B0604020202020204" pitchFamily="34" charset="0"/>
                <a:ea typeface="Arial Unicode MS" pitchFamily="34" charset="-128"/>
                <a:cs typeface="Arial" panose="020B0604020202020204" pitchFamily="34" charset="0"/>
              </a:rPr>
              <a:t>Mestre em Psicologia da Educação PUC-SP, Neuropsicóloga, Psicopedagoga, Psicóloga, e Pedagoga.</a:t>
            </a:r>
          </a:p>
        </p:txBody>
      </p:sp>
      <p:sp>
        <p:nvSpPr>
          <p:cNvPr id="8" name="Rectangle 7"/>
          <p:cNvSpPr txBox="1">
            <a:spLocks noChangeArrowheads="1"/>
          </p:cNvSpPr>
          <p:nvPr/>
        </p:nvSpPr>
        <p:spPr>
          <a:xfrm>
            <a:off x="5104150" y="4951512"/>
            <a:ext cx="3511550" cy="10795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80000"/>
              </a:lnSpc>
              <a:buFont typeface="Arial" panose="020B0604020202020204" pitchFamily="34" charset="0"/>
              <a:buNone/>
              <a:defRPr/>
            </a:pPr>
            <a:r>
              <a:rPr lang="pt-BR" sz="1600" b="1" dirty="0">
                <a:solidFill>
                  <a:schemeClr val="accent5">
                    <a:lumMod val="10000"/>
                  </a:schemeClr>
                </a:solidFill>
                <a:latin typeface="Arial" panose="020B0604020202020204" pitchFamily="34" charset="0"/>
                <a:ea typeface="Arial Unicode MS" pitchFamily="34" charset="-128"/>
                <a:cs typeface="Arial" panose="020B0604020202020204" pitchFamily="34" charset="0"/>
              </a:rPr>
              <a:t>C.E.A.P.P</a:t>
            </a:r>
          </a:p>
          <a:p>
            <a:pPr marL="0" indent="0" algn="r">
              <a:lnSpc>
                <a:spcPct val="80000"/>
              </a:lnSpc>
              <a:buFont typeface="Arial" panose="020B0604020202020204" pitchFamily="34" charset="0"/>
              <a:buNone/>
              <a:defRPr/>
            </a:pPr>
            <a:r>
              <a:rPr lang="pt-BR" sz="1600" b="1" dirty="0">
                <a:solidFill>
                  <a:schemeClr val="accent5">
                    <a:lumMod val="10000"/>
                  </a:schemeClr>
                </a:solidFill>
                <a:latin typeface="Arial" panose="020B0604020202020204" pitchFamily="34" charset="0"/>
                <a:ea typeface="Arial Unicode MS" pitchFamily="34" charset="-128"/>
                <a:cs typeface="Arial" panose="020B0604020202020204" pitchFamily="34" charset="0"/>
              </a:rPr>
              <a:t>Centro de Estudos e Atendimento </a:t>
            </a:r>
            <a:br>
              <a:rPr lang="pt-BR" sz="1600" b="1" dirty="0">
                <a:solidFill>
                  <a:schemeClr val="accent5">
                    <a:lumMod val="10000"/>
                  </a:schemeClr>
                </a:solidFill>
                <a:latin typeface="Arial" panose="020B0604020202020204" pitchFamily="34" charset="0"/>
                <a:ea typeface="Arial Unicode MS" pitchFamily="34" charset="-128"/>
                <a:cs typeface="Arial" panose="020B0604020202020204" pitchFamily="34" charset="0"/>
              </a:rPr>
            </a:br>
            <a:r>
              <a:rPr lang="pt-BR" sz="1600" b="1" dirty="0">
                <a:solidFill>
                  <a:schemeClr val="accent5">
                    <a:lumMod val="10000"/>
                  </a:schemeClr>
                </a:solidFill>
                <a:latin typeface="Arial" panose="020B0604020202020204" pitchFamily="34" charset="0"/>
                <a:ea typeface="Arial Unicode MS" pitchFamily="34" charset="-128"/>
                <a:cs typeface="Arial" panose="020B0604020202020204" pitchFamily="34" charset="0"/>
              </a:rPr>
              <a:t>Psicoterápico e Psicopedagógico</a:t>
            </a:r>
          </a:p>
          <a:p>
            <a:pPr marL="0" indent="0" algn="r">
              <a:lnSpc>
                <a:spcPct val="80000"/>
              </a:lnSpc>
              <a:buFont typeface="Arial" panose="020B0604020202020204" pitchFamily="34" charset="0"/>
              <a:buNone/>
              <a:defRPr/>
            </a:pPr>
            <a:r>
              <a:rPr lang="pt-BR" sz="1600" b="1" dirty="0">
                <a:solidFill>
                  <a:schemeClr val="accent5">
                    <a:lumMod val="10000"/>
                  </a:schemeClr>
                </a:solidFill>
                <a:latin typeface="Arial" panose="020B0604020202020204" pitchFamily="34" charset="0"/>
                <a:ea typeface="Arial Unicode MS" pitchFamily="34" charset="-128"/>
                <a:cs typeface="Arial" panose="020B0604020202020204" pitchFamily="34" charset="0"/>
              </a:rPr>
              <a:t>Fone: (11) 2268-4545</a:t>
            </a:r>
          </a:p>
        </p:txBody>
      </p:sp>
      <p:sp>
        <p:nvSpPr>
          <p:cNvPr id="9" name="Text Box 9"/>
          <p:cNvSpPr txBox="1">
            <a:spLocks noChangeArrowheads="1"/>
          </p:cNvSpPr>
          <p:nvPr/>
        </p:nvSpPr>
        <p:spPr bwMode="auto">
          <a:xfrm>
            <a:off x="1579419" y="320329"/>
            <a:ext cx="6065982" cy="461665"/>
          </a:xfrm>
          <a:prstGeom prst="rect">
            <a:avLst/>
          </a:prstGeom>
          <a:noFill/>
          <a:ln w="12700" cap="sq">
            <a:noFill/>
            <a:miter lim="800000"/>
            <a:headEnd type="none" w="sm" len="sm"/>
            <a:tailEnd type="none" w="sm" len="sm"/>
          </a:ln>
          <a:effectLst>
            <a:outerShdw dist="35921" dir="2700000" algn="ctr" rotWithShape="0">
              <a:srgbClr val="000000"/>
            </a:outerShdw>
          </a:effectLst>
        </p:spPr>
        <p:txBody>
          <a:bodyPr wrap="square">
            <a:spAutoFit/>
          </a:bodyPr>
          <a:lstStyle/>
          <a:p>
            <a:pPr algn="ctr">
              <a:defRPr/>
            </a:pPr>
            <a:r>
              <a:rPr lang="pt-BR" sz="2400" b="1" dirty="0">
                <a:solidFill>
                  <a:srgbClr val="0070C0"/>
                </a:solidFill>
                <a:latin typeface="Arial" panose="020B0604020202020204" pitchFamily="34" charset="0"/>
                <a:cs typeface="Arial" panose="020B0604020202020204" pitchFamily="34" charset="0"/>
              </a:rPr>
              <a:t>Profa. Dra. Nadia Aparecida </a:t>
            </a:r>
            <a:r>
              <a:rPr lang="pt-BR" sz="2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Bossa</a:t>
            </a:r>
            <a:endParaRPr lang="pt-BR" sz="24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 name="Picture 2" descr="C:\Users\flavio.queiroz\Documents\Pessoal\Apresent. Quarta\Nadia bos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4652" y="1683895"/>
            <a:ext cx="2201048" cy="2938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6"/>
          <p:cNvSpPr>
            <a:spLocks noChangeArrowheads="1"/>
          </p:cNvSpPr>
          <p:nvPr/>
        </p:nvSpPr>
        <p:spPr bwMode="auto">
          <a:xfrm>
            <a:off x="431679" y="2478470"/>
            <a:ext cx="5457388" cy="241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Tahoma" pitchFamily="34" charset="0"/>
              </a:defRPr>
            </a:lvl1pPr>
            <a:lvl2pPr marL="742950" indent="-285750" eaLnBrk="0" hangingPunct="0">
              <a:defRPr sz="4000">
                <a:solidFill>
                  <a:schemeClr val="tx1"/>
                </a:solidFill>
                <a:latin typeface="Tahoma" pitchFamily="34" charset="0"/>
              </a:defRPr>
            </a:lvl2pPr>
            <a:lvl3pPr marL="1143000" indent="-228600" eaLnBrk="0" hangingPunct="0">
              <a:defRPr sz="4000">
                <a:solidFill>
                  <a:schemeClr val="tx1"/>
                </a:solidFill>
                <a:latin typeface="Tahoma" pitchFamily="34" charset="0"/>
              </a:defRPr>
            </a:lvl3pPr>
            <a:lvl4pPr marL="1600200" indent="-228600" eaLnBrk="0" hangingPunct="0">
              <a:defRPr sz="4000">
                <a:solidFill>
                  <a:schemeClr val="tx1"/>
                </a:solidFill>
                <a:latin typeface="Tahoma" pitchFamily="34" charset="0"/>
              </a:defRPr>
            </a:lvl4pPr>
            <a:lvl5pPr marL="2057400" indent="-228600" eaLnBrk="0" hangingPunct="0">
              <a:defRPr sz="4000">
                <a:solidFill>
                  <a:schemeClr val="tx1"/>
                </a:solidFill>
                <a:latin typeface="Tahoma" pitchFamily="34" charset="0"/>
              </a:defRPr>
            </a:lvl5pPr>
            <a:lvl6pPr marL="2514600" indent="-228600" eaLnBrk="0" fontAlgn="base" hangingPunct="0">
              <a:spcBef>
                <a:spcPct val="0"/>
              </a:spcBef>
              <a:spcAft>
                <a:spcPct val="0"/>
              </a:spcAft>
              <a:defRPr sz="4000">
                <a:solidFill>
                  <a:schemeClr val="tx1"/>
                </a:solidFill>
                <a:latin typeface="Tahoma" pitchFamily="34" charset="0"/>
              </a:defRPr>
            </a:lvl6pPr>
            <a:lvl7pPr marL="2971800" indent="-228600" eaLnBrk="0" fontAlgn="base" hangingPunct="0">
              <a:spcBef>
                <a:spcPct val="0"/>
              </a:spcBef>
              <a:spcAft>
                <a:spcPct val="0"/>
              </a:spcAft>
              <a:defRPr sz="4000">
                <a:solidFill>
                  <a:schemeClr val="tx1"/>
                </a:solidFill>
                <a:latin typeface="Tahoma" pitchFamily="34" charset="0"/>
              </a:defRPr>
            </a:lvl7pPr>
            <a:lvl8pPr marL="3429000" indent="-228600" eaLnBrk="0" fontAlgn="base" hangingPunct="0">
              <a:spcBef>
                <a:spcPct val="0"/>
              </a:spcBef>
              <a:spcAft>
                <a:spcPct val="0"/>
              </a:spcAft>
              <a:defRPr sz="4000">
                <a:solidFill>
                  <a:schemeClr val="tx1"/>
                </a:solidFill>
                <a:latin typeface="Tahoma" pitchFamily="34" charset="0"/>
              </a:defRPr>
            </a:lvl8pPr>
            <a:lvl9pPr marL="3886200" indent="-228600" eaLnBrk="0" fontAlgn="base" hangingPunct="0">
              <a:spcBef>
                <a:spcPct val="0"/>
              </a:spcBef>
              <a:spcAft>
                <a:spcPct val="0"/>
              </a:spcAft>
              <a:defRPr sz="4000">
                <a:solidFill>
                  <a:schemeClr val="tx1"/>
                </a:solidFill>
                <a:latin typeface="Tahoma" pitchFamily="34" charset="0"/>
              </a:defRPr>
            </a:lvl9pPr>
          </a:lstStyle>
          <a:p>
            <a:pPr eaLnBrk="1" hangingPunct="1">
              <a:spcBef>
                <a:spcPct val="20000"/>
              </a:spcBef>
              <a:buClr>
                <a:schemeClr val="hlink"/>
              </a:buClr>
              <a:buSzPct val="120000"/>
              <a:defRPr/>
            </a:pPr>
            <a:r>
              <a:rPr lang="pt-BR" altLang="pt-BR" sz="1500" u="sng" dirty="0">
                <a:solidFill>
                  <a:schemeClr val="accent5">
                    <a:lumMod val="10000"/>
                  </a:schemeClr>
                </a:solidFill>
                <a:latin typeface="Arial" panose="020B0604020202020204" pitchFamily="34" charset="0"/>
                <a:ea typeface="Arial Unicode MS" pitchFamily="34" charset="-128"/>
                <a:cs typeface="Arial" panose="020B0604020202020204" pitchFamily="34" charset="0"/>
              </a:rPr>
              <a:t>Autora dos Livros:</a:t>
            </a:r>
          </a:p>
          <a:p>
            <a:pPr eaLnBrk="1" hangingPunct="1">
              <a:spcBef>
                <a:spcPct val="20000"/>
              </a:spcBef>
              <a:buClr>
                <a:schemeClr val="hlink"/>
              </a:buClr>
              <a:buSzPct val="120000"/>
              <a:defRPr/>
            </a:pPr>
            <a:r>
              <a:rPr lang="pt-BR" altLang="pt-BR" sz="1500" dirty="0">
                <a:solidFill>
                  <a:schemeClr val="accent5">
                    <a:lumMod val="10000"/>
                  </a:schemeClr>
                </a:solidFill>
                <a:latin typeface="Arial" panose="020B0604020202020204" pitchFamily="34" charset="0"/>
                <a:ea typeface="Arial Unicode MS" pitchFamily="34" charset="-128"/>
                <a:cs typeface="Arial" panose="020B0604020202020204" pitchFamily="34" charset="0"/>
              </a:rPr>
              <a:t>- Fracasso Escolar: um olhar psicopedagógico; </a:t>
            </a:r>
          </a:p>
          <a:p>
            <a:pPr eaLnBrk="1" hangingPunct="1">
              <a:spcBef>
                <a:spcPct val="20000"/>
              </a:spcBef>
              <a:buClr>
                <a:schemeClr val="hlink"/>
              </a:buClr>
              <a:buSzPct val="120000"/>
              <a:defRPr/>
            </a:pPr>
            <a:r>
              <a:rPr lang="pt-BR" altLang="pt-BR" sz="1500" dirty="0">
                <a:solidFill>
                  <a:schemeClr val="accent5">
                    <a:lumMod val="10000"/>
                  </a:schemeClr>
                </a:solidFill>
                <a:latin typeface="Arial" panose="020B0604020202020204" pitchFamily="34" charset="0"/>
                <a:ea typeface="Arial Unicode MS" pitchFamily="34" charset="-128"/>
                <a:cs typeface="Arial" panose="020B0604020202020204" pitchFamily="34" charset="0"/>
              </a:rPr>
              <a:t>- Dificuldades de Aprendizagem: o que são ? como tratar ?;</a:t>
            </a:r>
          </a:p>
          <a:p>
            <a:pPr eaLnBrk="1" hangingPunct="1">
              <a:spcBef>
                <a:spcPct val="20000"/>
              </a:spcBef>
              <a:buClr>
                <a:schemeClr val="hlink"/>
              </a:buClr>
              <a:buSzPct val="120000"/>
              <a:defRPr/>
            </a:pPr>
            <a:r>
              <a:rPr lang="pt-BR" altLang="pt-BR" sz="1500" dirty="0">
                <a:solidFill>
                  <a:schemeClr val="accent5">
                    <a:lumMod val="10000"/>
                  </a:schemeClr>
                </a:solidFill>
                <a:latin typeface="Arial" panose="020B0604020202020204" pitchFamily="34" charset="0"/>
                <a:ea typeface="Arial Unicode MS" pitchFamily="34" charset="-128"/>
                <a:cs typeface="Arial" panose="020B0604020202020204" pitchFamily="34" charset="0"/>
              </a:rPr>
              <a:t>- A Psicopedagogia no Brasil: contribuições a partir da prática;</a:t>
            </a:r>
          </a:p>
          <a:p>
            <a:pPr eaLnBrk="1" hangingPunct="1">
              <a:spcBef>
                <a:spcPct val="20000"/>
              </a:spcBef>
              <a:buClr>
                <a:schemeClr val="hlink"/>
              </a:buClr>
              <a:buSzPct val="120000"/>
              <a:defRPr/>
            </a:pPr>
            <a:r>
              <a:rPr lang="pt-BR" altLang="pt-BR" sz="1500" dirty="0">
                <a:solidFill>
                  <a:schemeClr val="accent5">
                    <a:lumMod val="10000"/>
                  </a:schemeClr>
                </a:solidFill>
                <a:latin typeface="Arial" panose="020B0604020202020204" pitchFamily="34" charset="0"/>
                <a:ea typeface="Arial Unicode MS" pitchFamily="34" charset="-128"/>
                <a:cs typeface="Arial" panose="020B0604020202020204" pitchFamily="34" charset="0"/>
              </a:rPr>
              <a:t>- Avaliação Psicopedagógica da Criança de 0 a 6 anos;</a:t>
            </a:r>
          </a:p>
          <a:p>
            <a:pPr eaLnBrk="1" hangingPunct="1">
              <a:spcBef>
                <a:spcPct val="20000"/>
              </a:spcBef>
              <a:buClr>
                <a:schemeClr val="hlink"/>
              </a:buClr>
              <a:buSzPct val="120000"/>
              <a:defRPr/>
            </a:pPr>
            <a:r>
              <a:rPr lang="pt-BR" altLang="pt-BR" sz="1500" dirty="0">
                <a:solidFill>
                  <a:schemeClr val="accent5">
                    <a:lumMod val="10000"/>
                  </a:schemeClr>
                </a:solidFill>
                <a:latin typeface="Arial" panose="020B0604020202020204" pitchFamily="34" charset="0"/>
                <a:ea typeface="Arial Unicode MS" pitchFamily="34" charset="-128"/>
                <a:cs typeface="Arial" panose="020B0604020202020204" pitchFamily="34" charset="0"/>
              </a:rPr>
              <a:t>- Avaliação Psicopedagógica da Criança de 7 a 11 anos;</a:t>
            </a:r>
          </a:p>
          <a:p>
            <a:pPr eaLnBrk="1" hangingPunct="1">
              <a:spcBef>
                <a:spcPct val="20000"/>
              </a:spcBef>
              <a:buClr>
                <a:schemeClr val="hlink"/>
              </a:buClr>
              <a:buSzPct val="120000"/>
              <a:defRPr/>
            </a:pPr>
            <a:r>
              <a:rPr lang="pt-BR" altLang="pt-BR" sz="1500" dirty="0">
                <a:solidFill>
                  <a:schemeClr val="accent5">
                    <a:lumMod val="10000"/>
                  </a:schemeClr>
                </a:solidFill>
                <a:latin typeface="Arial" panose="020B0604020202020204" pitchFamily="34" charset="0"/>
                <a:ea typeface="Arial Unicode MS" pitchFamily="34" charset="-128"/>
                <a:cs typeface="Arial" panose="020B0604020202020204" pitchFamily="34" charset="0"/>
              </a:rPr>
              <a:t>- Avaliação Psicopedagógica do Adolescente;</a:t>
            </a:r>
          </a:p>
          <a:p>
            <a:pPr eaLnBrk="1" hangingPunct="1">
              <a:spcBef>
                <a:spcPct val="20000"/>
              </a:spcBef>
              <a:buClr>
                <a:schemeClr val="hlink"/>
              </a:buClr>
              <a:buSzPct val="120000"/>
              <a:defRPr/>
            </a:pPr>
            <a:r>
              <a:rPr lang="en-US" altLang="pt-BR" sz="1500" dirty="0">
                <a:solidFill>
                  <a:schemeClr val="accent5">
                    <a:lumMod val="10000"/>
                  </a:schemeClr>
                </a:solidFill>
                <a:latin typeface="Arial" panose="020B0604020202020204" pitchFamily="34" charset="0"/>
                <a:ea typeface="Arial Unicode MS" pitchFamily="34" charset="-128"/>
                <a:cs typeface="Arial" panose="020B0604020202020204" pitchFamily="34" charset="0"/>
              </a:rPr>
              <a:t>- Entre outros.</a:t>
            </a:r>
            <a:endParaRPr lang="pt-BR" altLang="pt-BR" sz="1500" dirty="0">
              <a:solidFill>
                <a:schemeClr val="accent5">
                  <a:lumMod val="10000"/>
                </a:schemeClr>
              </a:solidFill>
              <a:latin typeface="Arial" panose="020B0604020202020204" pitchFamily="34" charset="0"/>
              <a:ea typeface="Arial Unicode MS" pitchFamily="34" charset="-128"/>
              <a:cs typeface="Arial" panose="020B0604020202020204" pitchFamily="34" charset="0"/>
            </a:endParaRPr>
          </a:p>
        </p:txBody>
      </p:sp>
      <p:sp>
        <p:nvSpPr>
          <p:cNvPr id="11"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2</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91883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par>
                          <p:cTn id="8" fill="hold">
                            <p:stCondLst>
                              <p:cond delay="1000"/>
                            </p:stCondLst>
                            <p:childTnLst>
                              <p:par>
                                <p:cTn id="9" presetID="6"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1000"/>
                                        <p:tgtEl>
                                          <p:spTgt spid="10"/>
                                        </p:tgtEl>
                                      </p:cBhvr>
                                    </p:animEffect>
                                  </p:childTnLst>
                                </p:cTn>
                              </p:par>
                            </p:childTnLst>
                          </p:cTn>
                        </p:par>
                        <p:par>
                          <p:cTn id="12" fill="hold">
                            <p:stCondLst>
                              <p:cond delay="2000"/>
                            </p:stCondLst>
                            <p:childTnLst>
                              <p:par>
                                <p:cTn id="13" presetID="47"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14" presetClass="entr" presetSubtype="10" fill="hold" grpId="0"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1" dur="500"/>
                                        <p:tgtEl>
                                          <p:spTgt spid="8">
                                            <p:txEl>
                                              <p:pRg st="0" end="0"/>
                                            </p:txEl>
                                          </p:spTgt>
                                        </p:tgtEl>
                                      </p:cBhvr>
                                    </p:animEffect>
                                  </p:childTnLst>
                                </p:cTn>
                              </p:par>
                            </p:childTnLst>
                          </p:cTn>
                        </p:par>
                        <p:par>
                          <p:cTn id="22" fill="hold">
                            <p:stCondLst>
                              <p:cond delay="3500"/>
                            </p:stCondLst>
                            <p:childTnLst>
                              <p:par>
                                <p:cTn id="23" presetID="14" presetClass="entr" presetSubtype="10" fill="hold" grpId="0" nodeType="after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5" dur="500"/>
                                        <p:tgtEl>
                                          <p:spTgt spid="8">
                                            <p:txEl>
                                              <p:pRg st="1" end="1"/>
                                            </p:txEl>
                                          </p:spTgt>
                                        </p:tgtEl>
                                      </p:cBhvr>
                                    </p:animEffect>
                                  </p:childTnLst>
                                </p:cTn>
                              </p:par>
                            </p:childTnLst>
                          </p:cTn>
                        </p:par>
                        <p:par>
                          <p:cTn id="26" fill="hold">
                            <p:stCondLst>
                              <p:cond delay="4000"/>
                            </p:stCondLst>
                            <p:childTnLst>
                              <p:par>
                                <p:cTn id="27" presetID="14" presetClass="entr" presetSubtype="10" fill="hold" grpId="0" nodeType="after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9" dur="500"/>
                                        <p:tgtEl>
                                          <p:spTgt spid="8">
                                            <p:txEl>
                                              <p:pRg st="2" end="2"/>
                                            </p:txEl>
                                          </p:spTgt>
                                        </p:tgtEl>
                                      </p:cBhvr>
                                    </p:animEffect>
                                  </p:childTnLst>
                                </p:cTn>
                              </p:par>
                            </p:childTnLst>
                          </p:cTn>
                        </p:par>
                        <p:par>
                          <p:cTn id="30" fill="hold">
                            <p:stCondLst>
                              <p:cond delay="4500"/>
                            </p:stCondLst>
                            <p:childTnLst>
                              <p:par>
                                <p:cTn id="31" presetID="42"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uiExpand="1" build="p"/>
      <p:bldP spid="9"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601188" y="192699"/>
            <a:ext cx="5859155" cy="830997"/>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Tabulação – 23 maiores</a:t>
            </a:r>
            <a:br>
              <a:rPr lang="pt-BR" altLang="pt-BR" sz="2400" b="1" dirty="0">
                <a:solidFill>
                  <a:schemeClr val="accent5">
                    <a:lumMod val="75000"/>
                  </a:schemeClr>
                </a:solidFill>
                <a:latin typeface="Arial" panose="020B0604020202020204" pitchFamily="34" charset="0"/>
                <a:cs typeface="Arial" panose="020B0604020202020204" pitchFamily="34" charset="0"/>
              </a:rPr>
            </a:br>
            <a:r>
              <a:rPr lang="pt-BR" altLang="pt-BR" sz="2400" b="1" i="1" dirty="0">
                <a:solidFill>
                  <a:schemeClr val="accent5">
                    <a:lumMod val="75000"/>
                  </a:schemeClr>
                </a:solidFill>
                <a:latin typeface="Arial" panose="020B0604020202020204" pitchFamily="34" charset="0"/>
                <a:cs typeface="Arial" panose="020B0604020202020204" pitchFamily="34" charset="0"/>
              </a:rPr>
              <a:t>(consolidado)</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20</a:t>
            </a:fld>
            <a:endParaRPr lang="pt-BR" b="1" dirty="0">
              <a:latin typeface="Arial" panose="020B0604020202020204" pitchFamily="34" charset="0"/>
              <a:cs typeface="Arial" panose="020B0604020202020204" pitchFamily="34" charset="0"/>
            </a:endParaRPr>
          </a:p>
        </p:txBody>
      </p:sp>
      <p:graphicFrame>
        <p:nvGraphicFramePr>
          <p:cNvPr id="8" name="Tabela 7">
            <a:extLst>
              <a:ext uri="{FF2B5EF4-FFF2-40B4-BE49-F238E27FC236}">
                <a16:creationId xmlns:a16="http://schemas.microsoft.com/office/drawing/2014/main" xmlns="" id="{9ACAFA66-B45A-4CDF-B040-FA447061CFD6}"/>
              </a:ext>
            </a:extLst>
          </p:cNvPr>
          <p:cNvGraphicFramePr>
            <a:graphicFrameLocks noGrp="1"/>
          </p:cNvGraphicFramePr>
          <p:nvPr>
            <p:extLst>
              <p:ext uri="{D42A27DB-BD31-4B8C-83A1-F6EECF244321}">
                <p14:modId xmlns:p14="http://schemas.microsoft.com/office/powerpoint/2010/main" val="2399773479"/>
              </p:ext>
            </p:extLst>
          </p:nvPr>
        </p:nvGraphicFramePr>
        <p:xfrm>
          <a:off x="425306" y="1203821"/>
          <a:ext cx="8293389" cy="5026800"/>
        </p:xfrm>
        <a:graphic>
          <a:graphicData uri="http://schemas.openxmlformats.org/drawingml/2006/table">
            <a:tbl>
              <a:tblPr/>
              <a:tblGrid>
                <a:gridCol w="333461">
                  <a:extLst>
                    <a:ext uri="{9D8B030D-6E8A-4147-A177-3AD203B41FA5}">
                      <a16:colId xmlns:a16="http://schemas.microsoft.com/office/drawing/2014/main" xmlns="" val="3480825328"/>
                    </a:ext>
                  </a:extLst>
                </a:gridCol>
                <a:gridCol w="3578947">
                  <a:extLst>
                    <a:ext uri="{9D8B030D-6E8A-4147-A177-3AD203B41FA5}">
                      <a16:colId xmlns:a16="http://schemas.microsoft.com/office/drawing/2014/main" xmlns="" val="3471643284"/>
                    </a:ext>
                  </a:extLst>
                </a:gridCol>
                <a:gridCol w="551935">
                  <a:extLst>
                    <a:ext uri="{9D8B030D-6E8A-4147-A177-3AD203B41FA5}">
                      <a16:colId xmlns:a16="http://schemas.microsoft.com/office/drawing/2014/main" xmlns="" val="2513200268"/>
                    </a:ext>
                  </a:extLst>
                </a:gridCol>
                <a:gridCol w="482943">
                  <a:extLst>
                    <a:ext uri="{9D8B030D-6E8A-4147-A177-3AD203B41FA5}">
                      <a16:colId xmlns:a16="http://schemas.microsoft.com/office/drawing/2014/main" xmlns="" val="1799039874"/>
                    </a:ext>
                  </a:extLst>
                </a:gridCol>
                <a:gridCol w="425450">
                  <a:extLst>
                    <a:ext uri="{9D8B030D-6E8A-4147-A177-3AD203B41FA5}">
                      <a16:colId xmlns:a16="http://schemas.microsoft.com/office/drawing/2014/main" xmlns="" val="118453210"/>
                    </a:ext>
                  </a:extLst>
                </a:gridCol>
                <a:gridCol w="482943">
                  <a:extLst>
                    <a:ext uri="{9D8B030D-6E8A-4147-A177-3AD203B41FA5}">
                      <a16:colId xmlns:a16="http://schemas.microsoft.com/office/drawing/2014/main" xmlns="" val="3809233114"/>
                    </a:ext>
                  </a:extLst>
                </a:gridCol>
                <a:gridCol w="505939">
                  <a:extLst>
                    <a:ext uri="{9D8B030D-6E8A-4147-A177-3AD203B41FA5}">
                      <a16:colId xmlns:a16="http://schemas.microsoft.com/office/drawing/2014/main" xmlns="" val="2699316693"/>
                    </a:ext>
                  </a:extLst>
                </a:gridCol>
                <a:gridCol w="482943">
                  <a:extLst>
                    <a:ext uri="{9D8B030D-6E8A-4147-A177-3AD203B41FA5}">
                      <a16:colId xmlns:a16="http://schemas.microsoft.com/office/drawing/2014/main" xmlns="" val="3612034880"/>
                    </a:ext>
                  </a:extLst>
                </a:gridCol>
                <a:gridCol w="724414">
                  <a:extLst>
                    <a:ext uri="{9D8B030D-6E8A-4147-A177-3AD203B41FA5}">
                      <a16:colId xmlns:a16="http://schemas.microsoft.com/office/drawing/2014/main" xmlns="" val="1184849557"/>
                    </a:ext>
                  </a:extLst>
                </a:gridCol>
                <a:gridCol w="724414">
                  <a:extLst>
                    <a:ext uri="{9D8B030D-6E8A-4147-A177-3AD203B41FA5}">
                      <a16:colId xmlns:a16="http://schemas.microsoft.com/office/drawing/2014/main" xmlns="" val="4287241051"/>
                    </a:ext>
                  </a:extLst>
                </a:gridCol>
              </a:tblGrid>
              <a:tr h="195797">
                <a:tc>
                  <a:txBody>
                    <a:bodyPr/>
                    <a:lstStyle/>
                    <a:p>
                      <a:pPr algn="ctr" fontAlgn="b"/>
                      <a:r>
                        <a:rPr lang="pt-BR" sz="1050" b="1" i="0" u="none" strike="noStrike" dirty="0">
                          <a:solidFill>
                            <a:srgbClr val="000000"/>
                          </a:solidFill>
                          <a:effectLst/>
                          <a:latin typeface="Calibri" panose="020F0502020204030204" pitchFamily="34" charset="0"/>
                        </a:rPr>
                        <a:t>#</a:t>
                      </a:r>
                    </a:p>
                  </a:txBody>
                  <a:tcPr marL="6223" marR="6223" marT="6223" marB="29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ctr" fontAlgn="b"/>
                      <a:r>
                        <a:rPr lang="pt-BR" sz="1050" b="1" i="0" u="none" strike="noStrike" dirty="0">
                          <a:solidFill>
                            <a:srgbClr val="000000"/>
                          </a:solidFill>
                          <a:effectLst/>
                          <a:latin typeface="Calibri" panose="020F0502020204030204" pitchFamily="34" charset="0"/>
                        </a:rPr>
                        <a:t>Categoria de problema</a:t>
                      </a:r>
                    </a:p>
                  </a:txBody>
                  <a:tcPr marL="6223" marR="6223" marT="6223" marB="29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ctr" fontAlgn="b"/>
                      <a:r>
                        <a:rPr lang="pt-BR" sz="1050" b="1" i="0" u="none" strike="noStrike" dirty="0">
                          <a:solidFill>
                            <a:srgbClr val="000000"/>
                          </a:solidFill>
                          <a:effectLst/>
                          <a:latin typeface="Calibri" panose="020F0502020204030204" pitchFamily="34" charset="0"/>
                        </a:rPr>
                        <a:t>Educação Infantil</a:t>
                      </a:r>
                    </a:p>
                  </a:txBody>
                  <a:tcPr marL="6223" marR="6223" marT="6223" marB="29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pt-BR" sz="1050" b="1" i="0" u="none" strike="noStrike" dirty="0">
                          <a:solidFill>
                            <a:srgbClr val="000000"/>
                          </a:solidFill>
                          <a:effectLst/>
                          <a:latin typeface="Calibri" panose="020F0502020204030204" pitchFamily="34" charset="0"/>
                        </a:rPr>
                        <a:t>Ranking</a:t>
                      </a:r>
                    </a:p>
                  </a:txBody>
                  <a:tcPr marL="6223" marR="6223" marT="6223" marB="29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ctr"/>
                      <a:r>
                        <a:rPr lang="pt-BR" sz="1050" b="1" i="0" u="none" strike="noStrike" dirty="0">
                          <a:solidFill>
                            <a:srgbClr val="000000"/>
                          </a:solidFill>
                          <a:effectLst/>
                          <a:latin typeface="Calibri" panose="020F0502020204030204" pitchFamily="34" charset="0"/>
                        </a:rPr>
                        <a:t>Fund. I</a:t>
                      </a:r>
                    </a:p>
                  </a:txBody>
                  <a:tcPr marL="6223" marR="6223" marT="6223" marB="29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A9DB"/>
                    </a:solidFill>
                  </a:tcPr>
                </a:tc>
                <a:tc>
                  <a:txBody>
                    <a:bodyPr/>
                    <a:lstStyle/>
                    <a:p>
                      <a:pPr algn="ctr" fontAlgn="ctr"/>
                      <a:r>
                        <a:rPr lang="pt-BR" sz="1050" b="1" i="0" u="none" strike="noStrike" dirty="0">
                          <a:solidFill>
                            <a:srgbClr val="000000"/>
                          </a:solidFill>
                          <a:effectLst/>
                          <a:latin typeface="Calibri" panose="020F0502020204030204" pitchFamily="34" charset="0"/>
                        </a:rPr>
                        <a:t>Ranking</a:t>
                      </a:r>
                    </a:p>
                  </a:txBody>
                  <a:tcPr marL="6223" marR="6223" marT="6223" marB="29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A9DB"/>
                    </a:solidFill>
                  </a:tcPr>
                </a:tc>
                <a:tc>
                  <a:txBody>
                    <a:bodyPr/>
                    <a:lstStyle/>
                    <a:p>
                      <a:pPr algn="ctr" fontAlgn="ctr"/>
                      <a:r>
                        <a:rPr lang="pt-BR" sz="1050" b="1" i="0" u="none" strike="noStrike" dirty="0">
                          <a:solidFill>
                            <a:srgbClr val="000000"/>
                          </a:solidFill>
                          <a:effectLst/>
                          <a:latin typeface="Calibri" panose="020F0502020204030204" pitchFamily="34" charset="0"/>
                        </a:rPr>
                        <a:t>Fund. II</a:t>
                      </a:r>
                    </a:p>
                  </a:txBody>
                  <a:tcPr marL="6223" marR="6223" marT="6223" marB="29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fontAlgn="ctr"/>
                      <a:r>
                        <a:rPr lang="pt-BR" sz="1050" b="1" i="0" u="none" strike="noStrike" dirty="0">
                          <a:solidFill>
                            <a:srgbClr val="000000"/>
                          </a:solidFill>
                          <a:effectLst/>
                          <a:latin typeface="Calibri" panose="020F0502020204030204" pitchFamily="34" charset="0"/>
                        </a:rPr>
                        <a:t>Ranking</a:t>
                      </a:r>
                    </a:p>
                  </a:txBody>
                  <a:tcPr marL="6223" marR="6223" marT="6223" marB="29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fontAlgn="b"/>
                      <a:r>
                        <a:rPr lang="pt-BR" sz="1050" b="1" i="0" u="none" strike="noStrike" dirty="0">
                          <a:solidFill>
                            <a:srgbClr val="000000"/>
                          </a:solidFill>
                          <a:effectLst/>
                          <a:latin typeface="Calibri" panose="020F0502020204030204" pitchFamily="34" charset="0"/>
                        </a:rPr>
                        <a:t>Consolidado</a:t>
                      </a:r>
                    </a:p>
                  </a:txBody>
                  <a:tcPr marL="6223" marR="6223" marT="6223" marB="29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33"/>
                    </a:solidFill>
                  </a:tcPr>
                </a:tc>
                <a:tc>
                  <a:txBody>
                    <a:bodyPr/>
                    <a:lstStyle/>
                    <a:p>
                      <a:pPr algn="ctr" fontAlgn="b"/>
                      <a:r>
                        <a:rPr lang="pt-BR" sz="1050" b="1" i="0" u="none" strike="noStrike" dirty="0">
                          <a:solidFill>
                            <a:srgbClr val="000000"/>
                          </a:solidFill>
                          <a:effectLst/>
                          <a:latin typeface="Calibri" panose="020F0502020204030204" pitchFamily="34" charset="0"/>
                        </a:rPr>
                        <a:t>Ranking</a:t>
                      </a:r>
                    </a:p>
                  </a:txBody>
                  <a:tcPr marL="6223" marR="6223" marT="6223" marB="29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33"/>
                    </a:solidFill>
                  </a:tcPr>
                </a:tc>
                <a:extLst>
                  <a:ext uri="{0D108BD9-81ED-4DB2-BD59-A6C34878D82A}">
                    <a16:rowId xmlns:a16="http://schemas.microsoft.com/office/drawing/2014/main" xmlns="" val="3740674295"/>
                  </a:ext>
                </a:extLst>
              </a:tr>
              <a:tr h="195797">
                <a:tc>
                  <a:txBody>
                    <a:bodyPr/>
                    <a:lstStyle/>
                    <a:p>
                      <a:pPr algn="r" fontAlgn="b"/>
                      <a:r>
                        <a:rPr lang="pt-BR" sz="1050" b="0" i="0" u="none" strike="noStrike" dirty="0">
                          <a:solidFill>
                            <a:srgbClr val="000000"/>
                          </a:solidFill>
                          <a:effectLst/>
                          <a:latin typeface="Calibri" panose="020F0502020204030204" pitchFamily="34" charset="0"/>
                        </a:rPr>
                        <a:t>1</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5725" indent="0" algn="l" fontAlgn="b"/>
                      <a:r>
                        <a:rPr lang="pt-BR" sz="1050" b="0" i="0" u="none" strike="noStrike" dirty="0">
                          <a:solidFill>
                            <a:srgbClr val="000000"/>
                          </a:solidFill>
                          <a:effectLst/>
                          <a:latin typeface="Calibri" panose="020F0502020204030204" pitchFamily="34" charset="0"/>
                        </a:rPr>
                        <a:t>Dificuldade de concentração</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pt-BR" sz="1050" b="0" i="0" u="none" strike="noStrike" dirty="0">
                          <a:solidFill>
                            <a:srgbClr val="000000"/>
                          </a:solidFill>
                          <a:effectLst/>
                          <a:latin typeface="Calibri" panose="020F0502020204030204" pitchFamily="34" charset="0"/>
                        </a:rPr>
                        <a:t>12</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pt-BR" sz="1050" b="0" i="0" u="none" strike="noStrike" dirty="0">
                          <a:solidFill>
                            <a:srgbClr val="000000"/>
                          </a:solidFill>
                          <a:effectLst/>
                          <a:latin typeface="Calibri" panose="020F0502020204030204" pitchFamily="34" charset="0"/>
                        </a:rPr>
                        <a:t>7</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pt-BR" sz="1050" b="0" i="0" u="none" strike="noStrike" dirty="0">
                          <a:solidFill>
                            <a:srgbClr val="000000"/>
                          </a:solidFill>
                          <a:effectLst/>
                          <a:latin typeface="Calibri" panose="020F0502020204030204" pitchFamily="34" charset="0"/>
                        </a:rPr>
                        <a:t>22</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3701906381"/>
                  </a:ext>
                </a:extLst>
              </a:tr>
              <a:tr h="195797">
                <a:tc>
                  <a:txBody>
                    <a:bodyPr/>
                    <a:lstStyle/>
                    <a:p>
                      <a:pPr algn="r" fontAlgn="b"/>
                      <a:r>
                        <a:rPr lang="pt-BR" sz="1050" b="0" i="0" u="none" strike="noStrike" dirty="0">
                          <a:solidFill>
                            <a:srgbClr val="000000"/>
                          </a:solidFill>
                          <a:effectLst/>
                          <a:latin typeface="Calibri" panose="020F0502020204030204" pitchFamily="34" charset="0"/>
                        </a:rPr>
                        <a:t>5</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5725" indent="0" algn="l" fontAlgn="b"/>
                      <a:r>
                        <a:rPr lang="pt-BR" sz="1050" b="0" i="0" u="none" strike="noStrike" dirty="0">
                          <a:solidFill>
                            <a:srgbClr val="000000"/>
                          </a:solidFill>
                          <a:effectLst/>
                          <a:latin typeface="Calibri" panose="020F0502020204030204" pitchFamily="34" charset="0"/>
                        </a:rPr>
                        <a:t>Aprender a trabalhar com as regras</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4º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pt-BR" sz="1050" b="0" i="0" u="none" strike="noStrike" dirty="0">
                          <a:solidFill>
                            <a:srgbClr val="000000"/>
                          </a:solidFill>
                          <a:effectLst/>
                          <a:latin typeface="Calibri" panose="020F0502020204030204" pitchFamily="34" charset="0"/>
                        </a:rPr>
                        <a:t>15</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pt-BR" sz="1050" b="0" i="0" u="none" strike="noStrike" dirty="0">
                          <a:solidFill>
                            <a:srgbClr val="000000"/>
                          </a:solidFill>
                          <a:effectLst/>
                          <a:latin typeface="Calibri" panose="020F0502020204030204" pitchFamily="34" charset="0"/>
                        </a:rPr>
                        <a:t>-</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17</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xmlns="" val="3040890423"/>
                  </a:ext>
                </a:extLst>
              </a:tr>
              <a:tr h="195797">
                <a:tc>
                  <a:txBody>
                    <a:bodyPr/>
                    <a:lstStyle/>
                    <a:p>
                      <a:pPr algn="r" fontAlgn="b"/>
                      <a:r>
                        <a:rPr lang="pt-BR" sz="1050" b="0" i="0" u="none" strike="noStrike" dirty="0">
                          <a:solidFill>
                            <a:srgbClr val="000000"/>
                          </a:solidFill>
                          <a:effectLst/>
                          <a:latin typeface="Calibri" panose="020F0502020204030204" pitchFamily="34" charset="0"/>
                        </a:rPr>
                        <a:t>10</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5725" indent="0" algn="l" fontAlgn="b"/>
                      <a:r>
                        <a:rPr lang="pt-BR" sz="1050" b="0" i="0" u="none" strike="noStrike" dirty="0">
                          <a:solidFill>
                            <a:srgbClr val="000000"/>
                          </a:solidFill>
                          <a:effectLst/>
                          <a:latin typeface="Calibri" panose="020F0502020204030204" pitchFamily="34" charset="0"/>
                        </a:rPr>
                        <a:t>Falta de concentração/dispersão</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10</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4º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pt-BR" sz="1050" b="0" i="0" u="none" strike="noStrike" dirty="0">
                          <a:solidFill>
                            <a:srgbClr val="000000"/>
                          </a:solidFill>
                          <a:effectLst/>
                          <a:latin typeface="Calibri" panose="020F0502020204030204" pitchFamily="34" charset="0"/>
                        </a:rPr>
                        <a:t>4</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6º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pt-BR" sz="1050" b="0" i="0" u="none" strike="noStrike" dirty="0">
                          <a:solidFill>
                            <a:srgbClr val="000000"/>
                          </a:solidFill>
                          <a:effectLst/>
                          <a:latin typeface="Calibri" panose="020F0502020204030204" pitchFamily="34" charset="0"/>
                        </a:rPr>
                        <a:t>14</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3608443678"/>
                  </a:ext>
                </a:extLst>
              </a:tr>
              <a:tr h="195797">
                <a:tc>
                  <a:txBody>
                    <a:bodyPr/>
                    <a:lstStyle/>
                    <a:p>
                      <a:pPr algn="r" fontAlgn="b"/>
                      <a:r>
                        <a:rPr lang="pt-BR" sz="1050" b="0" i="0" u="none" strike="noStrike" dirty="0">
                          <a:solidFill>
                            <a:srgbClr val="000000"/>
                          </a:solidFill>
                          <a:effectLst/>
                          <a:latin typeface="Calibri" panose="020F0502020204030204" pitchFamily="34" charset="0"/>
                        </a:rPr>
                        <a:t>12</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5725" indent="0" algn="l" fontAlgn="b"/>
                      <a:r>
                        <a:rPr lang="pt-BR" sz="1050" b="0" i="0" u="none" strike="noStrike" dirty="0">
                          <a:solidFill>
                            <a:srgbClr val="000000"/>
                          </a:solidFill>
                          <a:effectLst/>
                          <a:latin typeface="Calibri" panose="020F0502020204030204" pitchFamily="34" charset="0"/>
                        </a:rPr>
                        <a:t>Indisciplina</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8</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5º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pt-BR" sz="1050" b="0" i="0" u="none" strike="noStrike" dirty="0">
                          <a:solidFill>
                            <a:srgbClr val="000000"/>
                          </a:solidFill>
                          <a:effectLst/>
                          <a:latin typeface="Calibri" panose="020F0502020204030204" pitchFamily="34" charset="0"/>
                        </a:rPr>
                        <a:t>5</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pt-BR" sz="1050" b="0" i="0" u="none" strike="noStrike" dirty="0">
                          <a:solidFill>
                            <a:srgbClr val="000000"/>
                          </a:solidFill>
                          <a:effectLst/>
                          <a:latin typeface="Calibri" panose="020F0502020204030204" pitchFamily="34" charset="0"/>
                        </a:rPr>
                        <a:t>13</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4º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extLst>
                  <a:ext uri="{0D108BD9-81ED-4DB2-BD59-A6C34878D82A}">
                    <a16:rowId xmlns:a16="http://schemas.microsoft.com/office/drawing/2014/main" xmlns="" val="2262708339"/>
                  </a:ext>
                </a:extLst>
              </a:tr>
              <a:tr h="195797">
                <a:tc>
                  <a:txBody>
                    <a:bodyPr/>
                    <a:lstStyle/>
                    <a:p>
                      <a:pPr algn="r" fontAlgn="b"/>
                      <a:r>
                        <a:rPr lang="pt-BR" sz="1050" b="0" i="0" u="none" strike="noStrike" dirty="0">
                          <a:solidFill>
                            <a:srgbClr val="000000"/>
                          </a:solidFill>
                          <a:effectLst/>
                          <a:latin typeface="Calibri" panose="020F0502020204030204" pitchFamily="34" charset="0"/>
                        </a:rPr>
                        <a:t>13</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5725" indent="0" algn="l" fontAlgn="b"/>
                      <a:r>
                        <a:rPr lang="pt-BR" sz="1050" b="0" i="0" u="none" strike="noStrike" dirty="0">
                          <a:solidFill>
                            <a:srgbClr val="000000"/>
                          </a:solidFill>
                          <a:effectLst/>
                          <a:latin typeface="Calibri" panose="020F0502020204030204" pitchFamily="34" charset="0"/>
                        </a:rPr>
                        <a:t>Falta de limite</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8</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6º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pt-BR" sz="1050" b="0" i="0" u="none" strike="noStrike" dirty="0">
                          <a:solidFill>
                            <a:srgbClr val="000000"/>
                          </a:solidFill>
                          <a:effectLst/>
                          <a:latin typeface="Calibri" panose="020F0502020204030204" pitchFamily="34" charset="0"/>
                        </a:rPr>
                        <a:t>5</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4º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pt-BR" sz="1050" b="0" i="0" u="none" strike="noStrike" dirty="0">
                          <a:solidFill>
                            <a:srgbClr val="000000"/>
                          </a:solidFill>
                          <a:effectLst/>
                          <a:latin typeface="Calibri" panose="020F0502020204030204" pitchFamily="34" charset="0"/>
                        </a:rPr>
                        <a:t>13</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5º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extLst>
                  <a:ext uri="{0D108BD9-81ED-4DB2-BD59-A6C34878D82A}">
                    <a16:rowId xmlns:a16="http://schemas.microsoft.com/office/drawing/2014/main" xmlns="" val="1926702030"/>
                  </a:ext>
                </a:extLst>
              </a:tr>
              <a:tr h="195797">
                <a:tc>
                  <a:txBody>
                    <a:bodyPr/>
                    <a:lstStyle/>
                    <a:p>
                      <a:pPr algn="r" fontAlgn="b"/>
                      <a:r>
                        <a:rPr lang="pt-BR" sz="1050" b="0" i="0" u="none" strike="noStrike" dirty="0">
                          <a:solidFill>
                            <a:srgbClr val="000000"/>
                          </a:solidFill>
                          <a:effectLst/>
                          <a:latin typeface="Calibri" panose="020F0502020204030204" pitchFamily="34" charset="0"/>
                        </a:rPr>
                        <a:t>16</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5725" indent="0" algn="l" fontAlgn="b"/>
                      <a:r>
                        <a:rPr lang="pt-BR" sz="1050" b="0" i="0" u="none" strike="noStrike" dirty="0">
                          <a:solidFill>
                            <a:srgbClr val="000000"/>
                          </a:solidFill>
                          <a:effectLst/>
                          <a:latin typeface="Calibri" panose="020F0502020204030204" pitchFamily="34" charset="0"/>
                        </a:rPr>
                        <a:t>Agressividade</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7º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pt-BR" sz="1050" b="0" i="0" u="none" strike="noStrike" dirty="0">
                          <a:solidFill>
                            <a:srgbClr val="000000"/>
                          </a:solidFill>
                          <a:effectLst/>
                          <a:latin typeface="Calibri" panose="020F0502020204030204" pitchFamily="34" charset="0"/>
                        </a:rPr>
                        <a:t>11</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12</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6º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extLst>
                  <a:ext uri="{0D108BD9-81ED-4DB2-BD59-A6C34878D82A}">
                    <a16:rowId xmlns:a16="http://schemas.microsoft.com/office/drawing/2014/main" xmlns="" val="937759836"/>
                  </a:ext>
                </a:extLst>
              </a:tr>
              <a:tr h="195797">
                <a:tc>
                  <a:txBody>
                    <a:bodyPr/>
                    <a:lstStyle/>
                    <a:p>
                      <a:pPr algn="r" fontAlgn="b"/>
                      <a:r>
                        <a:rPr lang="pt-BR" sz="1050" b="0" i="0" u="none" strike="noStrike" dirty="0">
                          <a:solidFill>
                            <a:srgbClr val="000000"/>
                          </a:solidFill>
                          <a:effectLst/>
                          <a:latin typeface="Calibri" panose="020F0502020204030204" pitchFamily="34" charset="0"/>
                        </a:rPr>
                        <a:t>7</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5725" indent="0" algn="l" fontAlgn="b"/>
                      <a:r>
                        <a:rPr lang="pt-BR" sz="1050" b="0" i="0" u="none" strike="noStrike" dirty="0">
                          <a:solidFill>
                            <a:srgbClr val="000000"/>
                          </a:solidFill>
                          <a:effectLst/>
                          <a:latin typeface="Calibri" panose="020F0502020204030204" pitchFamily="34" charset="0"/>
                        </a:rPr>
                        <a:t>Falta de apoio adequado dos pais</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7</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pt-BR" sz="1050" b="0" i="0" u="none" strike="noStrike" dirty="0">
                          <a:solidFill>
                            <a:srgbClr val="000000"/>
                          </a:solidFill>
                          <a:effectLst/>
                          <a:latin typeface="Calibri" panose="020F0502020204030204" pitchFamily="34" charset="0"/>
                        </a:rPr>
                        <a:t>4</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9º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kumimoji="0" lang="pt-BR"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11</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7º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extLst>
                  <a:ext uri="{0D108BD9-81ED-4DB2-BD59-A6C34878D82A}">
                    <a16:rowId xmlns:a16="http://schemas.microsoft.com/office/drawing/2014/main" xmlns="" val="2423927410"/>
                  </a:ext>
                </a:extLst>
              </a:tr>
              <a:tr h="195797">
                <a:tc>
                  <a:txBody>
                    <a:bodyPr/>
                    <a:lstStyle/>
                    <a:p>
                      <a:pPr algn="r" fontAlgn="b"/>
                      <a:r>
                        <a:rPr lang="pt-BR" sz="1050" b="0" i="0" u="none" strike="noStrike" dirty="0">
                          <a:solidFill>
                            <a:srgbClr val="000000"/>
                          </a:solidFill>
                          <a:effectLst/>
                          <a:latin typeface="Calibri" panose="020F0502020204030204" pitchFamily="34" charset="0"/>
                        </a:rPr>
                        <a:t>34</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5725" indent="0" algn="l" fontAlgn="b"/>
                      <a:r>
                        <a:rPr lang="pt-BR" sz="1050" b="0" i="0" u="none" strike="noStrike" dirty="0">
                          <a:solidFill>
                            <a:srgbClr val="000000"/>
                          </a:solidFill>
                          <a:effectLst/>
                          <a:latin typeface="Calibri" panose="020F0502020204030204" pitchFamily="34" charset="0"/>
                        </a:rPr>
                        <a:t>Imaturidade</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6</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8º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pt-BR" sz="1050" b="0" i="0" u="none" strike="noStrike" dirty="0">
                          <a:solidFill>
                            <a:srgbClr val="000000"/>
                          </a:solidFill>
                          <a:effectLst/>
                          <a:latin typeface="Calibri" panose="020F0502020204030204" pitchFamily="34" charset="0"/>
                        </a:rPr>
                        <a:t>3</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7º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pt-BR" sz="1050" b="0" i="0" u="none" strike="noStrike" dirty="0">
                          <a:solidFill>
                            <a:srgbClr val="000000"/>
                          </a:solidFill>
                          <a:effectLst/>
                          <a:latin typeface="Calibri" panose="020F0502020204030204" pitchFamily="34" charset="0"/>
                        </a:rPr>
                        <a:t>9</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8º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extLst>
                  <a:ext uri="{0D108BD9-81ED-4DB2-BD59-A6C34878D82A}">
                    <a16:rowId xmlns:a16="http://schemas.microsoft.com/office/drawing/2014/main" xmlns="" val="1528404874"/>
                  </a:ext>
                </a:extLst>
              </a:tr>
              <a:tr h="195797">
                <a:tc>
                  <a:txBody>
                    <a:bodyPr/>
                    <a:lstStyle/>
                    <a:p>
                      <a:pPr algn="r" fontAlgn="b"/>
                      <a:r>
                        <a:rPr lang="pt-BR" sz="1050" b="0" i="0" u="none" strike="noStrike" dirty="0">
                          <a:solidFill>
                            <a:srgbClr val="000000"/>
                          </a:solidFill>
                          <a:effectLst/>
                          <a:latin typeface="Calibri" panose="020F0502020204030204" pitchFamily="34" charset="0"/>
                        </a:rPr>
                        <a:t>22</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5725" indent="0" algn="l" fontAlgn="b"/>
                      <a:r>
                        <a:rPr lang="pt-BR" sz="1050" b="0" i="0" u="none" strike="noStrike" dirty="0">
                          <a:solidFill>
                            <a:srgbClr val="000000"/>
                          </a:solidFill>
                          <a:effectLst/>
                          <a:latin typeface="Calibri" panose="020F0502020204030204" pitchFamily="34" charset="0"/>
                        </a:rPr>
                        <a:t>Dificuldades na alfabetização</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8</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7º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pt-BR" sz="1050" b="0" i="0" u="none" strike="noStrike" dirty="0">
                          <a:solidFill>
                            <a:srgbClr val="000000"/>
                          </a:solidFill>
                          <a:effectLst/>
                          <a:latin typeface="Calibri" panose="020F0502020204030204" pitchFamily="34" charset="0"/>
                        </a:rPr>
                        <a:t>-</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8</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9º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extLst>
                  <a:ext uri="{0D108BD9-81ED-4DB2-BD59-A6C34878D82A}">
                    <a16:rowId xmlns:a16="http://schemas.microsoft.com/office/drawing/2014/main" xmlns="" val="3834127327"/>
                  </a:ext>
                </a:extLst>
              </a:tr>
              <a:tr h="195797">
                <a:tc>
                  <a:txBody>
                    <a:bodyPr/>
                    <a:lstStyle/>
                    <a:p>
                      <a:pPr algn="r" fontAlgn="b"/>
                      <a:r>
                        <a:rPr lang="pt-BR" sz="1050" b="0" i="0" u="none" strike="noStrike" dirty="0">
                          <a:solidFill>
                            <a:srgbClr val="000000"/>
                          </a:solidFill>
                          <a:effectLst/>
                          <a:latin typeface="Calibri" panose="020F0502020204030204" pitchFamily="34" charset="0"/>
                        </a:rPr>
                        <a:t>40</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5725" indent="0" algn="l" fontAlgn="b"/>
                      <a:r>
                        <a:rPr lang="pt-BR" sz="1050" b="0" i="0" u="none" strike="noStrike" dirty="0">
                          <a:solidFill>
                            <a:srgbClr val="000000"/>
                          </a:solidFill>
                          <a:effectLst/>
                          <a:latin typeface="Calibri" panose="020F0502020204030204" pitchFamily="34" charset="0"/>
                        </a:rPr>
                        <a:t>Problemas na leitura, escrita e interpretação</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14º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5</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5º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pt-BR" sz="1050" b="0" i="0" u="none" strike="noStrike" dirty="0">
                          <a:solidFill>
                            <a:srgbClr val="000000"/>
                          </a:solidFill>
                          <a:effectLst/>
                          <a:latin typeface="Calibri" panose="020F0502020204030204" pitchFamily="34" charset="0"/>
                        </a:rPr>
                        <a:t>7</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10º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extLst>
                  <a:ext uri="{0D108BD9-81ED-4DB2-BD59-A6C34878D82A}">
                    <a16:rowId xmlns:a16="http://schemas.microsoft.com/office/drawing/2014/main" xmlns="" val="4213982579"/>
                  </a:ext>
                </a:extLst>
              </a:tr>
              <a:tr h="195797">
                <a:tc>
                  <a:txBody>
                    <a:bodyPr/>
                    <a:lstStyle/>
                    <a:p>
                      <a:pPr algn="r" fontAlgn="b"/>
                      <a:r>
                        <a:rPr lang="pt-BR" sz="1050" b="0" i="0" u="none" strike="noStrike" dirty="0">
                          <a:solidFill>
                            <a:srgbClr val="000000"/>
                          </a:solidFill>
                          <a:effectLst/>
                          <a:latin typeface="Calibri" panose="020F0502020204030204" pitchFamily="34" charset="0"/>
                        </a:rPr>
                        <a:t>2</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5725" indent="0" algn="l" fontAlgn="b"/>
                      <a:r>
                        <a:rPr lang="pt-BR" sz="1050" b="0" i="0" u="none" strike="noStrike" dirty="0">
                          <a:solidFill>
                            <a:srgbClr val="000000"/>
                          </a:solidFill>
                          <a:effectLst/>
                          <a:latin typeface="Calibri" panose="020F0502020204030204" pitchFamily="34" charset="0"/>
                        </a:rPr>
                        <a:t>Dificuldade de organização</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5º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13º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8º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pt-BR" sz="1050" b="0" i="0" u="none" strike="noStrike" dirty="0">
                          <a:solidFill>
                            <a:srgbClr val="000000"/>
                          </a:solidFill>
                          <a:effectLst/>
                          <a:latin typeface="Calibri" panose="020F0502020204030204" pitchFamily="34" charset="0"/>
                        </a:rPr>
                        <a:t>7</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11º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extLst>
                  <a:ext uri="{0D108BD9-81ED-4DB2-BD59-A6C34878D82A}">
                    <a16:rowId xmlns:a16="http://schemas.microsoft.com/office/drawing/2014/main" xmlns="" val="4291360786"/>
                  </a:ext>
                </a:extLst>
              </a:tr>
              <a:tr h="195797">
                <a:tc>
                  <a:txBody>
                    <a:bodyPr/>
                    <a:lstStyle/>
                    <a:p>
                      <a:pPr algn="r" fontAlgn="b"/>
                      <a:r>
                        <a:rPr lang="pt-BR" sz="1050" b="0" i="0" u="none" strike="noStrike" dirty="0">
                          <a:solidFill>
                            <a:srgbClr val="000000"/>
                          </a:solidFill>
                          <a:effectLst/>
                          <a:latin typeface="Calibri" panose="020F0502020204030204" pitchFamily="34" charset="0"/>
                        </a:rPr>
                        <a:t>45</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5725" indent="0" algn="l" fontAlgn="b"/>
                      <a:r>
                        <a:rPr lang="pt-BR" sz="1050" b="0" i="0" u="none" strike="noStrike" dirty="0">
                          <a:solidFill>
                            <a:srgbClr val="000000"/>
                          </a:solidFill>
                          <a:effectLst/>
                          <a:latin typeface="Calibri" panose="020F0502020204030204" pitchFamily="34" charset="0"/>
                        </a:rPr>
                        <a:t>Falta de persistência / dedicação</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6</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pt-BR" sz="1050" b="0" i="0" u="none" strike="noStrike" dirty="0">
                          <a:solidFill>
                            <a:srgbClr val="000000"/>
                          </a:solidFill>
                          <a:effectLst/>
                          <a:latin typeface="Calibri" panose="020F0502020204030204" pitchFamily="34" charset="0"/>
                        </a:rPr>
                        <a:t>6</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12º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extLst>
                  <a:ext uri="{0D108BD9-81ED-4DB2-BD59-A6C34878D82A}">
                    <a16:rowId xmlns:a16="http://schemas.microsoft.com/office/drawing/2014/main" xmlns="" val="218826034"/>
                  </a:ext>
                </a:extLst>
              </a:tr>
              <a:tr h="195797">
                <a:tc>
                  <a:txBody>
                    <a:bodyPr/>
                    <a:lstStyle/>
                    <a:p>
                      <a:pPr algn="r" fontAlgn="b"/>
                      <a:r>
                        <a:rPr lang="pt-BR" sz="1050" b="0" i="0" u="none" strike="noStrike" dirty="0">
                          <a:solidFill>
                            <a:srgbClr val="000000"/>
                          </a:solidFill>
                          <a:effectLst/>
                          <a:latin typeface="Calibri" panose="020F0502020204030204" pitchFamily="34" charset="0"/>
                        </a:rPr>
                        <a:t>20</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5725" indent="0" algn="l" fontAlgn="b"/>
                      <a:r>
                        <a:rPr lang="pt-BR" sz="1050" b="0" i="0" u="none" strike="noStrike" dirty="0">
                          <a:solidFill>
                            <a:srgbClr val="000000"/>
                          </a:solidFill>
                          <a:effectLst/>
                          <a:latin typeface="Calibri" panose="020F0502020204030204" pitchFamily="34" charset="0"/>
                        </a:rPr>
                        <a:t>Problemas de comportamento</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15º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9º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pt-BR" sz="1050" b="0" i="0" u="none" strike="noStrike" dirty="0">
                          <a:solidFill>
                            <a:srgbClr val="000000"/>
                          </a:solidFill>
                          <a:effectLst/>
                          <a:latin typeface="Calibri" panose="020F0502020204030204" pitchFamily="34" charset="0"/>
                        </a:rPr>
                        <a:t>5</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13º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extLst>
                  <a:ext uri="{0D108BD9-81ED-4DB2-BD59-A6C34878D82A}">
                    <a16:rowId xmlns:a16="http://schemas.microsoft.com/office/drawing/2014/main" xmlns="" val="1470848635"/>
                  </a:ext>
                </a:extLst>
              </a:tr>
              <a:tr h="195797">
                <a:tc>
                  <a:txBody>
                    <a:bodyPr/>
                    <a:lstStyle/>
                    <a:p>
                      <a:pPr algn="r" fontAlgn="b"/>
                      <a:r>
                        <a:rPr lang="pt-BR" sz="1050" b="0" i="0" u="none" strike="noStrike" dirty="0">
                          <a:solidFill>
                            <a:srgbClr val="000000"/>
                          </a:solidFill>
                          <a:effectLst/>
                          <a:latin typeface="Calibri" panose="020F0502020204030204" pitchFamily="34" charset="0"/>
                        </a:rPr>
                        <a:t>26</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5725" indent="0" algn="l" fontAlgn="b"/>
                      <a:r>
                        <a:rPr lang="pt-BR" sz="1050" b="0" i="0" u="none" strike="noStrike" dirty="0">
                          <a:solidFill>
                            <a:srgbClr val="000000"/>
                          </a:solidFill>
                          <a:effectLst/>
                          <a:latin typeface="Calibri" panose="020F0502020204030204" pitchFamily="34" charset="0"/>
                        </a:rPr>
                        <a:t>Competitividade</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4</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10º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18º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5</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14º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extLst>
                  <a:ext uri="{0D108BD9-81ED-4DB2-BD59-A6C34878D82A}">
                    <a16:rowId xmlns:a16="http://schemas.microsoft.com/office/drawing/2014/main" xmlns="" val="4086550076"/>
                  </a:ext>
                </a:extLst>
              </a:tr>
              <a:tr h="195797">
                <a:tc>
                  <a:txBody>
                    <a:bodyPr/>
                    <a:lstStyle/>
                    <a:p>
                      <a:pPr algn="r" fontAlgn="b"/>
                      <a:r>
                        <a:rPr lang="pt-BR" sz="1050" b="0" i="0" u="none" strike="noStrike" dirty="0">
                          <a:solidFill>
                            <a:srgbClr val="000000"/>
                          </a:solidFill>
                          <a:effectLst/>
                          <a:latin typeface="Calibri" panose="020F0502020204030204" pitchFamily="34" charset="0"/>
                        </a:rPr>
                        <a:t>9</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5725" indent="0" algn="l" fontAlgn="b"/>
                      <a:r>
                        <a:rPr lang="pt-BR" sz="1050" b="0" i="0" u="none" strike="noStrike" dirty="0">
                          <a:solidFill>
                            <a:srgbClr val="000000"/>
                          </a:solidFill>
                          <a:effectLst/>
                          <a:latin typeface="Calibri" panose="020F0502020204030204" pitchFamily="34" charset="0"/>
                        </a:rPr>
                        <a:t>Falar na hora da aula</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22º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10º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pt-BR" sz="1050" b="0" i="0" u="none" strike="noStrike" dirty="0">
                          <a:solidFill>
                            <a:srgbClr val="000000"/>
                          </a:solidFill>
                          <a:effectLst/>
                          <a:latin typeface="Calibri" panose="020F0502020204030204" pitchFamily="34" charset="0"/>
                        </a:rPr>
                        <a:t>4</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15º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extLst>
                  <a:ext uri="{0D108BD9-81ED-4DB2-BD59-A6C34878D82A}">
                    <a16:rowId xmlns:a16="http://schemas.microsoft.com/office/drawing/2014/main" xmlns="" val="1955929801"/>
                  </a:ext>
                </a:extLst>
              </a:tr>
              <a:tr h="195797">
                <a:tc>
                  <a:txBody>
                    <a:bodyPr/>
                    <a:lstStyle/>
                    <a:p>
                      <a:pPr algn="r" fontAlgn="b"/>
                      <a:r>
                        <a:rPr lang="pt-BR" sz="1050" b="0" i="0" u="none" strike="noStrike" dirty="0">
                          <a:solidFill>
                            <a:srgbClr val="000000"/>
                          </a:solidFill>
                          <a:effectLst/>
                          <a:latin typeface="Calibri" panose="020F0502020204030204" pitchFamily="34" charset="0"/>
                        </a:rPr>
                        <a:t>42</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5725" indent="0" algn="l" fontAlgn="b"/>
                      <a:r>
                        <a:rPr lang="pt-BR" sz="1050" b="0" i="0" u="none" strike="noStrike" dirty="0">
                          <a:solidFill>
                            <a:srgbClr val="000000"/>
                          </a:solidFill>
                          <a:effectLst/>
                          <a:latin typeface="Calibri" panose="020F0502020204030204" pitchFamily="34" charset="0"/>
                        </a:rPr>
                        <a:t>Falta de pré-requisitos</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23º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11º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4</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16º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extLst>
                  <a:ext uri="{0D108BD9-81ED-4DB2-BD59-A6C34878D82A}">
                    <a16:rowId xmlns:a16="http://schemas.microsoft.com/office/drawing/2014/main" xmlns="" val="312650494"/>
                  </a:ext>
                </a:extLst>
              </a:tr>
              <a:tr h="195797">
                <a:tc>
                  <a:txBody>
                    <a:bodyPr/>
                    <a:lstStyle/>
                    <a:p>
                      <a:pPr algn="r" fontAlgn="b"/>
                      <a:r>
                        <a:rPr lang="pt-BR" sz="1050" b="0" i="0" u="none" strike="noStrike" dirty="0">
                          <a:solidFill>
                            <a:srgbClr val="000000"/>
                          </a:solidFill>
                          <a:effectLst/>
                          <a:latin typeface="Calibri" panose="020F0502020204030204" pitchFamily="34" charset="0"/>
                        </a:rPr>
                        <a:t>24</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5725" indent="0" algn="l" fontAlgn="b"/>
                      <a:r>
                        <a:rPr lang="pt-BR" sz="1050" b="0" i="0" u="none" strike="noStrike" dirty="0">
                          <a:solidFill>
                            <a:srgbClr val="000000"/>
                          </a:solidFill>
                          <a:effectLst/>
                          <a:latin typeface="Calibri" panose="020F0502020204030204" pitchFamily="34" charset="0"/>
                        </a:rPr>
                        <a:t>Insegurança e dificuldade para se expor</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11º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19º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4</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17º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extLst>
                  <a:ext uri="{0D108BD9-81ED-4DB2-BD59-A6C34878D82A}">
                    <a16:rowId xmlns:a16="http://schemas.microsoft.com/office/drawing/2014/main" xmlns="" val="1545273410"/>
                  </a:ext>
                </a:extLst>
              </a:tr>
              <a:tr h="195797">
                <a:tc>
                  <a:txBody>
                    <a:bodyPr/>
                    <a:lstStyle/>
                    <a:p>
                      <a:pPr algn="r" fontAlgn="b"/>
                      <a:r>
                        <a:rPr lang="pt-BR" sz="1050" b="0" i="0" u="none" strike="noStrike" dirty="0">
                          <a:solidFill>
                            <a:srgbClr val="000000"/>
                          </a:solidFill>
                          <a:effectLst/>
                          <a:latin typeface="Calibri" panose="020F0502020204030204" pitchFamily="34" charset="0"/>
                        </a:rPr>
                        <a:t>3</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5725" indent="0" algn="l" fontAlgn="b"/>
                      <a:r>
                        <a:rPr lang="pt-BR" sz="1050" b="0" i="0" u="none" strike="noStrike" dirty="0">
                          <a:solidFill>
                            <a:srgbClr val="000000"/>
                          </a:solidFill>
                          <a:effectLst/>
                          <a:latin typeface="Calibri" panose="020F0502020204030204" pitchFamily="34" charset="0"/>
                        </a:rPr>
                        <a:t>Material didático que estimulem o aprendizado</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4</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4</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18º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extLst>
                  <a:ext uri="{0D108BD9-81ED-4DB2-BD59-A6C34878D82A}">
                    <a16:rowId xmlns:a16="http://schemas.microsoft.com/office/drawing/2014/main" xmlns="" val="4200727978"/>
                  </a:ext>
                </a:extLst>
              </a:tr>
              <a:tr h="195797">
                <a:tc>
                  <a:txBody>
                    <a:bodyPr/>
                    <a:lstStyle/>
                    <a:p>
                      <a:pPr algn="r" fontAlgn="b"/>
                      <a:r>
                        <a:rPr lang="pt-BR" sz="1050" b="0" i="0" u="none" strike="noStrike" dirty="0">
                          <a:solidFill>
                            <a:srgbClr val="000000"/>
                          </a:solidFill>
                          <a:effectLst/>
                          <a:latin typeface="Calibri" panose="020F0502020204030204" pitchFamily="34" charset="0"/>
                        </a:rPr>
                        <a:t>21</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5725" indent="0" algn="l" fontAlgn="b"/>
                      <a:r>
                        <a:rPr lang="pt-BR" sz="1050" b="0" i="0" u="none" strike="noStrike" dirty="0">
                          <a:solidFill>
                            <a:srgbClr val="000000"/>
                          </a:solidFill>
                          <a:effectLst/>
                          <a:latin typeface="Calibri" panose="020F0502020204030204" pitchFamily="34" charset="0"/>
                        </a:rPr>
                        <a:t>Problemas cognitivos</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12º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19º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extLst>
                  <a:ext uri="{0D108BD9-81ED-4DB2-BD59-A6C34878D82A}">
                    <a16:rowId xmlns:a16="http://schemas.microsoft.com/office/drawing/2014/main" xmlns="" val="364957914"/>
                  </a:ext>
                </a:extLst>
              </a:tr>
              <a:tr h="195797">
                <a:tc>
                  <a:txBody>
                    <a:bodyPr/>
                    <a:lstStyle/>
                    <a:p>
                      <a:pPr algn="r" fontAlgn="b"/>
                      <a:r>
                        <a:rPr lang="pt-BR" sz="1050" b="0" i="0" u="none" strike="noStrike" dirty="0">
                          <a:solidFill>
                            <a:srgbClr val="000000"/>
                          </a:solidFill>
                          <a:effectLst/>
                          <a:latin typeface="Calibri" panose="020F0502020204030204" pitchFamily="34" charset="0"/>
                        </a:rPr>
                        <a:t>44</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5725" indent="0" algn="l" fontAlgn="b"/>
                      <a:r>
                        <a:rPr lang="pt-BR" sz="1050" b="0" i="0" u="none" strike="noStrike" dirty="0">
                          <a:solidFill>
                            <a:srgbClr val="000000"/>
                          </a:solidFill>
                          <a:effectLst/>
                          <a:latin typeface="Calibri" panose="020F0502020204030204" pitchFamily="34" charset="0"/>
                        </a:rPr>
                        <a:t>Falta de capricho</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13º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20º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extLst>
                  <a:ext uri="{0D108BD9-81ED-4DB2-BD59-A6C34878D82A}">
                    <a16:rowId xmlns:a16="http://schemas.microsoft.com/office/drawing/2014/main" xmlns="" val="2595807022"/>
                  </a:ext>
                </a:extLst>
              </a:tr>
              <a:tr h="351325">
                <a:tc>
                  <a:txBody>
                    <a:bodyPr/>
                    <a:lstStyle/>
                    <a:p>
                      <a:pPr algn="r" fontAlgn="b"/>
                      <a:r>
                        <a:rPr lang="pt-BR" sz="1050" b="0" i="0" u="none" strike="noStrike" dirty="0">
                          <a:solidFill>
                            <a:srgbClr val="000000"/>
                          </a:solidFill>
                          <a:effectLst/>
                          <a:latin typeface="Calibri" panose="020F0502020204030204" pitchFamily="34" charset="0"/>
                        </a:rPr>
                        <a:t>46</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5725" indent="0" algn="l" fontAlgn="b"/>
                      <a:r>
                        <a:rPr lang="pt-BR" sz="1050" b="0" i="0" u="none" strike="noStrike" dirty="0">
                          <a:solidFill>
                            <a:srgbClr val="000000"/>
                          </a:solidFill>
                          <a:effectLst/>
                          <a:latin typeface="Calibri" panose="020F0502020204030204" pitchFamily="34" charset="0"/>
                        </a:rPr>
                        <a:t>Dificuldade em relacionar o apreendido na escola com a realidade</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14º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21º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extLst>
                  <a:ext uri="{0D108BD9-81ED-4DB2-BD59-A6C34878D82A}">
                    <a16:rowId xmlns:a16="http://schemas.microsoft.com/office/drawing/2014/main" xmlns="" val="1797337705"/>
                  </a:ext>
                </a:extLst>
              </a:tr>
              <a:tr h="195797">
                <a:tc>
                  <a:txBody>
                    <a:bodyPr/>
                    <a:lstStyle/>
                    <a:p>
                      <a:pPr algn="r" fontAlgn="b"/>
                      <a:r>
                        <a:rPr lang="pt-BR" sz="1050" b="0" i="0" u="none" strike="noStrike" dirty="0">
                          <a:solidFill>
                            <a:srgbClr val="000000"/>
                          </a:solidFill>
                          <a:effectLst/>
                          <a:latin typeface="Calibri" panose="020F0502020204030204" pitchFamily="34" charset="0"/>
                        </a:rPr>
                        <a:t>25</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5725" indent="0" algn="l" fontAlgn="b"/>
                      <a:r>
                        <a:rPr lang="pt-BR" sz="1050" b="0" i="0" u="none" strike="noStrike" dirty="0">
                          <a:solidFill>
                            <a:srgbClr val="000000"/>
                          </a:solidFill>
                          <a:effectLst/>
                          <a:latin typeface="Calibri" panose="020F0502020204030204" pitchFamily="34" charset="0"/>
                        </a:rPr>
                        <a:t>Falta de respeito com colegas e professores</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24º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15º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22º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extLst>
                  <a:ext uri="{0D108BD9-81ED-4DB2-BD59-A6C34878D82A}">
                    <a16:rowId xmlns:a16="http://schemas.microsoft.com/office/drawing/2014/main" xmlns="" val="2858571021"/>
                  </a:ext>
                </a:extLst>
              </a:tr>
              <a:tr h="195797">
                <a:tc>
                  <a:txBody>
                    <a:bodyPr/>
                    <a:lstStyle/>
                    <a:p>
                      <a:pPr algn="r" fontAlgn="b"/>
                      <a:r>
                        <a:rPr lang="pt-BR" sz="1050" b="0" i="0" u="none" strike="noStrike" dirty="0">
                          <a:solidFill>
                            <a:srgbClr val="000000"/>
                          </a:solidFill>
                          <a:effectLst/>
                          <a:latin typeface="Calibri" panose="020F0502020204030204" pitchFamily="34" charset="0"/>
                        </a:rPr>
                        <a:t>15</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5725" indent="0" algn="l" fontAlgn="b"/>
                      <a:r>
                        <a:rPr lang="pt-BR" sz="1050" b="0" i="0" u="none" strike="noStrike" dirty="0">
                          <a:solidFill>
                            <a:srgbClr val="000000"/>
                          </a:solidFill>
                          <a:effectLst/>
                          <a:latin typeface="Calibri" panose="020F0502020204030204" pitchFamily="34" charset="0"/>
                        </a:rPr>
                        <a:t>Agitação e impulsividade</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7º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pt-BR" sz="1050" b="0" i="0" u="none" strike="noStrike" dirty="0">
                          <a:solidFill>
                            <a:srgbClr val="000000"/>
                          </a:solidFill>
                          <a:effectLst/>
                          <a:latin typeface="Calibri" panose="020F0502020204030204" pitchFamily="34" charset="0"/>
                        </a:rPr>
                        <a:t>-</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16º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23º</a:t>
                      </a:r>
                    </a:p>
                  </a:txBody>
                  <a:tcPr marL="6223" marR="6223" marT="6223" marB="298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extLst>
                  <a:ext uri="{0D108BD9-81ED-4DB2-BD59-A6C34878D82A}">
                    <a16:rowId xmlns:a16="http://schemas.microsoft.com/office/drawing/2014/main" xmlns="" val="488763268"/>
                  </a:ext>
                </a:extLst>
              </a:tr>
            </a:tbl>
          </a:graphicData>
        </a:graphic>
      </p:graphicFrame>
    </p:spTree>
    <p:extLst>
      <p:ext uri="{BB962C8B-B14F-4D97-AF65-F5344CB8AC3E}">
        <p14:creationId xmlns:p14="http://schemas.microsoft.com/office/powerpoint/2010/main" val="2488635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21</a:t>
            </a:fld>
            <a:endParaRPr lang="pt-BR" b="1" dirty="0">
              <a:latin typeface="Arial" panose="020B0604020202020204" pitchFamily="34" charset="0"/>
              <a:cs typeface="Arial" panose="020B0604020202020204" pitchFamily="34" charset="0"/>
            </a:endParaRPr>
          </a:p>
        </p:txBody>
      </p:sp>
      <p:graphicFrame>
        <p:nvGraphicFramePr>
          <p:cNvPr id="4" name="Tabela 3">
            <a:extLst>
              <a:ext uri="{FF2B5EF4-FFF2-40B4-BE49-F238E27FC236}">
                <a16:creationId xmlns:a16="http://schemas.microsoft.com/office/drawing/2014/main" xmlns="" id="{9A86E8F5-45C3-43D5-8103-8228BB1AC598}"/>
              </a:ext>
            </a:extLst>
          </p:cNvPr>
          <p:cNvGraphicFramePr>
            <a:graphicFrameLocks noGrp="1"/>
          </p:cNvGraphicFramePr>
          <p:nvPr>
            <p:extLst>
              <p:ext uri="{D42A27DB-BD31-4B8C-83A1-F6EECF244321}">
                <p14:modId xmlns:p14="http://schemas.microsoft.com/office/powerpoint/2010/main" val="3833843683"/>
              </p:ext>
            </p:extLst>
          </p:nvPr>
        </p:nvGraphicFramePr>
        <p:xfrm>
          <a:off x="425306" y="1203821"/>
          <a:ext cx="8293388" cy="4985280"/>
        </p:xfrm>
        <a:graphic>
          <a:graphicData uri="http://schemas.openxmlformats.org/drawingml/2006/table">
            <a:tbl>
              <a:tblPr/>
              <a:tblGrid>
                <a:gridCol w="333460">
                  <a:extLst>
                    <a:ext uri="{9D8B030D-6E8A-4147-A177-3AD203B41FA5}">
                      <a16:colId xmlns:a16="http://schemas.microsoft.com/office/drawing/2014/main" xmlns="" val="4046882503"/>
                    </a:ext>
                  </a:extLst>
                </a:gridCol>
                <a:gridCol w="3578948">
                  <a:extLst>
                    <a:ext uri="{9D8B030D-6E8A-4147-A177-3AD203B41FA5}">
                      <a16:colId xmlns:a16="http://schemas.microsoft.com/office/drawing/2014/main" xmlns="" val="1151963274"/>
                    </a:ext>
                  </a:extLst>
                </a:gridCol>
                <a:gridCol w="551935">
                  <a:extLst>
                    <a:ext uri="{9D8B030D-6E8A-4147-A177-3AD203B41FA5}">
                      <a16:colId xmlns:a16="http://schemas.microsoft.com/office/drawing/2014/main" xmlns="" val="3272070044"/>
                    </a:ext>
                  </a:extLst>
                </a:gridCol>
                <a:gridCol w="482943">
                  <a:extLst>
                    <a:ext uri="{9D8B030D-6E8A-4147-A177-3AD203B41FA5}">
                      <a16:colId xmlns:a16="http://schemas.microsoft.com/office/drawing/2014/main" xmlns="" val="1647503113"/>
                    </a:ext>
                  </a:extLst>
                </a:gridCol>
                <a:gridCol w="425450">
                  <a:extLst>
                    <a:ext uri="{9D8B030D-6E8A-4147-A177-3AD203B41FA5}">
                      <a16:colId xmlns:a16="http://schemas.microsoft.com/office/drawing/2014/main" xmlns="" val="3717920075"/>
                    </a:ext>
                  </a:extLst>
                </a:gridCol>
                <a:gridCol w="482943">
                  <a:extLst>
                    <a:ext uri="{9D8B030D-6E8A-4147-A177-3AD203B41FA5}">
                      <a16:colId xmlns:a16="http://schemas.microsoft.com/office/drawing/2014/main" xmlns="" val="1572939639"/>
                    </a:ext>
                  </a:extLst>
                </a:gridCol>
                <a:gridCol w="505940">
                  <a:extLst>
                    <a:ext uri="{9D8B030D-6E8A-4147-A177-3AD203B41FA5}">
                      <a16:colId xmlns:a16="http://schemas.microsoft.com/office/drawing/2014/main" xmlns="" val="1531858406"/>
                    </a:ext>
                  </a:extLst>
                </a:gridCol>
                <a:gridCol w="482943">
                  <a:extLst>
                    <a:ext uri="{9D8B030D-6E8A-4147-A177-3AD203B41FA5}">
                      <a16:colId xmlns:a16="http://schemas.microsoft.com/office/drawing/2014/main" xmlns="" val="1403314467"/>
                    </a:ext>
                  </a:extLst>
                </a:gridCol>
                <a:gridCol w="724413">
                  <a:extLst>
                    <a:ext uri="{9D8B030D-6E8A-4147-A177-3AD203B41FA5}">
                      <a16:colId xmlns:a16="http://schemas.microsoft.com/office/drawing/2014/main" xmlns="" val="1587969988"/>
                    </a:ext>
                  </a:extLst>
                </a:gridCol>
                <a:gridCol w="724413">
                  <a:extLst>
                    <a:ext uri="{9D8B030D-6E8A-4147-A177-3AD203B41FA5}">
                      <a16:colId xmlns:a16="http://schemas.microsoft.com/office/drawing/2014/main" xmlns="" val="758754875"/>
                    </a:ext>
                  </a:extLst>
                </a:gridCol>
              </a:tblGrid>
              <a:tr h="279875">
                <a:tc>
                  <a:txBody>
                    <a:bodyPr/>
                    <a:lstStyle/>
                    <a:p>
                      <a:pPr algn="ctr" fontAlgn="b"/>
                      <a:r>
                        <a:rPr lang="pt-BR" sz="1050" b="1" i="0" u="none" strike="noStrike" dirty="0">
                          <a:solidFill>
                            <a:srgbClr val="000000"/>
                          </a:solidFill>
                          <a:effectLst/>
                          <a:latin typeface="Calibri" panose="020F0502020204030204" pitchFamily="34" charset="0"/>
                        </a:rPr>
                        <a:t>#</a:t>
                      </a:r>
                    </a:p>
                  </a:txBody>
                  <a:tcPr marL="5925" marR="5925" marT="5925" marB="284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pt-BR" sz="1050" b="1" i="0" u="none" strike="noStrike" dirty="0">
                          <a:solidFill>
                            <a:srgbClr val="000000"/>
                          </a:solidFill>
                          <a:effectLst/>
                          <a:latin typeface="Calibri" panose="020F0502020204030204" pitchFamily="34" charset="0"/>
                        </a:rPr>
                        <a:t>Categoria de problema</a:t>
                      </a:r>
                    </a:p>
                  </a:txBody>
                  <a:tcPr marL="5925" marR="5925" marT="5925" marB="284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pt-BR" sz="1050" b="1" i="0" u="none" strike="noStrike" dirty="0">
                          <a:solidFill>
                            <a:srgbClr val="000000"/>
                          </a:solidFill>
                          <a:effectLst/>
                          <a:latin typeface="Calibri" panose="020F0502020204030204" pitchFamily="34" charset="0"/>
                        </a:rPr>
                        <a:t>Educação Infantil</a:t>
                      </a:r>
                    </a:p>
                  </a:txBody>
                  <a:tcPr marL="5925" marR="5925" marT="5925" marB="284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pt-BR" sz="1050" b="1" i="0" u="none" strike="noStrike" dirty="0">
                          <a:solidFill>
                            <a:srgbClr val="000000"/>
                          </a:solidFill>
                          <a:effectLst/>
                          <a:latin typeface="Calibri" panose="020F0502020204030204" pitchFamily="34" charset="0"/>
                        </a:rPr>
                        <a:t>Ranking</a:t>
                      </a:r>
                    </a:p>
                  </a:txBody>
                  <a:tcPr marL="5925" marR="5925" marT="5925" marB="284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t-BR" sz="1050" b="1" i="0" u="none" strike="noStrike" dirty="0">
                          <a:solidFill>
                            <a:srgbClr val="000000"/>
                          </a:solidFill>
                          <a:effectLst/>
                          <a:latin typeface="Calibri" panose="020F0502020204030204" pitchFamily="34" charset="0"/>
                        </a:rPr>
                        <a:t>Fund. I</a:t>
                      </a:r>
                    </a:p>
                  </a:txBody>
                  <a:tcPr marL="5925" marR="5925" marT="5925" marB="284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pt-BR" sz="1050" b="1" i="0" u="none" strike="noStrike" dirty="0">
                          <a:solidFill>
                            <a:srgbClr val="000000"/>
                          </a:solidFill>
                          <a:effectLst/>
                          <a:latin typeface="Calibri" panose="020F0502020204030204" pitchFamily="34" charset="0"/>
                        </a:rPr>
                        <a:t>Ranking</a:t>
                      </a:r>
                    </a:p>
                  </a:txBody>
                  <a:tcPr marL="5925" marR="5925" marT="5925" marB="284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pt-BR" sz="1050" b="1" i="0" u="none" strike="noStrike" dirty="0">
                          <a:solidFill>
                            <a:srgbClr val="000000"/>
                          </a:solidFill>
                          <a:effectLst/>
                          <a:latin typeface="Calibri" panose="020F0502020204030204" pitchFamily="34" charset="0"/>
                        </a:rPr>
                        <a:t>Fund. II</a:t>
                      </a:r>
                    </a:p>
                  </a:txBody>
                  <a:tcPr marL="5925" marR="5925" marT="5925" marB="284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pt-BR" sz="1050" b="1" i="0" u="none" strike="noStrike" dirty="0">
                          <a:solidFill>
                            <a:srgbClr val="000000"/>
                          </a:solidFill>
                          <a:effectLst/>
                          <a:latin typeface="Calibri" panose="020F0502020204030204" pitchFamily="34" charset="0"/>
                        </a:rPr>
                        <a:t>Ranking</a:t>
                      </a:r>
                    </a:p>
                  </a:txBody>
                  <a:tcPr marL="5925" marR="5925" marT="5925" marB="284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pt-BR" sz="1050" b="1" i="0" u="none" strike="noStrike" dirty="0">
                          <a:solidFill>
                            <a:srgbClr val="000000"/>
                          </a:solidFill>
                          <a:effectLst/>
                          <a:latin typeface="Calibri" panose="020F0502020204030204" pitchFamily="34" charset="0"/>
                        </a:rPr>
                        <a:t>Consolidado</a:t>
                      </a:r>
                    </a:p>
                  </a:txBody>
                  <a:tcPr marL="5925" marR="5925" marT="5925" marB="284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pt-BR" sz="1050" b="1" i="0" u="none" strike="noStrike" dirty="0">
                          <a:solidFill>
                            <a:srgbClr val="000000"/>
                          </a:solidFill>
                          <a:effectLst/>
                          <a:latin typeface="Calibri" panose="020F0502020204030204" pitchFamily="34" charset="0"/>
                        </a:rPr>
                        <a:t>Ranking</a:t>
                      </a:r>
                    </a:p>
                  </a:txBody>
                  <a:tcPr marL="5925" marR="5925" marT="5925" marB="284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265012759"/>
                  </a:ext>
                </a:extLst>
              </a:tr>
              <a:tr h="193786">
                <a:tc>
                  <a:txBody>
                    <a:bodyPr/>
                    <a:lstStyle/>
                    <a:p>
                      <a:pPr algn="r" fontAlgn="b"/>
                      <a:r>
                        <a:rPr lang="pt-BR" sz="1050" b="0" i="0" u="none" strike="noStrike" dirty="0">
                          <a:solidFill>
                            <a:srgbClr val="000000"/>
                          </a:solidFill>
                          <a:effectLst/>
                          <a:latin typeface="Calibri" panose="020F0502020204030204" pitchFamily="34" charset="0"/>
                        </a:rPr>
                        <a:t>43</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2550" indent="0" algn="l" fontAlgn="b"/>
                      <a:r>
                        <a:rPr lang="pt-BR" sz="1050" b="0" i="0" u="none" strike="noStrike" dirty="0">
                          <a:solidFill>
                            <a:srgbClr val="000000"/>
                          </a:solidFill>
                          <a:effectLst/>
                          <a:latin typeface="Calibri" panose="020F0502020204030204" pitchFamily="34" charset="0"/>
                        </a:rPr>
                        <a:t>Falta de cooperação e solidariedade</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16º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20º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24º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14986474"/>
                  </a:ext>
                </a:extLst>
              </a:tr>
              <a:tr h="145462">
                <a:tc>
                  <a:txBody>
                    <a:bodyPr/>
                    <a:lstStyle/>
                    <a:p>
                      <a:pPr algn="r" fontAlgn="b"/>
                      <a:r>
                        <a:rPr lang="pt-BR" sz="1050" b="0" i="0" u="none" strike="noStrike" dirty="0">
                          <a:solidFill>
                            <a:srgbClr val="000000"/>
                          </a:solidFill>
                          <a:effectLst/>
                          <a:latin typeface="Calibri" panose="020F0502020204030204" pitchFamily="34" charset="0"/>
                        </a:rPr>
                        <a:t>31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2550" indent="0" algn="l" fontAlgn="b"/>
                      <a:r>
                        <a:rPr lang="pt-BR" sz="1050" b="0" i="0" u="none" strike="noStrike" dirty="0">
                          <a:solidFill>
                            <a:srgbClr val="000000"/>
                          </a:solidFill>
                          <a:effectLst/>
                          <a:latin typeface="Calibri" panose="020F0502020204030204" pitchFamily="34" charset="0"/>
                        </a:rPr>
                        <a:t>Dificuldade na memorização das letras e composição em árabe</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12º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25º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10195091"/>
                  </a:ext>
                </a:extLst>
              </a:tr>
              <a:tr h="193786">
                <a:tc>
                  <a:txBody>
                    <a:bodyPr/>
                    <a:lstStyle/>
                    <a:p>
                      <a:pPr algn="r" fontAlgn="b"/>
                      <a:r>
                        <a:rPr lang="pt-BR" sz="1050" b="0" i="0" u="none" strike="noStrike" dirty="0">
                          <a:solidFill>
                            <a:srgbClr val="000000"/>
                          </a:solidFill>
                          <a:effectLst/>
                          <a:latin typeface="Calibri" panose="020F0502020204030204" pitchFamily="34" charset="0"/>
                        </a:rPr>
                        <a:t>41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2550" indent="0" algn="l" fontAlgn="b"/>
                      <a:r>
                        <a:rPr lang="pt-BR" sz="1050" b="0" i="0" u="none" strike="noStrike" dirty="0">
                          <a:solidFill>
                            <a:srgbClr val="000000"/>
                          </a:solidFill>
                          <a:effectLst/>
                          <a:latin typeface="Calibri" panose="020F0502020204030204" pitchFamily="34" charset="0"/>
                        </a:rPr>
                        <a:t>Não fazem o dever de casa / falta de compromisso</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17º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26º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53554632"/>
                  </a:ext>
                </a:extLst>
              </a:tr>
              <a:tr h="193786">
                <a:tc>
                  <a:txBody>
                    <a:bodyPr/>
                    <a:lstStyle/>
                    <a:p>
                      <a:pPr algn="r" fontAlgn="b"/>
                      <a:r>
                        <a:rPr lang="pt-BR" sz="1050" b="0" i="0" u="none" strike="noStrike" dirty="0">
                          <a:solidFill>
                            <a:srgbClr val="000000"/>
                          </a:solidFill>
                          <a:effectLst/>
                          <a:latin typeface="Calibri" panose="020F0502020204030204" pitchFamily="34" charset="0"/>
                        </a:rPr>
                        <a:t>27</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2550" indent="0" algn="l" fontAlgn="b"/>
                      <a:r>
                        <a:rPr lang="pt-BR" sz="1050" b="0" i="0" u="none" strike="noStrike" dirty="0">
                          <a:solidFill>
                            <a:srgbClr val="000000"/>
                          </a:solidFill>
                          <a:effectLst/>
                          <a:latin typeface="Calibri" panose="020F0502020204030204" pitchFamily="34" charset="0"/>
                        </a:rPr>
                        <a:t>Não cumprem a rotina</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25º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21º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27º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48702242"/>
                  </a:ext>
                </a:extLst>
              </a:tr>
              <a:tr h="193786">
                <a:tc>
                  <a:txBody>
                    <a:bodyPr/>
                    <a:lstStyle/>
                    <a:p>
                      <a:pPr algn="r" fontAlgn="b"/>
                      <a:r>
                        <a:rPr lang="pt-BR" sz="1050" b="0" i="0" u="none" strike="noStrike" dirty="0">
                          <a:solidFill>
                            <a:srgbClr val="000000"/>
                          </a:solidFill>
                          <a:effectLst/>
                          <a:latin typeface="Calibri" panose="020F0502020204030204" pitchFamily="34" charset="0"/>
                        </a:rPr>
                        <a:t>28</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2550" indent="0" algn="l" fontAlgn="b"/>
                      <a:r>
                        <a:rPr lang="pt-BR" sz="1050" b="0" i="0" u="none" strike="noStrike" dirty="0">
                          <a:solidFill>
                            <a:srgbClr val="000000"/>
                          </a:solidFill>
                          <a:effectLst/>
                          <a:latin typeface="Calibri" panose="020F0502020204030204" pitchFamily="34" charset="0"/>
                        </a:rPr>
                        <a:t>Transtornos</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26º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22º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28º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35198867"/>
                  </a:ext>
                </a:extLst>
              </a:tr>
              <a:tr h="193786">
                <a:tc>
                  <a:txBody>
                    <a:bodyPr/>
                    <a:lstStyle/>
                    <a:p>
                      <a:pPr algn="r" fontAlgn="b"/>
                      <a:r>
                        <a:rPr lang="pt-BR" sz="1050" b="0" i="0" u="none" strike="noStrike" dirty="0">
                          <a:solidFill>
                            <a:srgbClr val="000000"/>
                          </a:solidFill>
                          <a:effectLst/>
                          <a:latin typeface="Calibri" panose="020F0502020204030204" pitchFamily="34" charset="0"/>
                        </a:rPr>
                        <a:t>29</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2550" indent="0" algn="l" fontAlgn="b"/>
                      <a:r>
                        <a:rPr lang="pt-BR" sz="1050" b="0" i="0" u="none" strike="noStrike" dirty="0">
                          <a:solidFill>
                            <a:srgbClr val="000000"/>
                          </a:solidFill>
                          <a:effectLst/>
                          <a:latin typeface="Calibri" panose="020F0502020204030204" pitchFamily="34" charset="0"/>
                        </a:rPr>
                        <a:t>Falta de cuidado com material escolar</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27º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23º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29º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61786774"/>
                  </a:ext>
                </a:extLst>
              </a:tr>
              <a:tr h="193786">
                <a:tc>
                  <a:txBody>
                    <a:bodyPr/>
                    <a:lstStyle/>
                    <a:p>
                      <a:pPr algn="r" fontAlgn="b"/>
                      <a:r>
                        <a:rPr lang="pt-BR" sz="1050" b="0" i="0" u="none" strike="noStrike" dirty="0">
                          <a:solidFill>
                            <a:srgbClr val="000000"/>
                          </a:solidFill>
                          <a:effectLst/>
                          <a:latin typeface="Calibri" panose="020F0502020204030204" pitchFamily="34" charset="0"/>
                        </a:rPr>
                        <a:t>37</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2550" indent="0" algn="l" fontAlgn="b"/>
                      <a:r>
                        <a:rPr lang="pt-BR" sz="1050" b="0" i="0" u="none" strike="noStrike" dirty="0">
                          <a:solidFill>
                            <a:srgbClr val="000000"/>
                          </a:solidFill>
                          <a:effectLst/>
                          <a:latin typeface="Calibri" panose="020F0502020204030204" pitchFamily="34" charset="0"/>
                        </a:rPr>
                        <a:t>Muitos alunos na sala de aula</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28º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24º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30º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57430124"/>
                  </a:ext>
                </a:extLst>
              </a:tr>
              <a:tr h="193786">
                <a:tc>
                  <a:txBody>
                    <a:bodyPr/>
                    <a:lstStyle/>
                    <a:p>
                      <a:pPr algn="r" fontAlgn="b"/>
                      <a:r>
                        <a:rPr lang="pt-BR" sz="1050" b="0" i="0" u="none" strike="noStrike" dirty="0">
                          <a:solidFill>
                            <a:srgbClr val="000000"/>
                          </a:solidFill>
                          <a:effectLst/>
                          <a:latin typeface="Calibri" panose="020F0502020204030204" pitchFamily="34" charset="0"/>
                        </a:rPr>
                        <a:t>6</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2550" indent="0" algn="l" fontAlgn="b"/>
                      <a:r>
                        <a:rPr lang="pt-BR" sz="1050" b="0" i="0" u="none" strike="noStrike" dirty="0">
                          <a:solidFill>
                            <a:srgbClr val="000000"/>
                          </a:solidFill>
                          <a:effectLst/>
                          <a:latin typeface="Calibri" panose="020F0502020204030204" pitchFamily="34" charset="0"/>
                        </a:rPr>
                        <a:t>Lidar com frustração</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7º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25º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31º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11804155"/>
                  </a:ext>
                </a:extLst>
              </a:tr>
              <a:tr h="193786">
                <a:tc>
                  <a:txBody>
                    <a:bodyPr/>
                    <a:lstStyle/>
                    <a:p>
                      <a:pPr algn="r" fontAlgn="b"/>
                      <a:r>
                        <a:rPr lang="pt-BR" sz="1050" b="0" i="0" u="none" strike="noStrike" dirty="0">
                          <a:solidFill>
                            <a:srgbClr val="000000"/>
                          </a:solidFill>
                          <a:effectLst/>
                          <a:latin typeface="Calibri" panose="020F0502020204030204" pitchFamily="34" charset="0"/>
                        </a:rPr>
                        <a:t>23</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2550" indent="0" algn="l" fontAlgn="b"/>
                      <a:r>
                        <a:rPr lang="pt-BR" sz="1050" b="0" i="0" u="none" strike="noStrike" dirty="0">
                          <a:solidFill>
                            <a:srgbClr val="000000"/>
                          </a:solidFill>
                          <a:effectLst/>
                          <a:latin typeface="Calibri" panose="020F0502020204030204" pitchFamily="34" charset="0"/>
                        </a:rPr>
                        <a:t>Dificuldade na compreensão - quantidade numérica</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17º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32º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60215130"/>
                  </a:ext>
                </a:extLst>
              </a:tr>
              <a:tr h="193786">
                <a:tc>
                  <a:txBody>
                    <a:bodyPr/>
                    <a:lstStyle/>
                    <a:p>
                      <a:pPr algn="r" fontAlgn="b"/>
                      <a:r>
                        <a:rPr lang="pt-BR" sz="1050" b="0" i="0" u="none" strike="noStrike" dirty="0">
                          <a:solidFill>
                            <a:srgbClr val="000000"/>
                          </a:solidFill>
                          <a:effectLst/>
                          <a:latin typeface="Calibri" panose="020F0502020204030204" pitchFamily="34" charset="0"/>
                        </a:rPr>
                        <a:t>33</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2550" indent="0" algn="l" fontAlgn="b"/>
                      <a:r>
                        <a:rPr lang="pt-BR" sz="1050" b="0" i="0" u="none" strike="noStrike" dirty="0">
                          <a:solidFill>
                            <a:srgbClr val="000000"/>
                          </a:solidFill>
                          <a:effectLst/>
                          <a:latin typeface="Calibri" panose="020F0502020204030204" pitchFamily="34" charset="0"/>
                        </a:rPr>
                        <a:t>Dificuldade na aprendizagem da língua árabe</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18º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33º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34191921"/>
                  </a:ext>
                </a:extLst>
              </a:tr>
              <a:tr h="193786">
                <a:tc>
                  <a:txBody>
                    <a:bodyPr/>
                    <a:lstStyle/>
                    <a:p>
                      <a:pPr algn="r" fontAlgn="b"/>
                      <a:r>
                        <a:rPr lang="pt-BR" sz="1050" b="0" i="0" u="none" strike="noStrike" dirty="0">
                          <a:solidFill>
                            <a:srgbClr val="000000"/>
                          </a:solidFill>
                          <a:effectLst/>
                          <a:latin typeface="Calibri" panose="020F0502020204030204" pitchFamily="34" charset="0"/>
                        </a:rPr>
                        <a:t>39</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2550" indent="0" algn="l" fontAlgn="b"/>
                      <a:r>
                        <a:rPr lang="pt-BR" sz="1050" b="0" i="0" u="none" strike="noStrike" dirty="0">
                          <a:solidFill>
                            <a:srgbClr val="000000"/>
                          </a:solidFill>
                          <a:effectLst/>
                          <a:latin typeface="Calibri" panose="020F0502020204030204" pitchFamily="34" charset="0"/>
                        </a:rPr>
                        <a:t>Baixa autoestima</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19º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34º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29859071"/>
                  </a:ext>
                </a:extLst>
              </a:tr>
              <a:tr h="193786">
                <a:tc>
                  <a:txBody>
                    <a:bodyPr/>
                    <a:lstStyle/>
                    <a:p>
                      <a:pPr algn="r" fontAlgn="b"/>
                      <a:r>
                        <a:rPr lang="pt-BR" sz="1050" b="0" i="0" u="none" strike="noStrike" dirty="0">
                          <a:solidFill>
                            <a:srgbClr val="000000"/>
                          </a:solidFill>
                          <a:effectLst/>
                          <a:latin typeface="Calibri" panose="020F0502020204030204" pitchFamily="34" charset="0"/>
                        </a:rPr>
                        <a:t>17</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2550" indent="0" algn="l" fontAlgn="b"/>
                      <a:r>
                        <a:rPr lang="pt-BR" sz="1050" b="0" i="0" u="none" strike="noStrike" dirty="0">
                          <a:solidFill>
                            <a:srgbClr val="000000"/>
                          </a:solidFill>
                          <a:effectLst/>
                          <a:latin typeface="Calibri" panose="020F0502020204030204" pitchFamily="34" charset="0"/>
                        </a:rPr>
                        <a:t>Falta de noção espacial</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7º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20º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35º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78926216"/>
                  </a:ext>
                </a:extLst>
              </a:tr>
              <a:tr h="193786">
                <a:tc>
                  <a:txBody>
                    <a:bodyPr/>
                    <a:lstStyle/>
                    <a:p>
                      <a:pPr algn="r" fontAlgn="b"/>
                      <a:r>
                        <a:rPr lang="pt-BR" sz="1050" b="0" i="0" u="none" strike="noStrike" dirty="0">
                          <a:solidFill>
                            <a:srgbClr val="000000"/>
                          </a:solidFill>
                          <a:effectLst/>
                          <a:latin typeface="Calibri" panose="020F0502020204030204" pitchFamily="34" charset="0"/>
                        </a:rPr>
                        <a:t>18</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2550" indent="0" algn="l" fontAlgn="b"/>
                      <a:r>
                        <a:rPr lang="pt-BR" sz="1050" b="0" i="0" u="none" strike="noStrike" dirty="0">
                          <a:solidFill>
                            <a:srgbClr val="000000"/>
                          </a:solidFill>
                          <a:effectLst/>
                          <a:latin typeface="Calibri" panose="020F0502020204030204" pitchFamily="34" charset="0"/>
                        </a:rPr>
                        <a:t>Falta de autonomia</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7º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21º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36º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00815986"/>
                  </a:ext>
                </a:extLst>
              </a:tr>
              <a:tr h="193786">
                <a:tc>
                  <a:txBody>
                    <a:bodyPr/>
                    <a:lstStyle/>
                    <a:p>
                      <a:pPr algn="r" fontAlgn="b"/>
                      <a:r>
                        <a:rPr lang="pt-BR" sz="1050" b="0" i="0" u="none" strike="noStrike" dirty="0">
                          <a:solidFill>
                            <a:srgbClr val="000000"/>
                          </a:solidFill>
                          <a:effectLst/>
                          <a:latin typeface="Calibri" panose="020F0502020204030204" pitchFamily="34" charset="0"/>
                        </a:rPr>
                        <a:t>8</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2550" indent="0" algn="l" fontAlgn="b"/>
                      <a:r>
                        <a:rPr lang="pt-BR" sz="1050" b="0" i="0" u="none" strike="noStrike" dirty="0">
                          <a:solidFill>
                            <a:srgbClr val="000000"/>
                          </a:solidFill>
                          <a:effectLst/>
                          <a:latin typeface="Calibri" panose="020F0502020204030204" pitchFamily="34" charset="0"/>
                        </a:rPr>
                        <a:t>Dificuldade com a criança que só fala português</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6º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37º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73753262"/>
                  </a:ext>
                </a:extLst>
              </a:tr>
              <a:tr h="193786">
                <a:tc>
                  <a:txBody>
                    <a:bodyPr/>
                    <a:lstStyle/>
                    <a:p>
                      <a:pPr algn="r" fontAlgn="b"/>
                      <a:r>
                        <a:rPr lang="pt-BR" sz="1050" b="0" i="0" u="none" strike="noStrike" dirty="0">
                          <a:solidFill>
                            <a:srgbClr val="000000"/>
                          </a:solidFill>
                          <a:effectLst/>
                          <a:latin typeface="Calibri" panose="020F0502020204030204" pitchFamily="34" charset="0"/>
                        </a:rPr>
                        <a:t>11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2550" indent="0" algn="l" fontAlgn="b"/>
                      <a:r>
                        <a:rPr lang="pt-BR" sz="1050" b="0" i="0" u="none" strike="noStrike" dirty="0">
                          <a:solidFill>
                            <a:srgbClr val="000000"/>
                          </a:solidFill>
                          <a:effectLst/>
                          <a:latin typeface="Calibri" panose="020F0502020204030204" pitchFamily="34" charset="0"/>
                        </a:rPr>
                        <a:t>Ansiedade</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26º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38º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40641696"/>
                  </a:ext>
                </a:extLst>
              </a:tr>
              <a:tr h="193786">
                <a:tc>
                  <a:txBody>
                    <a:bodyPr/>
                    <a:lstStyle/>
                    <a:p>
                      <a:pPr algn="r" fontAlgn="b"/>
                      <a:r>
                        <a:rPr lang="pt-BR" sz="1050" b="0" i="0" u="none" strike="noStrike" dirty="0">
                          <a:solidFill>
                            <a:srgbClr val="000000"/>
                          </a:solidFill>
                          <a:effectLst/>
                          <a:latin typeface="Calibri" panose="020F0502020204030204" pitchFamily="34" charset="0"/>
                        </a:rPr>
                        <a:t>19</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2550" indent="0" algn="l" fontAlgn="b"/>
                      <a:r>
                        <a:rPr lang="pt-BR" sz="1050" b="0" i="0" u="none" strike="noStrike" dirty="0">
                          <a:solidFill>
                            <a:srgbClr val="000000"/>
                          </a:solidFill>
                          <a:effectLst/>
                          <a:latin typeface="Calibri" panose="020F0502020204030204" pitchFamily="34" charset="0"/>
                        </a:rPr>
                        <a:t>Falta de laudos</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27º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39º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15014557"/>
                  </a:ext>
                </a:extLst>
              </a:tr>
              <a:tr h="338715">
                <a:tc>
                  <a:txBody>
                    <a:bodyPr/>
                    <a:lstStyle/>
                    <a:p>
                      <a:pPr algn="r" fontAlgn="b"/>
                      <a:r>
                        <a:rPr lang="pt-BR" sz="1050" b="0" i="0" u="none" strike="noStrike" dirty="0">
                          <a:solidFill>
                            <a:srgbClr val="000000"/>
                          </a:solidFill>
                          <a:effectLst/>
                          <a:latin typeface="Calibri" panose="020F0502020204030204" pitchFamily="34" charset="0"/>
                        </a:rPr>
                        <a:t>30</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2550" indent="0" algn="l" fontAlgn="b"/>
                      <a:r>
                        <a:rPr lang="pt-BR" sz="1050" b="0" i="0" u="none" strike="noStrike" dirty="0">
                          <a:solidFill>
                            <a:srgbClr val="000000"/>
                          </a:solidFill>
                          <a:effectLst/>
                          <a:latin typeface="Calibri" panose="020F0502020204030204" pitchFamily="34" charset="0"/>
                        </a:rPr>
                        <a:t>Tempo insuficiente para trabalhar a alfabetização palavras em árabe</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29º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40º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16482633"/>
                  </a:ext>
                </a:extLst>
              </a:tr>
              <a:tr h="193786">
                <a:tc>
                  <a:txBody>
                    <a:bodyPr/>
                    <a:lstStyle/>
                    <a:p>
                      <a:pPr algn="r" fontAlgn="b"/>
                      <a:r>
                        <a:rPr lang="pt-BR" sz="1050" b="0" i="0" u="none" strike="noStrike" dirty="0">
                          <a:solidFill>
                            <a:srgbClr val="000000"/>
                          </a:solidFill>
                          <a:effectLst/>
                          <a:latin typeface="Calibri" panose="020F0502020204030204" pitchFamily="34" charset="0"/>
                        </a:rPr>
                        <a:t>32</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2550" indent="0" algn="l" fontAlgn="b"/>
                      <a:r>
                        <a:rPr lang="pt-BR" sz="1050" b="0" i="0" u="none" strike="noStrike" dirty="0">
                          <a:solidFill>
                            <a:srgbClr val="000000"/>
                          </a:solidFill>
                          <a:effectLst/>
                          <a:latin typeface="Calibri" panose="020F0502020204030204" pitchFamily="34" charset="0"/>
                        </a:rPr>
                        <a:t>Hiperatividade</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30º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41º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43065262"/>
                  </a:ext>
                </a:extLst>
              </a:tr>
              <a:tr h="193786">
                <a:tc>
                  <a:txBody>
                    <a:bodyPr/>
                    <a:lstStyle/>
                    <a:p>
                      <a:pPr algn="r" fontAlgn="b"/>
                      <a:r>
                        <a:rPr lang="pt-BR" sz="1050" b="0" i="0" u="none" strike="noStrike" dirty="0">
                          <a:solidFill>
                            <a:srgbClr val="000000"/>
                          </a:solidFill>
                          <a:effectLst/>
                          <a:latin typeface="Calibri" panose="020F0502020204030204" pitchFamily="34" charset="0"/>
                        </a:rPr>
                        <a:t>35</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2550" indent="0" algn="l" fontAlgn="b"/>
                      <a:r>
                        <a:rPr lang="pt-BR" sz="1050" b="0" i="0" u="none" strike="noStrike" dirty="0">
                          <a:solidFill>
                            <a:srgbClr val="000000"/>
                          </a:solidFill>
                          <a:effectLst/>
                          <a:latin typeface="Calibri" panose="020F0502020204030204" pitchFamily="34" charset="0"/>
                        </a:rPr>
                        <a:t>Escrita incompreensível</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31º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42º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47236611"/>
                  </a:ext>
                </a:extLst>
              </a:tr>
              <a:tr h="193786">
                <a:tc>
                  <a:txBody>
                    <a:bodyPr/>
                    <a:lstStyle/>
                    <a:p>
                      <a:pPr algn="r" fontAlgn="b"/>
                      <a:r>
                        <a:rPr lang="pt-BR" sz="1050" b="0" i="0" u="none" strike="noStrike" dirty="0">
                          <a:solidFill>
                            <a:srgbClr val="000000"/>
                          </a:solidFill>
                          <a:effectLst/>
                          <a:latin typeface="Calibri" panose="020F0502020204030204" pitchFamily="34" charset="0"/>
                        </a:rPr>
                        <a:t>36</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2550" indent="0" algn="l" fontAlgn="b"/>
                      <a:r>
                        <a:rPr lang="pt-BR" sz="1050" b="0" i="0" u="none" strike="noStrike" dirty="0">
                          <a:solidFill>
                            <a:srgbClr val="000000"/>
                          </a:solidFill>
                          <a:effectLst/>
                          <a:latin typeface="Calibri" panose="020F0502020204030204" pitchFamily="34" charset="0"/>
                        </a:rPr>
                        <a:t>Problemas de relacionamento</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32º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43º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13971846"/>
                  </a:ext>
                </a:extLst>
              </a:tr>
              <a:tr h="193786">
                <a:tc>
                  <a:txBody>
                    <a:bodyPr/>
                    <a:lstStyle/>
                    <a:p>
                      <a:pPr algn="r" fontAlgn="b"/>
                      <a:r>
                        <a:rPr lang="pt-BR" sz="1050" b="0" i="0" u="none" strike="noStrike" dirty="0">
                          <a:solidFill>
                            <a:srgbClr val="000000"/>
                          </a:solidFill>
                          <a:effectLst/>
                          <a:latin typeface="Calibri" panose="020F0502020204030204" pitchFamily="34" charset="0"/>
                        </a:rPr>
                        <a:t>38</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2550" indent="0" algn="l" fontAlgn="b"/>
                      <a:r>
                        <a:rPr lang="pt-BR" sz="1050" b="0" i="0" u="none" strike="noStrike" dirty="0">
                          <a:solidFill>
                            <a:srgbClr val="000000"/>
                          </a:solidFill>
                          <a:effectLst/>
                          <a:latin typeface="Calibri" panose="020F0502020204030204" pitchFamily="34" charset="0"/>
                        </a:rPr>
                        <a:t>Muitas faltas</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33º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44º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85049367"/>
                  </a:ext>
                </a:extLst>
              </a:tr>
              <a:tr h="193786">
                <a:tc>
                  <a:txBody>
                    <a:bodyPr/>
                    <a:lstStyle/>
                    <a:p>
                      <a:pPr algn="r" fontAlgn="b"/>
                      <a:r>
                        <a:rPr lang="pt-BR" sz="1050" b="0" i="0" u="none" strike="noStrike" dirty="0">
                          <a:solidFill>
                            <a:srgbClr val="000000"/>
                          </a:solidFill>
                          <a:effectLst/>
                          <a:latin typeface="Calibri" panose="020F0502020204030204" pitchFamily="34" charset="0"/>
                        </a:rPr>
                        <a:t>4</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2550" indent="0" algn="l" fontAlgn="b"/>
                      <a:r>
                        <a:rPr lang="pt-BR" sz="1050" b="0" i="0" u="none" strike="noStrike" dirty="0">
                          <a:solidFill>
                            <a:srgbClr val="000000"/>
                          </a:solidFill>
                          <a:effectLst/>
                          <a:latin typeface="Calibri" panose="020F0502020204030204" pitchFamily="34" charset="0"/>
                        </a:rPr>
                        <a:t>Fala infantilizada</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7º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45º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44468053"/>
                  </a:ext>
                </a:extLst>
              </a:tr>
              <a:tr h="193786">
                <a:tc>
                  <a:txBody>
                    <a:bodyPr/>
                    <a:lstStyle/>
                    <a:p>
                      <a:pPr algn="r" fontAlgn="b"/>
                      <a:r>
                        <a:rPr lang="pt-BR" sz="1050" b="0" i="0" u="none" strike="noStrike" dirty="0">
                          <a:solidFill>
                            <a:srgbClr val="000000"/>
                          </a:solidFill>
                          <a:effectLst/>
                          <a:latin typeface="Calibri" panose="020F0502020204030204" pitchFamily="34" charset="0"/>
                        </a:rPr>
                        <a:t>14</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2550" indent="0" algn="l" fontAlgn="b"/>
                      <a:r>
                        <a:rPr lang="pt-BR" sz="1050" b="0" i="0" u="none" strike="noStrike" dirty="0">
                          <a:solidFill>
                            <a:srgbClr val="000000"/>
                          </a:solidFill>
                          <a:effectLst/>
                          <a:latin typeface="Calibri" panose="020F0502020204030204" pitchFamily="34" charset="0"/>
                        </a:rPr>
                        <a:t>Dificuldade de coordenação</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7º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kumimoji="0" lang="pt-BR"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50" b="0" i="0" u="none" strike="noStrike" dirty="0">
                        <a:solidFill>
                          <a:srgbClr val="000000"/>
                        </a:solidFill>
                        <a:effectLst/>
                        <a:latin typeface="Calibri" panose="020F0502020204030204" pitchFamily="34" charset="0"/>
                      </a:endParaRP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1</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50" b="0" i="0" u="none" strike="noStrike" dirty="0">
                          <a:solidFill>
                            <a:srgbClr val="000000"/>
                          </a:solidFill>
                          <a:effectLst/>
                          <a:latin typeface="Calibri" panose="020F0502020204030204" pitchFamily="34" charset="0"/>
                        </a:rPr>
                        <a:t>46º</a:t>
                      </a:r>
                    </a:p>
                  </a:txBody>
                  <a:tcPr marL="5925" marR="5925" marT="5925" marB="2844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86102574"/>
                  </a:ext>
                </a:extLst>
              </a:tr>
            </a:tbl>
          </a:graphicData>
        </a:graphic>
      </p:graphicFrame>
      <p:sp>
        <p:nvSpPr>
          <p:cNvPr id="6" name="Retângulo 5">
            <a:extLst>
              <a:ext uri="{FF2B5EF4-FFF2-40B4-BE49-F238E27FC236}">
                <a16:creationId xmlns:a16="http://schemas.microsoft.com/office/drawing/2014/main" xmlns="" id="{8DEA81D5-0AF8-4695-9C6B-8D71FE2F031A}"/>
              </a:ext>
            </a:extLst>
          </p:cNvPr>
          <p:cNvSpPr/>
          <p:nvPr/>
        </p:nvSpPr>
        <p:spPr>
          <a:xfrm>
            <a:off x="1601188" y="192699"/>
            <a:ext cx="5859155" cy="830997"/>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Tabulação – demais</a:t>
            </a:r>
            <a:br>
              <a:rPr lang="pt-BR" altLang="pt-BR" sz="2400" b="1" dirty="0">
                <a:solidFill>
                  <a:schemeClr val="accent5">
                    <a:lumMod val="75000"/>
                  </a:schemeClr>
                </a:solidFill>
                <a:latin typeface="Arial" panose="020B0604020202020204" pitchFamily="34" charset="0"/>
                <a:cs typeface="Arial" panose="020B0604020202020204" pitchFamily="34" charset="0"/>
              </a:rPr>
            </a:br>
            <a:r>
              <a:rPr lang="pt-BR" altLang="pt-BR" sz="2400" b="1" i="1" dirty="0">
                <a:solidFill>
                  <a:schemeClr val="accent5">
                    <a:lumMod val="75000"/>
                  </a:schemeClr>
                </a:solidFill>
                <a:latin typeface="Arial" panose="020B0604020202020204" pitchFamily="34" charset="0"/>
                <a:cs typeface="Arial" panose="020B0604020202020204" pitchFamily="34" charset="0"/>
              </a:rPr>
              <a:t>(consolidado)</a:t>
            </a:r>
          </a:p>
        </p:txBody>
      </p:sp>
    </p:spTree>
    <p:extLst>
      <p:ext uri="{BB962C8B-B14F-4D97-AF65-F5344CB8AC3E}">
        <p14:creationId xmlns:p14="http://schemas.microsoft.com/office/powerpoint/2010/main" val="2845364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22</a:t>
            </a:fld>
            <a:endParaRPr lang="pt-BR" b="1" dirty="0">
              <a:latin typeface="Arial" panose="020B0604020202020204" pitchFamily="34" charset="0"/>
              <a:cs typeface="Arial" panose="020B0604020202020204" pitchFamily="34" charset="0"/>
            </a:endParaRPr>
          </a:p>
        </p:txBody>
      </p:sp>
      <p:graphicFrame>
        <p:nvGraphicFramePr>
          <p:cNvPr id="8" name="Gráfico 7">
            <a:extLst>
              <a:ext uri="{FF2B5EF4-FFF2-40B4-BE49-F238E27FC236}">
                <a16:creationId xmlns:a16="http://schemas.microsoft.com/office/drawing/2014/main" xmlns="" id="{5A21D56B-B611-4C7D-B104-0DA93C21801A}"/>
              </a:ext>
            </a:extLst>
          </p:cNvPr>
          <p:cNvGraphicFramePr>
            <a:graphicFrameLocks/>
          </p:cNvGraphicFramePr>
          <p:nvPr>
            <p:extLst>
              <p:ext uri="{D42A27DB-BD31-4B8C-83A1-F6EECF244321}">
                <p14:modId xmlns:p14="http://schemas.microsoft.com/office/powerpoint/2010/main" val="3168160482"/>
              </p:ext>
            </p:extLst>
          </p:nvPr>
        </p:nvGraphicFramePr>
        <p:xfrm>
          <a:off x="203694" y="1041399"/>
          <a:ext cx="8736612" cy="5080001"/>
        </p:xfrm>
        <a:graphic>
          <a:graphicData uri="http://schemas.openxmlformats.org/drawingml/2006/chart">
            <c:chart xmlns:c="http://schemas.openxmlformats.org/drawingml/2006/chart" xmlns:r="http://schemas.openxmlformats.org/officeDocument/2006/relationships" r:id="rId2"/>
          </a:graphicData>
        </a:graphic>
      </p:graphicFrame>
      <p:sp>
        <p:nvSpPr>
          <p:cNvPr id="9" name="Retângulo 8">
            <a:extLst>
              <a:ext uri="{FF2B5EF4-FFF2-40B4-BE49-F238E27FC236}">
                <a16:creationId xmlns:a16="http://schemas.microsoft.com/office/drawing/2014/main" xmlns="" id="{0FC72E07-D3C4-4046-8CAB-689FBDABE601}"/>
              </a:ext>
            </a:extLst>
          </p:cNvPr>
          <p:cNvSpPr/>
          <p:nvPr/>
        </p:nvSpPr>
        <p:spPr>
          <a:xfrm>
            <a:off x="1601188" y="192699"/>
            <a:ext cx="5859155" cy="830997"/>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Tabulação – 23 maiores</a:t>
            </a:r>
            <a:br>
              <a:rPr lang="pt-BR" altLang="pt-BR" sz="2400" b="1" dirty="0">
                <a:solidFill>
                  <a:schemeClr val="accent5">
                    <a:lumMod val="75000"/>
                  </a:schemeClr>
                </a:solidFill>
                <a:latin typeface="Arial" panose="020B0604020202020204" pitchFamily="34" charset="0"/>
                <a:cs typeface="Arial" panose="020B0604020202020204" pitchFamily="34" charset="0"/>
              </a:rPr>
            </a:br>
            <a:r>
              <a:rPr lang="pt-BR" altLang="pt-BR" sz="2400" b="1" i="1" dirty="0">
                <a:solidFill>
                  <a:schemeClr val="accent5">
                    <a:lumMod val="75000"/>
                  </a:schemeClr>
                </a:solidFill>
                <a:latin typeface="Arial" panose="020B0604020202020204" pitchFamily="34" charset="0"/>
                <a:cs typeface="Arial" panose="020B0604020202020204" pitchFamily="34" charset="0"/>
              </a:rPr>
              <a:t>(consolidado)</a:t>
            </a:r>
          </a:p>
        </p:txBody>
      </p:sp>
    </p:spTree>
    <p:extLst>
      <p:ext uri="{BB962C8B-B14F-4D97-AF65-F5344CB8AC3E}">
        <p14:creationId xmlns:p14="http://schemas.microsoft.com/office/powerpoint/2010/main" val="2214695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2"/>
          <p:cNvSpPr txBox="1">
            <a:spLocks/>
          </p:cNvSpPr>
          <p:nvPr/>
        </p:nvSpPr>
        <p:spPr>
          <a:xfrm>
            <a:off x="554181" y="1446032"/>
            <a:ext cx="8354291" cy="4688959"/>
          </a:xfrm>
          <a:prstGeom prst="rect">
            <a:avLst/>
          </a:prstGeom>
        </p:spPr>
        <p:txBody>
          <a:bodyPr>
            <a:normAutofit/>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457200" lvl="1" indent="-457200" algn="just" defTabSz="914400">
              <a:lnSpc>
                <a:spcPct val="120000"/>
              </a:lnSpc>
              <a:spcBef>
                <a:spcPts val="0"/>
              </a:spcBef>
              <a:spcAft>
                <a:spcPts val="600"/>
              </a:spcAft>
              <a:buFont typeface="Wingdings" panose="05000000000000000000" pitchFamily="2" charset="2"/>
              <a:buChar char="§"/>
            </a:pPr>
            <a:r>
              <a:rPr lang="pt-BR" sz="2000" b="1" kern="0" dirty="0">
                <a:effectLst/>
                <a:latin typeface="Arial" panose="020B0604020202020204" pitchFamily="34" charset="0"/>
                <a:cs typeface="Arial" panose="020B0604020202020204" pitchFamily="34" charset="0"/>
              </a:rPr>
              <a:t>Ao longo do desenvolvimento se constroem  as competências. </a:t>
            </a:r>
          </a:p>
          <a:p>
            <a:pPr marL="457200" lvl="1" indent="-457200" algn="just" defTabSz="914400">
              <a:lnSpc>
                <a:spcPct val="120000"/>
              </a:lnSpc>
              <a:spcBef>
                <a:spcPts val="0"/>
              </a:spcBef>
              <a:spcAft>
                <a:spcPts val="600"/>
              </a:spcAft>
              <a:buFont typeface="Wingdings" panose="05000000000000000000" pitchFamily="2" charset="2"/>
              <a:buChar char="§"/>
            </a:pPr>
            <a:r>
              <a:rPr lang="pt-BR" sz="2000" b="1" kern="0" dirty="0">
                <a:effectLst/>
                <a:latin typeface="Arial" panose="020B0604020202020204" pitchFamily="34" charset="0"/>
                <a:cs typeface="Arial" panose="020B0604020202020204" pitchFamily="34" charset="0"/>
              </a:rPr>
              <a:t>O aprendizado deve levar ao desenvolvimento de capacidades especificas pela modificação da eficiência sináptica e das conexões anatômicas pré-existentes.</a:t>
            </a:r>
          </a:p>
        </p:txBody>
      </p:sp>
      <p:pic>
        <p:nvPicPr>
          <p:cNvPr id="2056" name="Picture 8" descr="Resultado de imagem para o cerebro em construc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6715" y="3800648"/>
            <a:ext cx="3890570" cy="2334343"/>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p:cNvSpPr/>
          <p:nvPr/>
        </p:nvSpPr>
        <p:spPr>
          <a:xfrm>
            <a:off x="1601188" y="192699"/>
            <a:ext cx="7542811"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Genética + Ambiente = Competências</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23</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146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 calcmode="lin" valueType="num">
                                      <p:cBhvr additive="base">
                                        <p:cTn id="1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6">
                                            <p:txEl>
                                              <p:pRg st="1" end="1"/>
                                            </p:txEl>
                                          </p:spTgt>
                                        </p:tgtEl>
                                        <p:attrNameLst>
                                          <p:attrName>ppt_y</p:attrName>
                                        </p:attrNameLst>
                                      </p:cBhvr>
                                      <p:tavLst>
                                        <p:tav tm="0">
                                          <p:val>
                                            <p:strVal val="0-#ppt_h/2"/>
                                          </p:val>
                                        </p:tav>
                                        <p:tav tm="100000">
                                          <p:val>
                                            <p:strVal val="#ppt_y"/>
                                          </p:val>
                                        </p:tav>
                                      </p:tavLst>
                                    </p:anim>
                                  </p:childTnLst>
                                </p:cTn>
                              </p:par>
                            </p:childTnLst>
                          </p:cTn>
                        </p:par>
                        <p:par>
                          <p:cTn id="18" fill="hold">
                            <p:stCondLst>
                              <p:cond delay="2000"/>
                            </p:stCondLst>
                            <p:childTnLst>
                              <p:par>
                                <p:cTn id="19" presetID="6" presetClass="entr" presetSubtype="32" fill="hold" nodeType="afterEffect">
                                  <p:stCondLst>
                                    <p:cond delay="0"/>
                                  </p:stCondLst>
                                  <p:childTnLst>
                                    <p:set>
                                      <p:cBhvr>
                                        <p:cTn id="20" dur="1" fill="hold">
                                          <p:stCondLst>
                                            <p:cond delay="0"/>
                                          </p:stCondLst>
                                        </p:cTn>
                                        <p:tgtEl>
                                          <p:spTgt spid="2056"/>
                                        </p:tgtEl>
                                        <p:attrNameLst>
                                          <p:attrName>style.visibility</p:attrName>
                                        </p:attrNameLst>
                                      </p:cBhvr>
                                      <p:to>
                                        <p:strVal val="visible"/>
                                      </p:to>
                                    </p:set>
                                    <p:animEffect transition="in" filter="circle(out)">
                                      <p:cBhvr>
                                        <p:cTn id="21" dur="1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2"/>
          <p:cNvSpPr txBox="1">
            <a:spLocks/>
          </p:cNvSpPr>
          <p:nvPr/>
        </p:nvSpPr>
        <p:spPr>
          <a:xfrm>
            <a:off x="568036" y="1446032"/>
            <a:ext cx="8074228" cy="4688959"/>
          </a:xfrm>
          <a:prstGeom prst="rect">
            <a:avLst/>
          </a:prstGeom>
        </p:spPr>
        <p:txBody>
          <a:bodyPr>
            <a:noAutofit/>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lvl="1" indent="0" defTabSz="914400">
              <a:spcBef>
                <a:spcPts val="0"/>
              </a:spcBef>
              <a:spcAft>
                <a:spcPts val="600"/>
              </a:spcAft>
              <a:buNone/>
            </a:pPr>
            <a:r>
              <a:rPr lang="pt-BR" sz="2000" b="1" kern="0" dirty="0">
                <a:effectLst/>
                <a:latin typeface="Arial" panose="020B0604020202020204" pitchFamily="34" charset="0"/>
                <a:cs typeface="Arial" panose="020B0604020202020204" pitchFamily="34" charset="0"/>
              </a:rPr>
              <a:t>Pré-natal:</a:t>
            </a:r>
          </a:p>
          <a:p>
            <a:pPr marL="457200" lvl="1" indent="-457200" defTabSz="914400">
              <a:spcBef>
                <a:spcPts val="0"/>
              </a:spcBef>
              <a:spcAft>
                <a:spcPts val="600"/>
              </a:spcAft>
              <a:buFont typeface="Wingdings" panose="05000000000000000000" pitchFamily="2" charset="2"/>
              <a:buChar char="§"/>
            </a:pPr>
            <a:r>
              <a:rPr lang="pt-BR" sz="2000" b="1" kern="0" dirty="0">
                <a:effectLst/>
                <a:latin typeface="Arial" panose="020B0604020202020204" pitchFamily="34" charset="0"/>
                <a:cs typeface="Arial" panose="020B0604020202020204" pitchFamily="34" charset="0"/>
              </a:rPr>
              <a:t>genético</a:t>
            </a:r>
          </a:p>
          <a:p>
            <a:pPr marL="457200" lvl="1" indent="-457200" defTabSz="914400">
              <a:spcBef>
                <a:spcPts val="0"/>
              </a:spcBef>
              <a:spcAft>
                <a:spcPts val="600"/>
              </a:spcAft>
              <a:buFont typeface="Wingdings" panose="05000000000000000000" pitchFamily="2" charset="2"/>
              <a:buChar char="§"/>
            </a:pPr>
            <a:r>
              <a:rPr lang="pt-BR" sz="2000" b="1" kern="0" dirty="0">
                <a:effectLst/>
                <a:latin typeface="Arial" panose="020B0604020202020204" pitchFamily="34" charset="0"/>
                <a:cs typeface="Arial" panose="020B0604020202020204" pitchFamily="34" charset="0"/>
              </a:rPr>
              <a:t>ambiental (uso de drogas, </a:t>
            </a:r>
            <a:br>
              <a:rPr lang="pt-BR" sz="2000" b="1" kern="0" dirty="0">
                <a:effectLst/>
                <a:latin typeface="Arial" panose="020B0604020202020204" pitchFamily="34" charset="0"/>
                <a:cs typeface="Arial" panose="020B0604020202020204" pitchFamily="34" charset="0"/>
              </a:rPr>
            </a:br>
            <a:r>
              <a:rPr lang="pt-BR" sz="2000" b="1" kern="0" dirty="0">
                <a:effectLst/>
                <a:latin typeface="Arial" panose="020B0604020202020204" pitchFamily="34" charset="0"/>
                <a:cs typeface="Arial" panose="020B0604020202020204" pitchFamily="34" charset="0"/>
              </a:rPr>
              <a:t>infecções, traumas).</a:t>
            </a:r>
          </a:p>
          <a:p>
            <a:pPr marL="0" lvl="1" indent="0" defTabSz="914400">
              <a:spcBef>
                <a:spcPts val="0"/>
              </a:spcBef>
              <a:spcAft>
                <a:spcPts val="600"/>
              </a:spcAft>
              <a:buNone/>
            </a:pPr>
            <a:endParaRPr lang="pt-BR" sz="2000" b="1" kern="0" dirty="0">
              <a:effectLst/>
              <a:latin typeface="Arial" panose="020B0604020202020204" pitchFamily="34" charset="0"/>
              <a:cs typeface="Arial" panose="020B0604020202020204" pitchFamily="34" charset="0"/>
            </a:endParaRPr>
          </a:p>
          <a:p>
            <a:pPr marL="0" lvl="1" indent="0" defTabSz="914400">
              <a:spcBef>
                <a:spcPts val="0"/>
              </a:spcBef>
              <a:spcAft>
                <a:spcPts val="600"/>
              </a:spcAft>
              <a:buNone/>
            </a:pPr>
            <a:r>
              <a:rPr lang="pt-BR" sz="2000" b="1" kern="0" dirty="0">
                <a:effectLst/>
                <a:latin typeface="Arial" panose="020B0604020202020204" pitchFamily="34" charset="0"/>
                <a:cs typeface="Arial" panose="020B0604020202020204" pitchFamily="34" charset="0"/>
              </a:rPr>
              <a:t>Peri-natal:</a:t>
            </a:r>
          </a:p>
          <a:p>
            <a:pPr marL="457200" lvl="1" indent="-457200" defTabSz="914400">
              <a:spcBef>
                <a:spcPts val="0"/>
              </a:spcBef>
              <a:spcAft>
                <a:spcPts val="600"/>
              </a:spcAft>
              <a:buFont typeface="Wingdings" panose="05000000000000000000" pitchFamily="2" charset="2"/>
              <a:buChar char="§"/>
            </a:pPr>
            <a:r>
              <a:rPr lang="pt-BR" sz="2000" b="1" kern="0" dirty="0">
                <a:effectLst/>
                <a:latin typeface="Arial" panose="020B0604020202020204" pitchFamily="34" charset="0"/>
                <a:cs typeface="Arial" panose="020B0604020202020204" pitchFamily="34" charset="0"/>
              </a:rPr>
              <a:t>prematuridade, complicações </a:t>
            </a:r>
            <a:br>
              <a:rPr lang="pt-BR" sz="2000" b="1" kern="0" dirty="0">
                <a:effectLst/>
                <a:latin typeface="Arial" panose="020B0604020202020204" pitchFamily="34" charset="0"/>
                <a:cs typeface="Arial" panose="020B0604020202020204" pitchFamily="34" charset="0"/>
              </a:rPr>
            </a:br>
            <a:r>
              <a:rPr lang="pt-BR" sz="2000" b="1" kern="0" dirty="0">
                <a:effectLst/>
                <a:latin typeface="Arial" panose="020B0604020202020204" pitchFamily="34" charset="0"/>
                <a:cs typeface="Arial" panose="020B0604020202020204" pitchFamily="34" charset="0"/>
              </a:rPr>
              <a:t>no parto, hipóxia, icterícia.</a:t>
            </a:r>
          </a:p>
          <a:p>
            <a:pPr marL="0" lvl="1" indent="0" defTabSz="914400">
              <a:spcBef>
                <a:spcPts val="0"/>
              </a:spcBef>
              <a:spcAft>
                <a:spcPts val="600"/>
              </a:spcAft>
              <a:buNone/>
            </a:pPr>
            <a:endParaRPr lang="pt-BR" sz="2000" b="1" kern="0" dirty="0">
              <a:effectLst/>
              <a:latin typeface="Arial" panose="020B0604020202020204" pitchFamily="34" charset="0"/>
              <a:cs typeface="Arial" panose="020B0604020202020204" pitchFamily="34" charset="0"/>
            </a:endParaRPr>
          </a:p>
          <a:p>
            <a:pPr marL="0" lvl="1" indent="0" defTabSz="914400">
              <a:spcBef>
                <a:spcPts val="0"/>
              </a:spcBef>
              <a:spcAft>
                <a:spcPts val="600"/>
              </a:spcAft>
              <a:buNone/>
            </a:pPr>
            <a:r>
              <a:rPr lang="pt-BR" sz="2000" b="1" kern="0" dirty="0">
                <a:effectLst/>
                <a:latin typeface="Arial" panose="020B0604020202020204" pitchFamily="34" charset="0"/>
                <a:cs typeface="Arial" panose="020B0604020202020204" pitchFamily="34" charset="0"/>
              </a:rPr>
              <a:t>Pós-natal:</a:t>
            </a:r>
          </a:p>
          <a:p>
            <a:pPr marL="457200" lvl="1" indent="-457200" defTabSz="914400">
              <a:spcBef>
                <a:spcPts val="0"/>
              </a:spcBef>
              <a:spcAft>
                <a:spcPts val="600"/>
              </a:spcAft>
              <a:buFont typeface="Wingdings" panose="05000000000000000000" pitchFamily="2" charset="2"/>
              <a:buChar char="§"/>
            </a:pPr>
            <a:r>
              <a:rPr lang="pt-BR" sz="2000" b="1" kern="0" dirty="0">
                <a:effectLst/>
                <a:latin typeface="Arial" panose="020B0604020202020204" pitchFamily="34" charset="0"/>
                <a:cs typeface="Arial" panose="020B0604020202020204" pitchFamily="34" charset="0"/>
              </a:rPr>
              <a:t>infecções, traumas, ambiente prejudicial, etc.</a:t>
            </a:r>
          </a:p>
        </p:txBody>
      </p:sp>
      <p:pic>
        <p:nvPicPr>
          <p:cNvPr id="4098" name="Picture 2" descr="Resultado de imagem para nota apgar be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8473" y="1446032"/>
            <a:ext cx="3543791" cy="3426706"/>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p:cNvSpPr/>
          <p:nvPr/>
        </p:nvSpPr>
        <p:spPr>
          <a:xfrm>
            <a:off x="1601188" y="192699"/>
            <a:ext cx="7542811"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Alterações do Neurodesenvolvimento</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24</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533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 calcmode="lin" valueType="num">
                                      <p:cBhvr additive="base">
                                        <p:cTn id="16" dur="500" fill="hold"/>
                                        <p:tgtEl>
                                          <p:spTgt spid="4098"/>
                                        </p:tgtEl>
                                        <p:attrNameLst>
                                          <p:attrName>ppt_x</p:attrName>
                                        </p:attrNameLst>
                                      </p:cBhvr>
                                      <p:tavLst>
                                        <p:tav tm="0">
                                          <p:val>
                                            <p:strVal val="#ppt_x"/>
                                          </p:val>
                                        </p:tav>
                                        <p:tav tm="100000">
                                          <p:val>
                                            <p:strVal val="#ppt_x"/>
                                          </p:val>
                                        </p:tav>
                                      </p:tavLst>
                                    </p:anim>
                                    <p:anim calcmode="lin" valueType="num">
                                      <p:cBhvr additive="base">
                                        <p:cTn id="17" dur="500" fill="hold"/>
                                        <p:tgtEl>
                                          <p:spTgt spid="4098"/>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 calcmode="lin" valueType="num">
                                      <p:cBhvr additive="base">
                                        <p:cTn id="26"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0" nodeType="after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 calcmode="lin" valueType="num">
                                      <p:cBhvr additive="base">
                                        <p:cTn id="36"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 presetClass="entr" presetSubtype="9" fill="hold" grpId="0" nodeType="after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 calcmode="lin" valueType="num">
                                      <p:cBhvr additive="base">
                                        <p:cTn id="41" dur="500" fill="hold"/>
                                        <p:tgtEl>
                                          <p:spTgt spid="6">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6">
                                            <p:txEl>
                                              <p:pRg st="7" end="7"/>
                                            </p:txEl>
                                          </p:spTgt>
                                        </p:tgtEl>
                                        <p:attrNameLst>
                                          <p:attrName>ppt_y</p:attrName>
                                        </p:attrNameLst>
                                      </p:cBhvr>
                                      <p:tavLst>
                                        <p:tav tm="0">
                                          <p:val>
                                            <p:strVal val="0-#ppt_h/2"/>
                                          </p:val>
                                        </p:tav>
                                        <p:tav tm="100000">
                                          <p:val>
                                            <p:strVal val="#ppt_y"/>
                                          </p:val>
                                        </p:tav>
                                      </p:tavLst>
                                    </p:anim>
                                  </p:childTnLst>
                                </p:cTn>
                              </p:par>
                            </p:childTnLst>
                          </p:cTn>
                        </p:par>
                        <p:par>
                          <p:cTn id="43" fill="hold">
                            <p:stCondLst>
                              <p:cond delay="3500"/>
                            </p:stCondLst>
                            <p:childTnLst>
                              <p:par>
                                <p:cTn id="44" presetID="2" presetClass="entr" presetSubtype="12" fill="hold" grpId="0" nodeType="afterEffect">
                                  <p:stCondLst>
                                    <p:cond delay="0"/>
                                  </p:stCondLst>
                                  <p:childTnLst>
                                    <p:set>
                                      <p:cBhvr>
                                        <p:cTn id="45" dur="1" fill="hold">
                                          <p:stCondLst>
                                            <p:cond delay="0"/>
                                          </p:stCondLst>
                                        </p:cTn>
                                        <p:tgtEl>
                                          <p:spTgt spid="6">
                                            <p:txEl>
                                              <p:pRg st="8" end="8"/>
                                            </p:txEl>
                                          </p:spTgt>
                                        </p:tgtEl>
                                        <p:attrNameLst>
                                          <p:attrName>style.visibility</p:attrName>
                                        </p:attrNameLst>
                                      </p:cBhvr>
                                      <p:to>
                                        <p:strVal val="visible"/>
                                      </p:to>
                                    </p:set>
                                    <p:anim calcmode="lin" valueType="num">
                                      <p:cBhvr additive="base">
                                        <p:cTn id="46" dur="500" fill="hold"/>
                                        <p:tgtEl>
                                          <p:spTgt spid="6">
                                            <p:txEl>
                                              <p:pRg st="8" end="8"/>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4294967295"/>
          </p:nvPr>
        </p:nvSpPr>
        <p:spPr>
          <a:xfrm>
            <a:off x="530225" y="1028700"/>
            <a:ext cx="8099425" cy="5148263"/>
          </a:xfrm>
        </p:spPr>
        <p:txBody>
          <a:bodyPr>
            <a:normAutofit lnSpcReduction="10000"/>
          </a:bodyPr>
          <a:lstStyle/>
          <a:p>
            <a:pPr marL="457200" lvl="1" indent="-457200" algn="just" eaLnBrk="0" fontAlgn="base" hangingPunct="0">
              <a:spcBef>
                <a:spcPts val="0"/>
              </a:spcBef>
              <a:spcAft>
                <a:spcPts val="1800"/>
              </a:spcAft>
              <a:buClr>
                <a:schemeClr val="tx1"/>
              </a:buClr>
              <a:buFont typeface="Wingdings" panose="05000000000000000000" pitchFamily="2" charset="2"/>
              <a:buChar char="§"/>
            </a:pPr>
            <a:endParaRPr lang="pt-BR" sz="2000" b="1" kern="0" dirty="0">
              <a:latin typeface="Arial" panose="020B0604020202020204" pitchFamily="34" charset="0"/>
              <a:cs typeface="Arial" panose="020B0604020202020204" pitchFamily="34" charset="0"/>
            </a:endParaRPr>
          </a:p>
          <a:p>
            <a:pPr marL="457200" lvl="1" indent="-457200" algn="just" eaLnBrk="0" fontAlgn="base" hangingPunct="0">
              <a:spcBef>
                <a:spcPts val="0"/>
              </a:spcBef>
              <a:spcAft>
                <a:spcPts val="1800"/>
              </a:spcAft>
              <a:buClr>
                <a:schemeClr val="tx1"/>
              </a:buClr>
              <a:buFont typeface="Wingdings" panose="05000000000000000000" pitchFamily="2" charset="2"/>
              <a:buChar char="§"/>
            </a:pPr>
            <a:r>
              <a:rPr lang="pt-BR" sz="2000" b="1" kern="0" dirty="0">
                <a:latin typeface="Arial" panose="020B0604020202020204" pitchFamily="34" charset="0"/>
                <a:cs typeface="Arial" panose="020B0604020202020204" pitchFamily="34" charset="0"/>
              </a:rPr>
              <a:t>Deficiências Intelectuais: leve, moderada, grave, profunda, atraso global do desenvolvimento, </a:t>
            </a:r>
            <a:r>
              <a:rPr lang="pt-BR" sz="2000" b="1" kern="0" dirty="0" err="1">
                <a:latin typeface="Arial" panose="020B0604020202020204" pitchFamily="34" charset="0"/>
                <a:cs typeface="Arial" panose="020B0604020202020204" pitchFamily="34" charset="0"/>
              </a:rPr>
              <a:t>n.e</a:t>
            </a:r>
            <a:r>
              <a:rPr lang="pt-BR" sz="2000" b="1" kern="0" dirty="0">
                <a:latin typeface="Arial" panose="020B0604020202020204" pitchFamily="34" charset="0"/>
                <a:cs typeface="Arial" panose="020B0604020202020204" pitchFamily="34" charset="0"/>
              </a:rPr>
              <a:t>.;</a:t>
            </a:r>
          </a:p>
          <a:p>
            <a:pPr marL="457200" lvl="1" indent="-457200" algn="just" eaLnBrk="0" fontAlgn="base" hangingPunct="0">
              <a:spcBef>
                <a:spcPts val="0"/>
              </a:spcBef>
              <a:spcAft>
                <a:spcPts val="1800"/>
              </a:spcAft>
              <a:buClr>
                <a:schemeClr val="tx1"/>
              </a:buClr>
              <a:buFont typeface="Wingdings" panose="05000000000000000000" pitchFamily="2" charset="2"/>
              <a:buChar char="§"/>
            </a:pPr>
            <a:r>
              <a:rPr lang="pt-BR" sz="2000" b="1" kern="0" dirty="0">
                <a:latin typeface="Arial" panose="020B0604020202020204" pitchFamily="34" charset="0"/>
                <a:cs typeface="Arial" panose="020B0604020202020204" pitchFamily="34" charset="0"/>
              </a:rPr>
              <a:t>Transtorno de Comunicação: linguagem, fala, fluência, comunicação social, </a:t>
            </a:r>
            <a:r>
              <a:rPr lang="pt-BR" sz="2000" b="1" kern="0" dirty="0" err="1">
                <a:latin typeface="Arial" panose="020B0604020202020204" pitchFamily="34" charset="0"/>
                <a:cs typeface="Arial" panose="020B0604020202020204" pitchFamily="34" charset="0"/>
              </a:rPr>
              <a:t>n.e</a:t>
            </a:r>
            <a:r>
              <a:rPr lang="pt-BR" sz="2000" b="1" kern="0" dirty="0">
                <a:latin typeface="Arial" panose="020B0604020202020204" pitchFamily="34" charset="0"/>
                <a:cs typeface="Arial" panose="020B0604020202020204" pitchFamily="34" charset="0"/>
              </a:rPr>
              <a:t>.;</a:t>
            </a:r>
          </a:p>
          <a:p>
            <a:pPr marL="457200" lvl="1" indent="-457200" algn="just" eaLnBrk="0" fontAlgn="base" hangingPunct="0">
              <a:spcBef>
                <a:spcPts val="0"/>
              </a:spcBef>
              <a:spcAft>
                <a:spcPts val="1800"/>
              </a:spcAft>
              <a:buClr>
                <a:schemeClr val="tx1"/>
              </a:buClr>
              <a:buFont typeface="Wingdings" panose="05000000000000000000" pitchFamily="2" charset="2"/>
              <a:buChar char="§"/>
            </a:pPr>
            <a:r>
              <a:rPr lang="pt-BR" sz="2000" b="1" kern="0" dirty="0">
                <a:latin typeface="Arial" panose="020B0604020202020204" pitchFamily="34" charset="0"/>
                <a:cs typeface="Arial" panose="020B0604020202020204" pitchFamily="34" charset="0"/>
              </a:rPr>
              <a:t>Transtorno de Espectro Autista; </a:t>
            </a:r>
          </a:p>
          <a:p>
            <a:pPr marL="457200" lvl="1" indent="-457200" algn="just" eaLnBrk="0" fontAlgn="base" hangingPunct="0">
              <a:spcBef>
                <a:spcPts val="0"/>
              </a:spcBef>
              <a:spcAft>
                <a:spcPts val="1800"/>
              </a:spcAft>
              <a:buClr>
                <a:schemeClr val="tx1"/>
              </a:buClr>
              <a:buFont typeface="Wingdings" panose="05000000000000000000" pitchFamily="2" charset="2"/>
              <a:buChar char="§"/>
            </a:pPr>
            <a:r>
              <a:rPr lang="pt-BR" sz="2000" b="1" kern="0" dirty="0">
                <a:latin typeface="Arial" panose="020B0604020202020204" pitchFamily="34" charset="0"/>
                <a:cs typeface="Arial" panose="020B0604020202020204" pitchFamily="34" charset="0"/>
              </a:rPr>
              <a:t>Transtorno de Déficit de Atenção e Hiperatividade: combinado,      desatento, hiperativo;</a:t>
            </a:r>
          </a:p>
          <a:p>
            <a:pPr marL="457200" lvl="1" indent="-457200" algn="just" eaLnBrk="0" fontAlgn="base" hangingPunct="0">
              <a:spcBef>
                <a:spcPts val="0"/>
              </a:spcBef>
              <a:spcAft>
                <a:spcPts val="1800"/>
              </a:spcAft>
              <a:buClr>
                <a:schemeClr val="tx1"/>
              </a:buClr>
              <a:buFont typeface="Wingdings" panose="05000000000000000000" pitchFamily="2" charset="2"/>
              <a:buChar char="§"/>
            </a:pPr>
            <a:r>
              <a:rPr lang="pt-BR" sz="2000" b="1" kern="0" dirty="0">
                <a:latin typeface="Arial" panose="020B0604020202020204" pitchFamily="34" charset="0"/>
                <a:cs typeface="Arial" panose="020B0604020202020204" pitchFamily="34" charset="0"/>
              </a:rPr>
              <a:t>Transtorno Especifico da Aprendizagem: leitura, escrita, matemática</a:t>
            </a:r>
          </a:p>
          <a:p>
            <a:pPr marL="457200" lvl="1" indent="-457200" algn="just" eaLnBrk="0" fontAlgn="base" hangingPunct="0">
              <a:spcBef>
                <a:spcPts val="0"/>
              </a:spcBef>
              <a:spcAft>
                <a:spcPts val="1800"/>
              </a:spcAft>
              <a:buClr>
                <a:schemeClr val="tx1"/>
              </a:buClr>
              <a:buFont typeface="Wingdings" panose="05000000000000000000" pitchFamily="2" charset="2"/>
              <a:buChar char="§"/>
            </a:pPr>
            <a:r>
              <a:rPr lang="pt-BR" sz="2000" b="1" kern="0" dirty="0">
                <a:latin typeface="Arial" panose="020B0604020202020204" pitchFamily="34" charset="0"/>
                <a:cs typeface="Arial" panose="020B0604020202020204" pitchFamily="34" charset="0"/>
              </a:rPr>
              <a:t>Transtornos Motores: coordenação, estereotipado;</a:t>
            </a:r>
          </a:p>
          <a:p>
            <a:pPr marL="457200" lvl="1" indent="-457200" algn="just" eaLnBrk="0" fontAlgn="base" hangingPunct="0">
              <a:spcBef>
                <a:spcPts val="0"/>
              </a:spcBef>
              <a:spcAft>
                <a:spcPts val="1800"/>
              </a:spcAft>
              <a:buClr>
                <a:schemeClr val="tx1"/>
              </a:buClr>
              <a:buFont typeface="Wingdings" panose="05000000000000000000" pitchFamily="2" charset="2"/>
              <a:buChar char="§"/>
            </a:pPr>
            <a:r>
              <a:rPr lang="pt-BR" sz="2000" b="1" kern="0" dirty="0">
                <a:latin typeface="Arial" panose="020B0604020202020204" pitchFamily="34" charset="0"/>
                <a:cs typeface="Arial" panose="020B0604020202020204" pitchFamily="34" charset="0"/>
              </a:rPr>
              <a:t>Transtorno de Tiques: transtorno de </a:t>
            </a:r>
            <a:r>
              <a:rPr lang="pt-BR" sz="2000" b="1" kern="0" dirty="0" err="1">
                <a:latin typeface="Arial" panose="020B0604020202020204" pitchFamily="34" charset="0"/>
                <a:cs typeface="Arial" panose="020B0604020202020204" pitchFamily="34" charset="0"/>
              </a:rPr>
              <a:t>tourette</a:t>
            </a:r>
            <a:r>
              <a:rPr lang="pt-BR" sz="2000" b="1" kern="0" dirty="0">
                <a:latin typeface="Arial" panose="020B0604020202020204" pitchFamily="34" charset="0"/>
                <a:cs typeface="Arial" panose="020B0604020202020204" pitchFamily="34" charset="0"/>
              </a:rPr>
              <a:t>, tique motor ou vocal  crônico e transitório. </a:t>
            </a:r>
          </a:p>
        </p:txBody>
      </p:sp>
      <p:sp>
        <p:nvSpPr>
          <p:cNvPr id="4" name="Retângulo 3"/>
          <p:cNvSpPr/>
          <p:nvPr/>
        </p:nvSpPr>
        <p:spPr>
          <a:xfrm>
            <a:off x="1601189" y="192699"/>
            <a:ext cx="7195196" cy="830997"/>
          </a:xfrm>
          <a:prstGeom prst="rect">
            <a:avLst/>
          </a:prstGeom>
        </p:spPr>
        <p:txBody>
          <a:bodyPr wrap="square">
            <a:spAutoFit/>
          </a:bodyPr>
          <a:lstStyle/>
          <a:p>
            <a:pPr marL="442913" indent="-442913" eaLnBrk="0" fontAlgn="base" hangingPunct="0">
              <a:spcBef>
                <a:spcPct val="0"/>
              </a:spcBef>
              <a:spcAft>
                <a:spcPts val="600"/>
              </a:spcAft>
            </a:pPr>
            <a:r>
              <a:rPr lang="pt-BR" altLang="pt-BR" b="1" dirty="0">
                <a:solidFill>
                  <a:schemeClr val="accent5">
                    <a:lumMod val="75000"/>
                  </a:schemeClr>
                </a:solidFill>
                <a:latin typeface="Arial" panose="020B0604020202020204" pitchFamily="34" charset="0"/>
                <a:cs typeface="Arial" panose="020B0604020202020204" pitchFamily="34" charset="0"/>
              </a:rPr>
              <a:t>	</a:t>
            </a:r>
            <a:r>
              <a:rPr lang="pt-BR" altLang="pt-BR" sz="2400" b="1" dirty="0">
                <a:solidFill>
                  <a:schemeClr val="accent5">
                    <a:lumMod val="75000"/>
                  </a:schemeClr>
                </a:solidFill>
                <a:latin typeface="Arial" panose="020B0604020202020204" pitchFamily="34" charset="0"/>
                <a:cs typeface="Arial" panose="020B0604020202020204" pitchFamily="34" charset="0"/>
              </a:rPr>
              <a:t>TRANSTORNO DO NEURODESENVOLVIMENTO</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25</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068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 presetClass="entr" presetSubtype="4" fill="hold"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additive="base">
                                        <p:cTn id="3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2" presetClass="entr" presetSubtype="4" fill="hold" nodeType="after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1536700" y="170873"/>
            <a:ext cx="7607300" cy="830997"/>
          </a:xfrm>
          <a:prstGeom prst="rect">
            <a:avLst/>
          </a:prstGeom>
          <a:noFill/>
        </p:spPr>
        <p:txBody>
          <a:bodyPr wrap="square" rtlCol="0">
            <a:spAutoFit/>
          </a:bodyPr>
          <a:lstStyle/>
          <a:p>
            <a:pPr algn="ctr"/>
            <a:r>
              <a:rPr lang="pt-BR" sz="2400" b="1" dirty="0">
                <a:solidFill>
                  <a:srgbClr val="0033CC"/>
                </a:solidFill>
                <a:latin typeface="Calibri" charset="0"/>
              </a:rPr>
              <a:t>DSM-V: Critérios diagnósticos dos Transtornos do </a:t>
            </a:r>
            <a:br>
              <a:rPr lang="pt-BR" sz="2400" b="1" dirty="0">
                <a:solidFill>
                  <a:srgbClr val="0033CC"/>
                </a:solidFill>
                <a:latin typeface="Calibri" charset="0"/>
              </a:rPr>
            </a:br>
            <a:r>
              <a:rPr lang="pt-BR" sz="2400" b="1" dirty="0">
                <a:solidFill>
                  <a:srgbClr val="0033CC"/>
                </a:solidFill>
                <a:latin typeface="Calibri" charset="0"/>
              </a:rPr>
              <a:t>Espectro Autista 299.00 (F84.0) </a:t>
            </a:r>
            <a:endParaRPr lang="pt-BR" sz="2400" dirty="0">
              <a:solidFill>
                <a:srgbClr val="0033CC"/>
              </a:solidFill>
            </a:endParaRPr>
          </a:p>
        </p:txBody>
      </p:sp>
      <p:graphicFrame>
        <p:nvGraphicFramePr>
          <p:cNvPr id="4" name="Tabela 3"/>
          <p:cNvGraphicFramePr>
            <a:graphicFrameLocks noGrp="1"/>
          </p:cNvGraphicFramePr>
          <p:nvPr>
            <p:extLst>
              <p:ext uri="{D42A27DB-BD31-4B8C-83A1-F6EECF244321}">
                <p14:modId xmlns:p14="http://schemas.microsoft.com/office/powerpoint/2010/main" val="1071518324"/>
              </p:ext>
            </p:extLst>
          </p:nvPr>
        </p:nvGraphicFramePr>
        <p:xfrm>
          <a:off x="453324" y="1156877"/>
          <a:ext cx="8367395" cy="4934614"/>
        </p:xfrm>
        <a:graphic>
          <a:graphicData uri="http://schemas.openxmlformats.org/drawingml/2006/table">
            <a:tbl>
              <a:tblPr/>
              <a:tblGrid>
                <a:gridCol w="239403">
                  <a:extLst>
                    <a:ext uri="{9D8B030D-6E8A-4147-A177-3AD203B41FA5}">
                      <a16:colId xmlns:a16="http://schemas.microsoft.com/office/drawing/2014/main" xmlns="" val="2665100654"/>
                    </a:ext>
                  </a:extLst>
                </a:gridCol>
                <a:gridCol w="8127992">
                  <a:extLst>
                    <a:ext uri="{9D8B030D-6E8A-4147-A177-3AD203B41FA5}">
                      <a16:colId xmlns:a16="http://schemas.microsoft.com/office/drawing/2014/main" xmlns="" val="2848818647"/>
                    </a:ext>
                  </a:extLst>
                </a:gridCol>
              </a:tblGrid>
              <a:tr h="1419464">
                <a:tc>
                  <a:txBody>
                    <a:bodyPr/>
                    <a:lstStyle/>
                    <a:p>
                      <a:r>
                        <a:rPr lang="pt-BR" sz="1400" b="1" noProof="0" dirty="0">
                          <a:effectLst/>
                          <a:latin typeface="+mn-lt"/>
                        </a:rPr>
                        <a:t>A </a:t>
                      </a:r>
                      <a:endParaRPr lang="pt-BR" sz="1400" noProof="0" dirty="0">
                        <a:effectLst/>
                        <a:latin typeface="+mn-lt"/>
                      </a:endParaRPr>
                    </a:p>
                  </a:txBody>
                  <a:tcPr marL="71139" marR="71139" marT="35570" marB="3557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pt-BR" sz="1600" b="1" noProof="0" dirty="0">
                          <a:solidFill>
                            <a:srgbClr val="0C0C0C"/>
                          </a:solidFill>
                          <a:effectLst/>
                          <a:latin typeface="+mn-lt"/>
                        </a:rPr>
                        <a:t>Deficiências persistentes na comunicação e interação social: </a:t>
                      </a:r>
                    </a:p>
                    <a:p>
                      <a:endParaRPr lang="pt-BR" sz="1400" noProof="0" dirty="0">
                        <a:effectLst/>
                        <a:latin typeface="+mn-lt"/>
                      </a:endParaRPr>
                    </a:p>
                    <a:p>
                      <a:pPr>
                        <a:buFont typeface="+mj-lt"/>
                        <a:buAutoNum type="arabicPeriod"/>
                      </a:pPr>
                      <a:r>
                        <a:rPr lang="pt-BR" sz="1400" noProof="0" dirty="0">
                          <a:solidFill>
                            <a:srgbClr val="0C0C0C"/>
                          </a:solidFill>
                          <a:effectLst/>
                          <a:latin typeface="+mn-lt"/>
                        </a:rPr>
                        <a:t> Limitação na reciprocidade social e emocional; </a:t>
                      </a:r>
                    </a:p>
                    <a:p>
                      <a:pPr>
                        <a:buFont typeface="+mj-lt"/>
                        <a:buAutoNum type="arabicPeriod"/>
                      </a:pPr>
                      <a:r>
                        <a:rPr lang="pt-BR" sz="1400" noProof="0" dirty="0">
                          <a:solidFill>
                            <a:srgbClr val="0C0C0C"/>
                          </a:solidFill>
                          <a:effectLst/>
                          <a:latin typeface="+mn-lt"/>
                        </a:rPr>
                        <a:t> Limitação nos comportamentos de comunicação não verbal utilizados para interação social; </a:t>
                      </a:r>
                    </a:p>
                    <a:p>
                      <a:pPr>
                        <a:buFont typeface="+mj-lt"/>
                        <a:buAutoNum type="arabicPeriod"/>
                      </a:pPr>
                      <a:r>
                        <a:rPr lang="pt-BR" sz="1400" noProof="0" dirty="0">
                          <a:solidFill>
                            <a:srgbClr val="0C0C0C"/>
                          </a:solidFill>
                          <a:effectLst/>
                          <a:latin typeface="+mn-lt"/>
                        </a:rPr>
                        <a:t> Limitação em iniciar, manter e entender relacionamentos, variando as dificuldades com adaptação de comportamento para se ajustar as diversas situações sociais. </a:t>
                      </a:r>
                    </a:p>
                  </a:txBody>
                  <a:tcPr marL="71139" marR="71139" marT="35570" marB="3557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07611377"/>
                  </a:ext>
                </a:extLst>
              </a:tr>
              <a:tr h="1858887">
                <a:tc>
                  <a:txBody>
                    <a:bodyPr/>
                    <a:lstStyle/>
                    <a:p>
                      <a:r>
                        <a:rPr lang="pt-BR" sz="1400" b="1" noProof="0" dirty="0">
                          <a:effectLst/>
                          <a:latin typeface="+mn-lt"/>
                        </a:rPr>
                        <a:t>B </a:t>
                      </a:r>
                      <a:endParaRPr lang="pt-BR" sz="1400" noProof="0" dirty="0">
                        <a:effectLst/>
                        <a:latin typeface="+mn-lt"/>
                      </a:endParaRPr>
                    </a:p>
                  </a:txBody>
                  <a:tcPr marL="71139" marR="71139" marT="35570" marB="3557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pt-BR" sz="1600" b="1" noProof="0" dirty="0">
                          <a:solidFill>
                            <a:srgbClr val="0C0C0C"/>
                          </a:solidFill>
                          <a:effectLst/>
                          <a:latin typeface="+mn-lt"/>
                        </a:rPr>
                        <a:t>Padrões restritos e repetitivos de comportamento, interesses ou atividades, manifestadas pelo menos por dois dos seguintes aspectos observados ou pela história clinica: </a:t>
                      </a:r>
                    </a:p>
                    <a:p>
                      <a:endParaRPr lang="pt-BR" sz="1400" noProof="0" dirty="0">
                        <a:effectLst/>
                        <a:latin typeface="+mn-lt"/>
                      </a:endParaRPr>
                    </a:p>
                    <a:p>
                      <a:pPr>
                        <a:buFont typeface="+mj-lt"/>
                        <a:buAutoNum type="arabicPeriod"/>
                      </a:pPr>
                      <a:r>
                        <a:rPr lang="pt-BR" sz="1400" noProof="0" dirty="0">
                          <a:solidFill>
                            <a:srgbClr val="0C0C0C"/>
                          </a:solidFill>
                          <a:effectLst/>
                          <a:latin typeface="+mn-lt"/>
                        </a:rPr>
                        <a:t> Movimentos repetitivos e estereotipados no uso de objetos ou fala; </a:t>
                      </a:r>
                    </a:p>
                    <a:p>
                      <a:pPr>
                        <a:buFont typeface="+mj-lt"/>
                        <a:buAutoNum type="arabicPeriod"/>
                      </a:pPr>
                      <a:r>
                        <a:rPr lang="pt-BR" sz="1400" noProof="0" dirty="0">
                          <a:solidFill>
                            <a:srgbClr val="0C0C0C"/>
                          </a:solidFill>
                          <a:effectLst/>
                          <a:latin typeface="+mn-lt"/>
                        </a:rPr>
                        <a:t> Insistência nas mesmas coisas, aderência inflexível às rotinas ou padrões ritualísticos de comportamentos verbais e não verbais; </a:t>
                      </a:r>
                    </a:p>
                    <a:p>
                      <a:pPr>
                        <a:buFont typeface="+mj-lt"/>
                        <a:buAutoNum type="arabicPeriod"/>
                      </a:pPr>
                      <a:r>
                        <a:rPr lang="pt-BR" sz="1400" noProof="0" dirty="0">
                          <a:solidFill>
                            <a:srgbClr val="0C0C0C"/>
                          </a:solidFill>
                          <a:effectLst/>
                          <a:latin typeface="+mn-lt"/>
                        </a:rPr>
                        <a:t> Interesses restritos que são anormais na intensidade e foco; </a:t>
                      </a:r>
                    </a:p>
                    <a:p>
                      <a:pPr>
                        <a:buFont typeface="+mj-lt"/>
                        <a:buAutoNum type="arabicPeriod"/>
                      </a:pPr>
                      <a:r>
                        <a:rPr lang="pt-BR" sz="1400" noProof="0" dirty="0">
                          <a:solidFill>
                            <a:srgbClr val="0C0C0C"/>
                          </a:solidFill>
                          <a:effectLst/>
                          <a:latin typeface="+mn-lt"/>
                        </a:rPr>
                        <a:t> Hiper ou hiporreativo a estímulos sensoriais do ambiente. </a:t>
                      </a:r>
                    </a:p>
                  </a:txBody>
                  <a:tcPr marL="71139" marR="71139" marT="35570" marB="3557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2812338"/>
                  </a:ext>
                </a:extLst>
              </a:tr>
              <a:tr h="824640">
                <a:tc>
                  <a:txBody>
                    <a:bodyPr/>
                    <a:lstStyle/>
                    <a:p>
                      <a:r>
                        <a:rPr lang="pt-BR" sz="1400" b="1" noProof="0" dirty="0">
                          <a:effectLst/>
                          <a:latin typeface="+mn-lt"/>
                        </a:rPr>
                        <a:t>C </a:t>
                      </a:r>
                      <a:endParaRPr lang="pt-BR" sz="1400" noProof="0" dirty="0">
                        <a:effectLst/>
                        <a:latin typeface="+mn-lt"/>
                      </a:endParaRPr>
                    </a:p>
                  </a:txBody>
                  <a:tcPr marL="71139" marR="71139" marT="35570" marB="3557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pt-BR" sz="1400" noProof="0" dirty="0">
                          <a:solidFill>
                            <a:srgbClr val="0C0C0C"/>
                          </a:solidFill>
                          <a:effectLst/>
                          <a:latin typeface="+mn-lt"/>
                        </a:rPr>
                        <a:t>Os sintomas devem estar presentes nas primeiras etapas do desenvolvimento. Eles podem não estar totalmente manifestos até que a demanda social exceder suas capacidades ou podem ficar mascarados por algumas estratégias de aprendizado ao longo da vida </a:t>
                      </a:r>
                      <a:endParaRPr lang="pt-BR" sz="1400" noProof="0" dirty="0">
                        <a:effectLst/>
                        <a:latin typeface="+mn-lt"/>
                      </a:endParaRPr>
                    </a:p>
                  </a:txBody>
                  <a:tcPr marL="71139" marR="71139" marT="35570" marB="3557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14495057"/>
                  </a:ext>
                </a:extLst>
              </a:tr>
              <a:tr h="527230">
                <a:tc>
                  <a:txBody>
                    <a:bodyPr/>
                    <a:lstStyle/>
                    <a:p>
                      <a:r>
                        <a:rPr lang="pt-BR" sz="1400" b="1" noProof="0" dirty="0">
                          <a:effectLst/>
                          <a:latin typeface="+mn-lt"/>
                        </a:rPr>
                        <a:t>D </a:t>
                      </a:r>
                      <a:endParaRPr lang="pt-BR" sz="1400" noProof="0" dirty="0">
                        <a:effectLst/>
                        <a:latin typeface="+mn-lt"/>
                      </a:endParaRPr>
                    </a:p>
                  </a:txBody>
                  <a:tcPr marL="71139" marR="71139" marT="35570" marB="3557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pt-BR" sz="1400" noProof="0" dirty="0">
                          <a:solidFill>
                            <a:srgbClr val="0C0C0C"/>
                          </a:solidFill>
                          <a:effectLst/>
                          <a:latin typeface="+mn-lt"/>
                        </a:rPr>
                        <a:t>Os sintomas causam prejuízo clinicamente significativo nas áreas social, ocupacional ou outras áreas importantes de funcionamento atual do paciente. </a:t>
                      </a:r>
                      <a:endParaRPr lang="pt-BR" sz="1400" noProof="0" dirty="0">
                        <a:effectLst/>
                        <a:latin typeface="+mn-lt"/>
                      </a:endParaRPr>
                    </a:p>
                  </a:txBody>
                  <a:tcPr marL="71139" marR="71139" marT="35570" marB="3557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18959566"/>
                  </a:ext>
                </a:extLst>
              </a:tr>
              <a:tr h="304393">
                <a:tc>
                  <a:txBody>
                    <a:bodyPr/>
                    <a:lstStyle/>
                    <a:p>
                      <a:r>
                        <a:rPr lang="pt-BR" sz="1400" b="1" noProof="0" dirty="0">
                          <a:effectLst/>
                          <a:latin typeface="+mn-lt"/>
                        </a:rPr>
                        <a:t>E </a:t>
                      </a:r>
                      <a:endParaRPr lang="pt-BR" sz="1400" noProof="0" dirty="0">
                        <a:effectLst/>
                        <a:latin typeface="+mn-lt"/>
                      </a:endParaRPr>
                    </a:p>
                  </a:txBody>
                  <a:tcPr marL="71139" marR="71139" marT="35570" marB="3557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pt-BR" sz="1400" noProof="0" dirty="0">
                          <a:solidFill>
                            <a:srgbClr val="0C0C0C"/>
                          </a:solidFill>
                          <a:effectLst/>
                          <a:latin typeface="+mn-lt"/>
                        </a:rPr>
                        <a:t>Esses distúrbios não são melhores explicados por deficiência cognitiva ou atraso global do desenvolvimento. </a:t>
                      </a:r>
                      <a:endParaRPr lang="pt-BR" sz="1400" noProof="0" dirty="0">
                        <a:effectLst/>
                        <a:latin typeface="+mn-lt"/>
                      </a:endParaRPr>
                    </a:p>
                  </a:txBody>
                  <a:tcPr marL="71139" marR="71139" marT="35570" marB="3557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41871384"/>
                  </a:ext>
                </a:extLst>
              </a:tr>
            </a:tbl>
          </a:graphicData>
        </a:graphic>
      </p:graphicFrame>
      <p:sp>
        <p:nvSpPr>
          <p:cNvPr id="6"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26</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228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2190750" y="56514"/>
            <a:ext cx="4762500" cy="6242685"/>
          </a:xfrm>
          <a:prstGeom prst="rect">
            <a:avLst/>
          </a:prstGeom>
        </p:spPr>
      </p:pic>
      <p:sp>
        <p:nvSpPr>
          <p:cNvPr id="3"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27</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564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87928" y="1061025"/>
            <a:ext cx="8349672" cy="4190314"/>
          </a:xfrm>
          <a:prstGeom prst="rect">
            <a:avLst/>
          </a:prstGeom>
        </p:spPr>
        <p:txBody>
          <a:bodyPr wrap="square">
            <a:spAutoFit/>
          </a:bodyPr>
          <a:lstStyle/>
          <a:p>
            <a:pPr algn="just">
              <a:lnSpc>
                <a:spcPct val="150000"/>
              </a:lnSpc>
            </a:pPr>
            <a:endParaRPr lang="pt-BR" sz="2000" b="1" dirty="0">
              <a:solidFill>
                <a:srgbClr val="262626"/>
              </a:solidFill>
              <a:latin typeface="Arial" panose="020B0604020202020204" pitchFamily="34" charset="0"/>
              <a:cs typeface="Arial" panose="020B0604020202020204" pitchFamily="34" charset="0"/>
            </a:endParaRPr>
          </a:p>
          <a:p>
            <a:pPr algn="just">
              <a:lnSpc>
                <a:spcPct val="150000"/>
              </a:lnSpc>
            </a:pPr>
            <a:r>
              <a:rPr lang="pt-BR" sz="2000" b="1" dirty="0">
                <a:solidFill>
                  <a:srgbClr val="262626"/>
                </a:solidFill>
                <a:latin typeface="Arial" panose="020B0604020202020204" pitchFamily="34" charset="0"/>
                <a:cs typeface="Arial" panose="020B0604020202020204" pitchFamily="34" charset="0"/>
              </a:rPr>
              <a:t>Outros transtornos </a:t>
            </a:r>
            <a:r>
              <a:rPr lang="pt-BR" sz="2000" b="1" dirty="0" err="1">
                <a:solidFill>
                  <a:srgbClr val="262626"/>
                </a:solidFill>
                <a:latin typeface="Arial" panose="020B0604020202020204" pitchFamily="34" charset="0"/>
                <a:cs typeface="Arial" panose="020B0604020202020204" pitchFamily="34" charset="0"/>
              </a:rPr>
              <a:t>comórbicos</a:t>
            </a:r>
            <a:r>
              <a:rPr lang="pt-BR" sz="2000" b="1" dirty="0">
                <a:solidFill>
                  <a:srgbClr val="262626"/>
                </a:solidFill>
                <a:latin typeface="Arial" panose="020B0604020202020204" pitchFamily="34" charset="0"/>
                <a:cs typeface="Arial" panose="020B0604020202020204" pitchFamily="34" charset="0"/>
              </a:rPr>
              <a:t> (</a:t>
            </a:r>
            <a:r>
              <a:rPr lang="pt-BR" sz="2000" b="1" dirty="0" err="1">
                <a:solidFill>
                  <a:srgbClr val="262626"/>
                </a:solidFill>
                <a:latin typeface="Arial" panose="020B0604020202020204" pitchFamily="34" charset="0"/>
                <a:cs typeface="Arial" panose="020B0604020202020204" pitchFamily="34" charset="0"/>
              </a:rPr>
              <a:t>comordidade</a:t>
            </a:r>
            <a:r>
              <a:rPr lang="pt-BR" sz="2000" b="1" dirty="0">
                <a:solidFill>
                  <a:srgbClr val="262626"/>
                </a:solidFill>
                <a:latin typeface="Arial" panose="020B0604020202020204" pitchFamily="34" charset="0"/>
                <a:cs typeface="Arial" panose="020B0604020202020204" pitchFamily="34" charset="0"/>
              </a:rPr>
              <a:t> significa a associação de pelo menos duas patologias num mesmo paciente) podem se associar ao diagnóstico do autismo, como epilepsia, distúrbio do sono, transtorno de atenção e hiperatividade (TDAH), ansiedade, transtorno opositor desafiante, estereotipia e deficiência intelectual (DI), tornando o diagnóstico ainda mais difícil e o quadro geral de saúde da pessoa com autismo ainda mais complexo.</a:t>
            </a:r>
            <a:endParaRPr lang="pt-BR" sz="2000" b="1" dirty="0">
              <a:latin typeface="Arial" panose="020B0604020202020204" pitchFamily="34" charset="0"/>
              <a:cs typeface="Arial" panose="020B0604020202020204" pitchFamily="34" charset="0"/>
            </a:endParaRPr>
          </a:p>
        </p:txBody>
      </p:sp>
      <p:sp>
        <p:nvSpPr>
          <p:cNvPr id="3" name="CaixaDeTexto 2"/>
          <p:cNvSpPr txBox="1"/>
          <p:nvPr/>
        </p:nvSpPr>
        <p:spPr>
          <a:xfrm>
            <a:off x="1536700" y="170873"/>
            <a:ext cx="7607300" cy="461665"/>
          </a:xfrm>
          <a:prstGeom prst="rect">
            <a:avLst/>
          </a:prstGeom>
          <a:noFill/>
        </p:spPr>
        <p:txBody>
          <a:bodyPr wrap="square" rtlCol="0">
            <a:spAutoFit/>
          </a:bodyPr>
          <a:lstStyle/>
          <a:p>
            <a:pPr algn="ctr"/>
            <a:r>
              <a:rPr lang="pt-BR" sz="2400" b="1" dirty="0">
                <a:solidFill>
                  <a:srgbClr val="0033CC"/>
                </a:solidFill>
                <a:latin typeface="Calibri" charset="0"/>
              </a:rPr>
              <a:t>Autismo e </a:t>
            </a:r>
            <a:r>
              <a:rPr lang="pt-BR" sz="2400" b="1" dirty="0" err="1">
                <a:solidFill>
                  <a:srgbClr val="0033CC"/>
                </a:solidFill>
                <a:latin typeface="Calibri" charset="0"/>
              </a:rPr>
              <a:t>Comorbidades</a:t>
            </a:r>
            <a:endParaRPr lang="pt-BR" sz="2400" dirty="0">
              <a:solidFill>
                <a:srgbClr val="0033CC"/>
              </a:solidFill>
            </a:endParaRPr>
          </a:p>
        </p:txBody>
      </p:sp>
      <p:sp>
        <p:nvSpPr>
          <p:cNvPr id="4"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28</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123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b="7216"/>
          <a:stretch/>
        </p:blipFill>
        <p:spPr>
          <a:xfrm>
            <a:off x="2521526" y="1191491"/>
            <a:ext cx="4100948" cy="5073369"/>
          </a:xfrm>
          <a:prstGeom prst="rect">
            <a:avLst/>
          </a:prstGeom>
        </p:spPr>
      </p:pic>
      <p:sp>
        <p:nvSpPr>
          <p:cNvPr id="3" name="CaixaDeTexto 2"/>
          <p:cNvSpPr txBox="1"/>
          <p:nvPr/>
        </p:nvSpPr>
        <p:spPr>
          <a:xfrm>
            <a:off x="1536700" y="170873"/>
            <a:ext cx="7607300" cy="461665"/>
          </a:xfrm>
          <a:prstGeom prst="rect">
            <a:avLst/>
          </a:prstGeom>
          <a:noFill/>
        </p:spPr>
        <p:txBody>
          <a:bodyPr wrap="square" rtlCol="0">
            <a:spAutoFit/>
          </a:bodyPr>
          <a:lstStyle/>
          <a:p>
            <a:pPr algn="ctr"/>
            <a:r>
              <a:rPr lang="pt-BR" sz="2400" b="1" dirty="0">
                <a:solidFill>
                  <a:srgbClr val="0033CC"/>
                </a:solidFill>
                <a:latin typeface="Calibri" charset="0"/>
              </a:rPr>
              <a:t>Transtornos do Espectro Autista 299.00 (F84.0) </a:t>
            </a:r>
            <a:endParaRPr lang="pt-BR" sz="2400" dirty="0">
              <a:solidFill>
                <a:srgbClr val="0033CC"/>
              </a:solidFill>
            </a:endParaRPr>
          </a:p>
        </p:txBody>
      </p:sp>
      <p:sp>
        <p:nvSpPr>
          <p:cNvPr id="4"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29</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103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601189" y="192699"/>
            <a:ext cx="5853712"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Categorias de problema</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3</a:t>
            </a:fld>
            <a:endParaRPr lang="pt-BR" b="1" dirty="0">
              <a:latin typeface="Arial" panose="020B0604020202020204" pitchFamily="34" charset="0"/>
              <a:cs typeface="Arial" panose="020B0604020202020204" pitchFamily="34" charset="0"/>
            </a:endParaRPr>
          </a:p>
        </p:txBody>
      </p:sp>
      <p:graphicFrame>
        <p:nvGraphicFramePr>
          <p:cNvPr id="3" name="Tabela 2">
            <a:extLst>
              <a:ext uri="{FF2B5EF4-FFF2-40B4-BE49-F238E27FC236}">
                <a16:creationId xmlns:a16="http://schemas.microsoft.com/office/drawing/2014/main" xmlns="" id="{F36C408D-FCBE-49C7-8C79-9EB025349E0F}"/>
              </a:ext>
            </a:extLst>
          </p:cNvPr>
          <p:cNvGraphicFramePr>
            <a:graphicFrameLocks noGrp="1"/>
          </p:cNvGraphicFramePr>
          <p:nvPr>
            <p:extLst>
              <p:ext uri="{D42A27DB-BD31-4B8C-83A1-F6EECF244321}">
                <p14:modId xmlns:p14="http://schemas.microsoft.com/office/powerpoint/2010/main" val="1562199480"/>
              </p:ext>
            </p:extLst>
          </p:nvPr>
        </p:nvGraphicFramePr>
        <p:xfrm>
          <a:off x="628651" y="1332724"/>
          <a:ext cx="7886698" cy="4847963"/>
        </p:xfrm>
        <a:graphic>
          <a:graphicData uri="http://schemas.openxmlformats.org/drawingml/2006/table">
            <a:tbl>
              <a:tblPr>
                <a:tableStyleId>{5C22544A-7EE6-4342-B048-85BDC9FD1C3A}</a:tableStyleId>
              </a:tblPr>
              <a:tblGrid>
                <a:gridCol w="260353">
                  <a:extLst>
                    <a:ext uri="{9D8B030D-6E8A-4147-A177-3AD203B41FA5}">
                      <a16:colId xmlns:a16="http://schemas.microsoft.com/office/drawing/2014/main" xmlns="" val="1673189166"/>
                    </a:ext>
                  </a:extLst>
                </a:gridCol>
                <a:gridCol w="2244132">
                  <a:extLst>
                    <a:ext uri="{9D8B030D-6E8A-4147-A177-3AD203B41FA5}">
                      <a16:colId xmlns:a16="http://schemas.microsoft.com/office/drawing/2014/main" xmlns="" val="2795242343"/>
                    </a:ext>
                  </a:extLst>
                </a:gridCol>
                <a:gridCol w="194351">
                  <a:extLst>
                    <a:ext uri="{9D8B030D-6E8A-4147-A177-3AD203B41FA5}">
                      <a16:colId xmlns:a16="http://schemas.microsoft.com/office/drawing/2014/main" xmlns="" val="1589980965"/>
                    </a:ext>
                  </a:extLst>
                </a:gridCol>
                <a:gridCol w="258997">
                  <a:extLst>
                    <a:ext uri="{9D8B030D-6E8A-4147-A177-3AD203B41FA5}">
                      <a16:colId xmlns:a16="http://schemas.microsoft.com/office/drawing/2014/main" xmlns="" val="2071856536"/>
                    </a:ext>
                  </a:extLst>
                </a:gridCol>
                <a:gridCol w="2245488">
                  <a:extLst>
                    <a:ext uri="{9D8B030D-6E8A-4147-A177-3AD203B41FA5}">
                      <a16:colId xmlns:a16="http://schemas.microsoft.com/office/drawing/2014/main" xmlns="" val="520796970"/>
                    </a:ext>
                  </a:extLst>
                </a:gridCol>
                <a:gridCol w="178892">
                  <a:extLst>
                    <a:ext uri="{9D8B030D-6E8A-4147-A177-3AD203B41FA5}">
                      <a16:colId xmlns:a16="http://schemas.microsoft.com/office/drawing/2014/main" xmlns="" val="336962391"/>
                    </a:ext>
                  </a:extLst>
                </a:gridCol>
                <a:gridCol w="280720">
                  <a:extLst>
                    <a:ext uri="{9D8B030D-6E8A-4147-A177-3AD203B41FA5}">
                      <a16:colId xmlns:a16="http://schemas.microsoft.com/office/drawing/2014/main" xmlns="" val="3377532689"/>
                    </a:ext>
                  </a:extLst>
                </a:gridCol>
                <a:gridCol w="2223765">
                  <a:extLst>
                    <a:ext uri="{9D8B030D-6E8A-4147-A177-3AD203B41FA5}">
                      <a16:colId xmlns:a16="http://schemas.microsoft.com/office/drawing/2014/main" xmlns="" val="1457912643"/>
                    </a:ext>
                  </a:extLst>
                </a:gridCol>
              </a:tblGrid>
              <a:tr h="154996">
                <a:tc>
                  <a:txBody>
                    <a:bodyPr/>
                    <a:lstStyle/>
                    <a:p>
                      <a:pPr algn="ctr" fontAlgn="b"/>
                      <a:r>
                        <a:rPr lang="pt-BR" sz="1100" b="1" u="none" strike="noStrike" dirty="0">
                          <a:effectLst/>
                        </a:rPr>
                        <a:t>#</a:t>
                      </a:r>
                      <a:endParaRPr lang="pt-BR" sz="1100" b="1" i="0" u="none" strike="noStrike" dirty="0">
                        <a:solidFill>
                          <a:srgbClr val="000000"/>
                        </a:solidFill>
                        <a:effectLst/>
                        <a:latin typeface="Arial" panose="020B0604020202020204" pitchFamily="34" charset="0"/>
                      </a:endParaRPr>
                    </a:p>
                  </a:txBody>
                  <a:tcPr marL="6624" marR="6624" marT="6624" marB="3179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pt-BR" sz="1100" b="1" u="none" strike="noStrike" dirty="0">
                          <a:effectLst/>
                        </a:rPr>
                        <a:t>Categoria de problema</a:t>
                      </a:r>
                      <a:endParaRPr lang="pt-BR" sz="1100" b="1" i="0" u="none" strike="noStrike" dirty="0">
                        <a:solidFill>
                          <a:srgbClr val="000000"/>
                        </a:solidFill>
                        <a:effectLst/>
                        <a:latin typeface="Arial" panose="020B0604020202020204" pitchFamily="34" charset="0"/>
                      </a:endParaRPr>
                    </a:p>
                  </a:txBody>
                  <a:tcPr marL="6624" marR="6624" marT="6624" marB="3179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endParaRPr lang="pt-BR" sz="1100" b="1" i="0" u="none" strike="noStrike" dirty="0">
                        <a:solidFill>
                          <a:srgbClr val="000000"/>
                        </a:solidFill>
                        <a:effectLst/>
                        <a:latin typeface="Arial" panose="020B0604020202020204" pitchFamily="34" charset="0"/>
                      </a:endParaRPr>
                    </a:p>
                  </a:txBody>
                  <a:tcPr marL="6624" marR="6624" marT="6624" marB="3179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pt-BR" sz="1100" b="1" u="none" strike="noStrike" dirty="0">
                          <a:effectLst/>
                        </a:rPr>
                        <a:t>#</a:t>
                      </a:r>
                      <a:endParaRPr lang="pt-BR" sz="1100" b="1" i="0" u="none" strike="noStrike" dirty="0">
                        <a:solidFill>
                          <a:srgbClr val="000000"/>
                        </a:solidFill>
                        <a:effectLst/>
                        <a:latin typeface="Arial" panose="020B0604020202020204" pitchFamily="34" charset="0"/>
                      </a:endParaRPr>
                    </a:p>
                  </a:txBody>
                  <a:tcPr marL="6624" marR="6624" marT="6624" marB="3179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pt-BR" sz="1100" b="1" u="none" strike="noStrike" dirty="0">
                          <a:effectLst/>
                        </a:rPr>
                        <a:t>Categoria de problema</a:t>
                      </a:r>
                      <a:endParaRPr lang="pt-BR" sz="1100" b="1" i="0" u="none" strike="noStrike" dirty="0">
                        <a:solidFill>
                          <a:srgbClr val="000000"/>
                        </a:solidFill>
                        <a:effectLst/>
                        <a:latin typeface="Arial" panose="020B0604020202020204" pitchFamily="34" charset="0"/>
                      </a:endParaRPr>
                    </a:p>
                  </a:txBody>
                  <a:tcPr marL="6624" marR="6624" marT="6624" marB="3179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endParaRPr lang="pt-BR" sz="1100" b="1" i="0" u="none" strike="noStrike" dirty="0">
                        <a:solidFill>
                          <a:srgbClr val="000000"/>
                        </a:solidFill>
                        <a:effectLst/>
                        <a:latin typeface="Arial" panose="020B0604020202020204" pitchFamily="34" charset="0"/>
                      </a:endParaRPr>
                    </a:p>
                  </a:txBody>
                  <a:tcPr marL="6624" marR="6624" marT="6624" marB="3179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pt-BR" sz="1100" b="1" u="none" strike="noStrike" dirty="0">
                          <a:effectLst/>
                        </a:rPr>
                        <a:t>#</a:t>
                      </a:r>
                      <a:endParaRPr lang="pt-BR" sz="1100" b="1" i="0" u="none" strike="noStrike" dirty="0">
                        <a:solidFill>
                          <a:srgbClr val="000000"/>
                        </a:solidFill>
                        <a:effectLst/>
                        <a:latin typeface="Arial" panose="020B0604020202020204" pitchFamily="34" charset="0"/>
                      </a:endParaRPr>
                    </a:p>
                  </a:txBody>
                  <a:tcPr marL="6624" marR="6624" marT="6624" marB="3179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b"/>
                      <a:r>
                        <a:rPr lang="pt-BR" sz="1100" b="1" u="none" strike="noStrike" dirty="0">
                          <a:effectLst/>
                        </a:rPr>
                        <a:t>Categoria de problema</a:t>
                      </a:r>
                      <a:endParaRPr lang="pt-BR" sz="1100" b="1" i="0" u="none" strike="noStrike" dirty="0">
                        <a:solidFill>
                          <a:srgbClr val="000000"/>
                        </a:solidFill>
                        <a:effectLst/>
                        <a:latin typeface="Arial" panose="020B0604020202020204" pitchFamily="34" charset="0"/>
                      </a:endParaRPr>
                    </a:p>
                  </a:txBody>
                  <a:tcPr marL="6624" marR="6624" marT="6624" marB="3179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xmlns="" val="1385530502"/>
                  </a:ext>
                </a:extLst>
              </a:tr>
              <a:tr h="154996">
                <a:tc>
                  <a:txBody>
                    <a:bodyPr/>
                    <a:lstStyle/>
                    <a:p>
                      <a:pPr algn="ctr" fontAlgn="b"/>
                      <a:r>
                        <a:rPr lang="pt-BR" sz="1100" u="none" strike="noStrike" dirty="0">
                          <a:effectLst/>
                        </a:rPr>
                        <a:t>1</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Dificuldade de concentração</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17</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Falta de noção espacial</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33</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5725" indent="0" algn="l" fontAlgn="b"/>
                      <a:r>
                        <a:rPr lang="pt-BR" sz="1100" u="none" strike="noStrike" dirty="0">
                          <a:effectLst/>
                        </a:rPr>
                        <a:t>Dificuldade na aprendizagem da língua árabe</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25778325"/>
                  </a:ext>
                </a:extLst>
              </a:tr>
              <a:tr h="154996">
                <a:tc>
                  <a:txBody>
                    <a:bodyPr/>
                    <a:lstStyle/>
                    <a:p>
                      <a:pPr algn="ctr" fontAlgn="b"/>
                      <a:r>
                        <a:rPr lang="pt-BR" sz="1100" u="none" strike="noStrike" dirty="0">
                          <a:effectLst/>
                        </a:rPr>
                        <a:t>2</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Dificuldade de organização</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18</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Falta de autonomia</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34</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5725" indent="0" algn="l" fontAlgn="b"/>
                      <a:r>
                        <a:rPr lang="pt-BR" sz="1100" u="none" strike="noStrike" dirty="0">
                          <a:effectLst/>
                        </a:rPr>
                        <a:t>Imaturidade</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38196198"/>
                  </a:ext>
                </a:extLst>
              </a:tr>
              <a:tr h="154996">
                <a:tc>
                  <a:txBody>
                    <a:bodyPr/>
                    <a:lstStyle/>
                    <a:p>
                      <a:pPr algn="ctr" fontAlgn="b"/>
                      <a:r>
                        <a:rPr lang="pt-BR" sz="1100" u="none" strike="noStrike" dirty="0">
                          <a:effectLst/>
                        </a:rPr>
                        <a:t>3</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Material didático que estimulem o aprendizado</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19</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Falta de laudos</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35</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5725" indent="0" algn="l" fontAlgn="b"/>
                      <a:r>
                        <a:rPr lang="pt-BR" sz="1100" u="none" strike="noStrike" dirty="0">
                          <a:effectLst/>
                        </a:rPr>
                        <a:t>Escrita incompreensível</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667677797"/>
                  </a:ext>
                </a:extLst>
              </a:tr>
              <a:tr h="154996">
                <a:tc>
                  <a:txBody>
                    <a:bodyPr/>
                    <a:lstStyle/>
                    <a:p>
                      <a:pPr algn="ctr" fontAlgn="b"/>
                      <a:r>
                        <a:rPr lang="pt-BR" sz="1100" u="none" strike="noStrike" dirty="0">
                          <a:effectLst/>
                        </a:rPr>
                        <a:t>4</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Fala infantilizada</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20</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Problemas de comportamento</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36</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5725" indent="0" algn="l" fontAlgn="b"/>
                      <a:r>
                        <a:rPr lang="pt-BR" sz="1100" u="none" strike="noStrike" dirty="0">
                          <a:effectLst/>
                        </a:rPr>
                        <a:t>Problemas de relacionamento</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94383693"/>
                  </a:ext>
                </a:extLst>
              </a:tr>
              <a:tr h="154996">
                <a:tc>
                  <a:txBody>
                    <a:bodyPr/>
                    <a:lstStyle/>
                    <a:p>
                      <a:pPr algn="ctr" fontAlgn="b"/>
                      <a:r>
                        <a:rPr lang="pt-BR" sz="1100" u="none" strike="noStrike" dirty="0">
                          <a:effectLst/>
                        </a:rPr>
                        <a:t>5</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Aprender a trabalhar com as regras</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21</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Problemas cognitivos</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37</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5725" indent="0" algn="l" fontAlgn="b"/>
                      <a:r>
                        <a:rPr lang="pt-BR" sz="1100" u="none" strike="noStrike" dirty="0">
                          <a:effectLst/>
                        </a:rPr>
                        <a:t>Muitos alunos na sala de aula</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571320248"/>
                  </a:ext>
                </a:extLst>
              </a:tr>
              <a:tr h="154996">
                <a:tc>
                  <a:txBody>
                    <a:bodyPr/>
                    <a:lstStyle/>
                    <a:p>
                      <a:pPr algn="ctr" fontAlgn="b"/>
                      <a:r>
                        <a:rPr lang="pt-BR" sz="1100" u="none" strike="noStrike" dirty="0">
                          <a:effectLst/>
                        </a:rPr>
                        <a:t>6</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Lidar com frustração</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22</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Dificuldades na alfabetização</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38</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5725" indent="0" algn="l" fontAlgn="b"/>
                      <a:r>
                        <a:rPr lang="pt-BR" sz="1100" u="none" strike="noStrike" dirty="0">
                          <a:effectLst/>
                        </a:rPr>
                        <a:t>Muitas faltas</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127902664"/>
                  </a:ext>
                </a:extLst>
              </a:tr>
              <a:tr h="154996">
                <a:tc>
                  <a:txBody>
                    <a:bodyPr/>
                    <a:lstStyle/>
                    <a:p>
                      <a:pPr algn="ctr" fontAlgn="b"/>
                      <a:r>
                        <a:rPr lang="pt-BR" sz="1100" u="none" strike="noStrike" dirty="0">
                          <a:effectLst/>
                        </a:rPr>
                        <a:t>7</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Falta de apoio adequado dos pais</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23</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Dificuldade na compreensão - quantidade numérica</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39</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5725" indent="0" algn="l" fontAlgn="b"/>
                      <a:r>
                        <a:rPr lang="pt-BR" sz="1100" u="none" strike="noStrike" dirty="0">
                          <a:effectLst/>
                        </a:rPr>
                        <a:t>Baixa autoestima</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274826107"/>
                  </a:ext>
                </a:extLst>
              </a:tr>
              <a:tr h="154996">
                <a:tc>
                  <a:txBody>
                    <a:bodyPr/>
                    <a:lstStyle/>
                    <a:p>
                      <a:pPr algn="ctr" fontAlgn="b"/>
                      <a:r>
                        <a:rPr lang="pt-BR" sz="1100" u="none" strike="noStrike" dirty="0">
                          <a:effectLst/>
                        </a:rPr>
                        <a:t>8</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Dificuldade com a criança que só fala português</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24</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Insegurança e dificuldade para se expor</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40</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5725" indent="0" algn="l" fontAlgn="b"/>
                      <a:r>
                        <a:rPr lang="pt-BR" sz="1100" u="none" strike="noStrike" dirty="0">
                          <a:effectLst/>
                        </a:rPr>
                        <a:t>Problemas na leitura, escrita e interpretação</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697791795"/>
                  </a:ext>
                </a:extLst>
              </a:tr>
              <a:tr h="154996">
                <a:tc>
                  <a:txBody>
                    <a:bodyPr/>
                    <a:lstStyle/>
                    <a:p>
                      <a:pPr algn="ctr" fontAlgn="b"/>
                      <a:r>
                        <a:rPr lang="pt-BR" sz="1100" u="none" strike="noStrike" dirty="0">
                          <a:effectLst/>
                        </a:rPr>
                        <a:t>9</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Falar na hora da aula</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25</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Falta de respeito com colegas e professores</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41</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5725" indent="0" algn="l" fontAlgn="b"/>
                      <a:r>
                        <a:rPr lang="pt-BR" sz="1100" u="none" strike="noStrike" dirty="0">
                          <a:effectLst/>
                        </a:rPr>
                        <a:t>Não fazem o dever de casa / falta de compromisso</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642405915"/>
                  </a:ext>
                </a:extLst>
              </a:tr>
              <a:tr h="154996">
                <a:tc>
                  <a:txBody>
                    <a:bodyPr/>
                    <a:lstStyle/>
                    <a:p>
                      <a:pPr algn="ctr" fontAlgn="b"/>
                      <a:r>
                        <a:rPr lang="pt-BR" sz="1100" u="none" strike="noStrike" dirty="0">
                          <a:effectLst/>
                        </a:rPr>
                        <a:t>10</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Falta de concentração/dispersão</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26</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Competitividade</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42</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5725" indent="0" algn="l" fontAlgn="b"/>
                      <a:r>
                        <a:rPr lang="pt-BR" sz="1100" u="none" strike="noStrike" dirty="0">
                          <a:effectLst/>
                        </a:rPr>
                        <a:t>Falta de pré-requisitos</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34257870"/>
                  </a:ext>
                </a:extLst>
              </a:tr>
              <a:tr h="154996">
                <a:tc>
                  <a:txBody>
                    <a:bodyPr/>
                    <a:lstStyle/>
                    <a:p>
                      <a:pPr algn="ctr" fontAlgn="b"/>
                      <a:r>
                        <a:rPr lang="pt-BR" sz="1100" u="none" strike="noStrike" dirty="0">
                          <a:effectLst/>
                        </a:rPr>
                        <a:t>11</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Ansiedade</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27</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Não cumprem a rotina</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43</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5725" indent="0" algn="l" fontAlgn="b"/>
                      <a:r>
                        <a:rPr lang="pt-BR" sz="1100" u="none" strike="noStrike" dirty="0">
                          <a:effectLst/>
                        </a:rPr>
                        <a:t>Falta de cooperação e solidariedade</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881981459"/>
                  </a:ext>
                </a:extLst>
              </a:tr>
              <a:tr h="154996">
                <a:tc>
                  <a:txBody>
                    <a:bodyPr/>
                    <a:lstStyle/>
                    <a:p>
                      <a:pPr algn="ctr" fontAlgn="b"/>
                      <a:r>
                        <a:rPr lang="pt-BR" sz="1100" u="none" strike="noStrike" dirty="0">
                          <a:effectLst/>
                        </a:rPr>
                        <a:t>12</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Indisciplina</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28</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Transtornos</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44</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5725" indent="0" algn="l" fontAlgn="b"/>
                      <a:r>
                        <a:rPr lang="pt-BR" sz="1100" u="none" strike="noStrike" dirty="0">
                          <a:effectLst/>
                        </a:rPr>
                        <a:t>Falta de capricho</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56843257"/>
                  </a:ext>
                </a:extLst>
              </a:tr>
              <a:tr h="154996">
                <a:tc>
                  <a:txBody>
                    <a:bodyPr/>
                    <a:lstStyle/>
                    <a:p>
                      <a:pPr algn="ctr" fontAlgn="b"/>
                      <a:r>
                        <a:rPr lang="pt-BR" sz="1100" u="none" strike="noStrike" dirty="0">
                          <a:effectLst/>
                        </a:rPr>
                        <a:t>13</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Falta de limite</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29</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Falta de cuidado com material escolar</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45</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5725" indent="0" algn="l" fontAlgn="b"/>
                      <a:r>
                        <a:rPr lang="pt-BR" sz="1100" u="none" strike="noStrike" dirty="0">
                          <a:effectLst/>
                        </a:rPr>
                        <a:t>Falta de persistência / dedicação</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517710174"/>
                  </a:ext>
                </a:extLst>
              </a:tr>
              <a:tr h="271575">
                <a:tc>
                  <a:txBody>
                    <a:bodyPr/>
                    <a:lstStyle/>
                    <a:p>
                      <a:pPr algn="ctr" fontAlgn="b"/>
                      <a:r>
                        <a:rPr lang="pt-BR" sz="1100" u="none" strike="noStrike" dirty="0">
                          <a:effectLst/>
                        </a:rPr>
                        <a:t>14</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Dificuldade de coordenação</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30</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Tempo insuficiente para trabalhar a alfabetização palavras em árabe</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46</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5725" indent="0" algn="l" fontAlgn="b"/>
                      <a:r>
                        <a:rPr lang="pt-BR" sz="1100" u="none" strike="noStrike" dirty="0">
                          <a:effectLst/>
                        </a:rPr>
                        <a:t>Dificuldade em relacionar o apreendido na escola com a realidade</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04562448"/>
                  </a:ext>
                </a:extLst>
              </a:tr>
              <a:tr h="377555">
                <a:tc>
                  <a:txBody>
                    <a:bodyPr/>
                    <a:lstStyle/>
                    <a:p>
                      <a:pPr algn="ctr" fontAlgn="b"/>
                      <a:r>
                        <a:rPr lang="pt-BR" sz="1100" u="none" strike="noStrike" dirty="0">
                          <a:effectLst/>
                        </a:rPr>
                        <a:t>15</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Agitação e impulsividade</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31</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Dificuldade na memorização das letras e composição  em árabe</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395373927"/>
                  </a:ext>
                </a:extLst>
              </a:tr>
              <a:tr h="154996">
                <a:tc>
                  <a:txBody>
                    <a:bodyPr/>
                    <a:lstStyle/>
                    <a:p>
                      <a:pPr algn="ctr" fontAlgn="b"/>
                      <a:r>
                        <a:rPr lang="pt-BR" sz="1100" u="none" strike="noStrike" dirty="0">
                          <a:effectLst/>
                        </a:rPr>
                        <a:t>16</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Agressividade</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pt-BR" sz="1100" u="none" strike="noStrike" dirty="0">
                          <a:effectLst/>
                        </a:rPr>
                        <a:t>32</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l" fontAlgn="b"/>
                      <a:r>
                        <a:rPr lang="pt-BR" sz="1100" u="none" strike="noStrike" dirty="0">
                          <a:effectLst/>
                        </a:rPr>
                        <a:t>Hiperatividade</a:t>
                      </a:r>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pt-BR" sz="1100" b="0" i="0" u="none" strike="noStrike" dirty="0">
                        <a:solidFill>
                          <a:srgbClr val="000000"/>
                        </a:solidFill>
                        <a:effectLst/>
                        <a:latin typeface="Arial" panose="020B0604020202020204" pitchFamily="34" charset="0"/>
                      </a:endParaRPr>
                    </a:p>
                  </a:txBody>
                  <a:tcPr marL="6624" marR="6624" marT="6624" marB="3179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65071363"/>
                  </a:ext>
                </a:extLst>
              </a:tr>
            </a:tbl>
          </a:graphicData>
        </a:graphic>
      </p:graphicFrame>
    </p:spTree>
    <p:extLst>
      <p:ext uri="{BB962C8B-B14F-4D97-AF65-F5344CB8AC3E}">
        <p14:creationId xmlns:p14="http://schemas.microsoft.com/office/powerpoint/2010/main" val="1851844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rot="5400000">
            <a:off x="2041235" y="1824182"/>
            <a:ext cx="5061531" cy="3796148"/>
          </a:xfrm>
          <a:prstGeom prst="rect">
            <a:avLst/>
          </a:prstGeom>
        </p:spPr>
      </p:pic>
      <p:sp>
        <p:nvSpPr>
          <p:cNvPr id="3" name="CaixaDeTexto 2"/>
          <p:cNvSpPr txBox="1"/>
          <p:nvPr/>
        </p:nvSpPr>
        <p:spPr>
          <a:xfrm>
            <a:off x="1536700" y="170873"/>
            <a:ext cx="7607300" cy="461665"/>
          </a:xfrm>
          <a:prstGeom prst="rect">
            <a:avLst/>
          </a:prstGeom>
          <a:noFill/>
        </p:spPr>
        <p:txBody>
          <a:bodyPr wrap="square" rtlCol="0">
            <a:spAutoFit/>
          </a:bodyPr>
          <a:lstStyle/>
          <a:p>
            <a:pPr algn="ctr"/>
            <a:r>
              <a:rPr lang="pt-BR" sz="2400" b="1" dirty="0">
                <a:solidFill>
                  <a:srgbClr val="0033CC"/>
                </a:solidFill>
                <a:latin typeface="Calibri" charset="0"/>
              </a:rPr>
              <a:t>Transtornos do Espectro Autista 299.00 (F84.0) </a:t>
            </a:r>
            <a:endParaRPr lang="pt-BR" sz="2400" dirty="0">
              <a:solidFill>
                <a:srgbClr val="0033CC"/>
              </a:solidFill>
            </a:endParaRPr>
          </a:p>
        </p:txBody>
      </p:sp>
      <p:sp>
        <p:nvSpPr>
          <p:cNvPr id="4"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30</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578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8)">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srcRect l="3738"/>
          <a:stretch/>
        </p:blipFill>
        <p:spPr>
          <a:xfrm rot="5400000">
            <a:off x="2041233" y="1824183"/>
            <a:ext cx="5061533" cy="3796150"/>
          </a:xfrm>
          <a:prstGeom prst="rect">
            <a:avLst/>
          </a:prstGeom>
        </p:spPr>
      </p:pic>
      <p:sp>
        <p:nvSpPr>
          <p:cNvPr id="3" name="CaixaDeTexto 2"/>
          <p:cNvSpPr txBox="1"/>
          <p:nvPr/>
        </p:nvSpPr>
        <p:spPr>
          <a:xfrm>
            <a:off x="1536700" y="170873"/>
            <a:ext cx="7607300" cy="461665"/>
          </a:xfrm>
          <a:prstGeom prst="rect">
            <a:avLst/>
          </a:prstGeom>
          <a:noFill/>
        </p:spPr>
        <p:txBody>
          <a:bodyPr wrap="square" rtlCol="0">
            <a:spAutoFit/>
          </a:bodyPr>
          <a:lstStyle/>
          <a:p>
            <a:pPr algn="ctr"/>
            <a:r>
              <a:rPr lang="pt-BR" sz="2400" b="1" dirty="0">
                <a:solidFill>
                  <a:srgbClr val="0033CC"/>
                </a:solidFill>
                <a:latin typeface="Calibri" charset="0"/>
              </a:rPr>
              <a:t>Transtornos do Espectro Autista 299.00 (F84.0) </a:t>
            </a:r>
            <a:endParaRPr lang="pt-BR" sz="2400" dirty="0">
              <a:solidFill>
                <a:srgbClr val="0033CC"/>
              </a:solidFill>
            </a:endParaRP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31</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01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2673926" y="1191490"/>
            <a:ext cx="3796149" cy="5061532"/>
          </a:xfrm>
          <a:prstGeom prst="rect">
            <a:avLst/>
          </a:prstGeom>
        </p:spPr>
      </p:pic>
      <p:sp>
        <p:nvSpPr>
          <p:cNvPr id="3" name="CaixaDeTexto 2"/>
          <p:cNvSpPr txBox="1"/>
          <p:nvPr/>
        </p:nvSpPr>
        <p:spPr>
          <a:xfrm>
            <a:off x="1536700" y="170873"/>
            <a:ext cx="7607300" cy="461665"/>
          </a:xfrm>
          <a:prstGeom prst="rect">
            <a:avLst/>
          </a:prstGeom>
          <a:noFill/>
        </p:spPr>
        <p:txBody>
          <a:bodyPr wrap="square" rtlCol="0">
            <a:spAutoFit/>
          </a:bodyPr>
          <a:lstStyle/>
          <a:p>
            <a:pPr algn="ctr"/>
            <a:r>
              <a:rPr lang="pt-BR" sz="2400" b="1" dirty="0">
                <a:solidFill>
                  <a:srgbClr val="0033CC"/>
                </a:solidFill>
                <a:latin typeface="Calibri" charset="0"/>
              </a:rPr>
              <a:t>Transtornos do Espectro Autista 299.00 (F84.0) </a:t>
            </a:r>
            <a:endParaRPr lang="pt-BR" sz="2400" dirty="0">
              <a:solidFill>
                <a:srgbClr val="0033CC"/>
              </a:solidFill>
            </a:endParaRPr>
          </a:p>
        </p:txBody>
      </p:sp>
      <p:sp>
        <p:nvSpPr>
          <p:cNvPr id="4"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32</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297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3"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3)">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9943"/>
          <a:stretch/>
        </p:blipFill>
        <p:spPr>
          <a:xfrm rot="5400000">
            <a:off x="2043335" y="1614266"/>
            <a:ext cx="5057331" cy="4211784"/>
          </a:xfrm>
          <a:prstGeom prst="rect">
            <a:avLst/>
          </a:prstGeom>
        </p:spPr>
      </p:pic>
      <p:sp>
        <p:nvSpPr>
          <p:cNvPr id="3" name="CaixaDeTexto 2"/>
          <p:cNvSpPr txBox="1"/>
          <p:nvPr/>
        </p:nvSpPr>
        <p:spPr>
          <a:xfrm>
            <a:off x="1536700" y="170873"/>
            <a:ext cx="7607300" cy="461665"/>
          </a:xfrm>
          <a:prstGeom prst="rect">
            <a:avLst/>
          </a:prstGeom>
          <a:noFill/>
        </p:spPr>
        <p:txBody>
          <a:bodyPr wrap="square" rtlCol="0">
            <a:spAutoFit/>
          </a:bodyPr>
          <a:lstStyle/>
          <a:p>
            <a:pPr algn="ctr"/>
            <a:r>
              <a:rPr lang="pt-BR" sz="2400" b="1" dirty="0">
                <a:solidFill>
                  <a:srgbClr val="0033CC"/>
                </a:solidFill>
                <a:latin typeface="Calibri" charset="0"/>
              </a:rPr>
              <a:t>Transtornos do Espectro Autista 299.00 (F84.0) </a:t>
            </a:r>
            <a:endParaRPr lang="pt-BR" sz="2400" dirty="0">
              <a:solidFill>
                <a:srgbClr val="0033CC"/>
              </a:solidFill>
            </a:endParaRPr>
          </a:p>
        </p:txBody>
      </p:sp>
      <p:sp>
        <p:nvSpPr>
          <p:cNvPr id="4"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33</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271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4)">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52401" y="1069105"/>
            <a:ext cx="8797636" cy="5300169"/>
          </a:xfrm>
          <a:prstGeom prst="rect">
            <a:avLst/>
          </a:prstGeom>
        </p:spPr>
        <p:txBody>
          <a:bodyPr wrap="square">
            <a:spAutoFit/>
          </a:bodyPr>
          <a:lstStyle/>
          <a:p>
            <a:pPr algn="just"/>
            <a:endParaRPr lang="pt-BR" sz="2000" dirty="0">
              <a:solidFill>
                <a:srgbClr val="050707"/>
              </a:solidFill>
              <a:latin typeface="Arial" panose="020B0604020202020204" pitchFamily="34" charset="0"/>
              <a:cs typeface="Arial" panose="020B0604020202020204" pitchFamily="34" charset="0"/>
            </a:endParaRPr>
          </a:p>
          <a:p>
            <a:pPr algn="just">
              <a:lnSpc>
                <a:spcPts val="2400"/>
              </a:lnSpc>
              <a:spcAft>
                <a:spcPts val="1200"/>
              </a:spcAft>
            </a:pPr>
            <a:r>
              <a:rPr lang="pt-BR" b="1" dirty="0">
                <a:solidFill>
                  <a:srgbClr val="050707"/>
                </a:solidFill>
                <a:latin typeface="Arial" panose="020B0604020202020204" pitchFamily="34" charset="0"/>
                <a:cs typeface="Arial" panose="020B0604020202020204" pitchFamily="34" charset="0"/>
              </a:rPr>
              <a:t>Segundo o DSM 5, o Transtorno Desafiador de Oposição é um transtorno disruptivo caracterizado por um padrão global de desobediência, desafio e comportamento hostil. </a:t>
            </a:r>
          </a:p>
          <a:p>
            <a:pPr algn="just">
              <a:lnSpc>
                <a:spcPts val="2400"/>
              </a:lnSpc>
              <a:spcAft>
                <a:spcPts val="1200"/>
              </a:spcAft>
            </a:pPr>
            <a:r>
              <a:rPr lang="pt-BR" b="1" dirty="0">
                <a:solidFill>
                  <a:srgbClr val="050707"/>
                </a:solidFill>
                <a:latin typeface="Arial" panose="020B0604020202020204" pitchFamily="34" charset="0"/>
                <a:cs typeface="Arial" panose="020B0604020202020204" pitchFamily="34" charset="0"/>
              </a:rPr>
              <a:t>As crianças discutem excessivamente com adultos, não aceitam responsabilidade por sua má́ conduta, incomodam deliberadamente os demais, têm dificuldade em aceitar regras e perdem facilmente o controle se as coisas não seguem a forma que eles desejam. </a:t>
            </a:r>
          </a:p>
          <a:p>
            <a:pPr algn="just">
              <a:lnSpc>
                <a:spcPts val="2400"/>
              </a:lnSpc>
              <a:spcAft>
                <a:spcPts val="1200"/>
              </a:spcAft>
            </a:pPr>
            <a:r>
              <a:rPr lang="pt-BR" b="1" dirty="0">
                <a:solidFill>
                  <a:srgbClr val="050707"/>
                </a:solidFill>
                <a:latin typeface="Arial" panose="020B0604020202020204" pitchFamily="34" charset="0"/>
                <a:cs typeface="Arial" panose="020B0604020202020204" pitchFamily="34" charset="0"/>
              </a:rPr>
              <a:t>O DSM 5 define o </a:t>
            </a:r>
            <a:r>
              <a:rPr lang="pt-BR" b="1" dirty="0" err="1">
                <a:solidFill>
                  <a:srgbClr val="050707"/>
                </a:solidFill>
                <a:latin typeface="Arial" panose="020B0604020202020204" pitchFamily="34" charset="0"/>
                <a:cs typeface="Arial" panose="020B0604020202020204" pitchFamily="34" charset="0"/>
              </a:rPr>
              <a:t>diagnóstico</a:t>
            </a:r>
            <a:r>
              <a:rPr lang="pt-BR" b="1" dirty="0">
                <a:solidFill>
                  <a:srgbClr val="050707"/>
                </a:solidFill>
                <a:latin typeface="Arial" panose="020B0604020202020204" pitchFamily="34" charset="0"/>
                <a:cs typeface="Arial" panose="020B0604020202020204" pitchFamily="34" charset="0"/>
              </a:rPr>
              <a:t> como um modelo de comportamento que satisfaz quatro (entre oito) </a:t>
            </a:r>
            <a:r>
              <a:rPr lang="pt-BR" b="1" dirty="0" err="1">
                <a:solidFill>
                  <a:srgbClr val="050707"/>
                </a:solidFill>
                <a:latin typeface="Arial" panose="020B0604020202020204" pitchFamily="34" charset="0"/>
                <a:cs typeface="Arial" panose="020B0604020202020204" pitchFamily="34" charset="0"/>
              </a:rPr>
              <a:t>critérios</a:t>
            </a:r>
            <a:r>
              <a:rPr lang="pt-BR" b="1" dirty="0">
                <a:solidFill>
                  <a:srgbClr val="050707"/>
                </a:solidFill>
                <a:latin typeface="Arial" panose="020B0604020202020204" pitchFamily="34" charset="0"/>
                <a:cs typeface="Arial" panose="020B0604020202020204" pitchFamily="34" charset="0"/>
              </a:rPr>
              <a:t> por pelo menos seis meses com </a:t>
            </a:r>
            <a:r>
              <a:rPr lang="pt-BR" b="1" dirty="0" err="1">
                <a:solidFill>
                  <a:srgbClr val="050707"/>
                </a:solidFill>
                <a:latin typeface="Arial" panose="020B0604020202020204" pitchFamily="34" charset="0"/>
                <a:cs typeface="Arial" panose="020B0604020202020204" pitchFamily="34" charset="0"/>
              </a:rPr>
              <a:t>disfunção</a:t>
            </a:r>
            <a:r>
              <a:rPr lang="pt-BR" b="1" dirty="0">
                <a:solidFill>
                  <a:srgbClr val="050707"/>
                </a:solidFill>
                <a:latin typeface="Arial" panose="020B0604020202020204" pitchFamily="34" charset="0"/>
                <a:cs typeface="Arial" panose="020B0604020202020204" pitchFamily="34" charset="0"/>
              </a:rPr>
              <a:t> social ou ocupacional.</a:t>
            </a:r>
          </a:p>
          <a:p>
            <a:pPr algn="just">
              <a:lnSpc>
                <a:spcPts val="2400"/>
              </a:lnSpc>
              <a:spcAft>
                <a:spcPts val="1200"/>
              </a:spcAft>
            </a:pPr>
            <a:r>
              <a:rPr lang="pt-BR" b="1" dirty="0" err="1">
                <a:solidFill>
                  <a:srgbClr val="050707"/>
                </a:solidFill>
                <a:latin typeface="Arial" panose="020B0604020202020204" pitchFamily="34" charset="0"/>
                <a:cs typeface="Arial" panose="020B0604020202020204" pitchFamily="34" charset="0"/>
              </a:rPr>
              <a:t>Além</a:t>
            </a:r>
            <a:r>
              <a:rPr lang="pt-BR" b="1" dirty="0">
                <a:solidFill>
                  <a:srgbClr val="050707"/>
                </a:solidFill>
                <a:latin typeface="Arial" panose="020B0604020202020204" pitchFamily="34" charset="0"/>
                <a:cs typeface="Arial" panose="020B0604020202020204" pitchFamily="34" charset="0"/>
              </a:rPr>
              <a:t> disso, o manual define a </a:t>
            </a:r>
            <a:r>
              <a:rPr lang="pt-BR" b="1" dirty="0" err="1">
                <a:solidFill>
                  <a:srgbClr val="050707"/>
                </a:solidFill>
                <a:latin typeface="Arial" panose="020B0604020202020204" pitchFamily="34" charset="0"/>
                <a:cs typeface="Arial" panose="020B0604020202020204" pitchFamily="34" charset="0"/>
              </a:rPr>
              <a:t>frequência</a:t>
            </a:r>
            <a:r>
              <a:rPr lang="pt-BR" b="1" dirty="0">
                <a:solidFill>
                  <a:srgbClr val="050707"/>
                </a:solidFill>
                <a:latin typeface="Arial" panose="020B0604020202020204" pitchFamily="34" charset="0"/>
                <a:cs typeface="Arial" panose="020B0604020202020204" pitchFamily="34" charset="0"/>
              </a:rPr>
              <a:t> nas quais os </a:t>
            </a:r>
            <a:r>
              <a:rPr lang="pt-BR" b="1" dirty="0" err="1">
                <a:solidFill>
                  <a:srgbClr val="050707"/>
                </a:solidFill>
                <a:latin typeface="Arial" panose="020B0604020202020204" pitchFamily="34" charset="0"/>
                <a:cs typeface="Arial" panose="020B0604020202020204" pitchFamily="34" charset="0"/>
              </a:rPr>
              <a:t>critérios</a:t>
            </a:r>
            <a:r>
              <a:rPr lang="pt-BR" b="1" dirty="0">
                <a:solidFill>
                  <a:srgbClr val="050707"/>
                </a:solidFill>
                <a:latin typeface="Arial" panose="020B0604020202020204" pitchFamily="34" charset="0"/>
                <a:cs typeface="Arial" panose="020B0604020202020204" pitchFamily="34" charset="0"/>
              </a:rPr>
              <a:t> devem ser satisfeitos, de acordo com o </a:t>
            </a:r>
            <a:r>
              <a:rPr lang="pt-BR" b="1" dirty="0" err="1">
                <a:solidFill>
                  <a:srgbClr val="050707"/>
                </a:solidFill>
                <a:latin typeface="Arial" panose="020B0604020202020204" pitchFamily="34" charset="0"/>
                <a:cs typeface="Arial" panose="020B0604020202020204" pitchFamily="34" charset="0"/>
              </a:rPr>
              <a:t>nível</a:t>
            </a:r>
            <a:r>
              <a:rPr lang="pt-BR" b="1" dirty="0">
                <a:solidFill>
                  <a:srgbClr val="050707"/>
                </a:solidFill>
                <a:latin typeface="Arial" panose="020B0604020202020204" pitchFamily="34" charset="0"/>
                <a:cs typeface="Arial" panose="020B0604020202020204" pitchFamily="34" charset="0"/>
              </a:rPr>
              <a:t> de desenvolvimento da </a:t>
            </a:r>
            <a:r>
              <a:rPr lang="pt-BR" b="1" dirty="0" err="1">
                <a:solidFill>
                  <a:srgbClr val="050707"/>
                </a:solidFill>
                <a:latin typeface="Arial" panose="020B0604020202020204" pitchFamily="34" charset="0"/>
                <a:cs typeface="Arial" panose="020B0604020202020204" pitchFamily="34" charset="0"/>
              </a:rPr>
              <a:t>criança</a:t>
            </a:r>
            <a:r>
              <a:rPr lang="pt-BR" b="1" dirty="0">
                <a:solidFill>
                  <a:srgbClr val="050707"/>
                </a:solidFill>
                <a:latin typeface="Arial" panose="020B0604020202020204" pitchFamily="34" charset="0"/>
                <a:cs typeface="Arial" panose="020B0604020202020204" pitchFamily="34" charset="0"/>
              </a:rPr>
              <a:t>.</a:t>
            </a:r>
          </a:p>
          <a:p>
            <a:pPr algn="just">
              <a:lnSpc>
                <a:spcPts val="2400"/>
              </a:lnSpc>
              <a:spcAft>
                <a:spcPts val="1200"/>
              </a:spcAft>
            </a:pPr>
            <a:r>
              <a:rPr lang="pt-BR" b="1" dirty="0">
                <a:solidFill>
                  <a:srgbClr val="050707"/>
                </a:solidFill>
                <a:latin typeface="Arial" panose="020B0604020202020204" pitchFamily="34" charset="0"/>
                <a:cs typeface="Arial" panose="020B0604020202020204" pitchFamily="34" charset="0"/>
              </a:rPr>
              <a:t>Ainda, define que, caso os comportamentos ocorram apenas entre </a:t>
            </a:r>
            <a:r>
              <a:rPr lang="pt-BR" b="1" dirty="0" err="1">
                <a:solidFill>
                  <a:srgbClr val="050707"/>
                </a:solidFill>
                <a:latin typeface="Arial" panose="020B0604020202020204" pitchFamily="34" charset="0"/>
                <a:cs typeface="Arial" panose="020B0604020202020204" pitchFamily="34" charset="0"/>
              </a:rPr>
              <a:t>irmãos</a:t>
            </a:r>
            <a:r>
              <a:rPr lang="pt-BR" b="1" dirty="0">
                <a:solidFill>
                  <a:srgbClr val="050707"/>
                </a:solidFill>
                <a:latin typeface="Arial" panose="020B0604020202020204" pitchFamily="34" charset="0"/>
                <a:cs typeface="Arial" panose="020B0604020202020204" pitchFamily="34" charset="0"/>
              </a:rPr>
              <a:t>, o </a:t>
            </a:r>
            <a:r>
              <a:rPr lang="pt-BR" b="1" dirty="0" err="1">
                <a:solidFill>
                  <a:srgbClr val="050707"/>
                </a:solidFill>
                <a:latin typeface="Arial" panose="020B0604020202020204" pitchFamily="34" charset="0"/>
                <a:cs typeface="Arial" panose="020B0604020202020204" pitchFamily="34" charset="0"/>
              </a:rPr>
              <a:t>diagnóstico</a:t>
            </a:r>
            <a:r>
              <a:rPr lang="pt-BR" b="1" dirty="0">
                <a:solidFill>
                  <a:srgbClr val="050707"/>
                </a:solidFill>
                <a:latin typeface="Arial" panose="020B0604020202020204" pitchFamily="34" charset="0"/>
                <a:cs typeface="Arial" panose="020B0604020202020204" pitchFamily="34" charset="0"/>
              </a:rPr>
              <a:t> </a:t>
            </a:r>
            <a:r>
              <a:rPr lang="pt-BR" b="1" dirty="0" err="1">
                <a:solidFill>
                  <a:srgbClr val="050707"/>
                </a:solidFill>
                <a:latin typeface="Arial" panose="020B0604020202020204" pitchFamily="34" charset="0"/>
                <a:cs typeface="Arial" panose="020B0604020202020204" pitchFamily="34" charset="0"/>
              </a:rPr>
              <a:t>não</a:t>
            </a:r>
            <a:r>
              <a:rPr lang="pt-BR" b="1" dirty="0">
                <a:solidFill>
                  <a:srgbClr val="050707"/>
                </a:solidFill>
                <a:latin typeface="Arial" panose="020B0604020202020204" pitchFamily="34" charset="0"/>
                <a:cs typeface="Arial" panose="020B0604020202020204" pitchFamily="34" charset="0"/>
              </a:rPr>
              <a:t> deve ser satisfeito. </a:t>
            </a:r>
          </a:p>
        </p:txBody>
      </p:sp>
      <p:sp>
        <p:nvSpPr>
          <p:cNvPr id="3" name="CaixaDeTexto 2"/>
          <p:cNvSpPr txBox="1"/>
          <p:nvPr/>
        </p:nvSpPr>
        <p:spPr>
          <a:xfrm>
            <a:off x="1536700" y="170873"/>
            <a:ext cx="7607300" cy="461665"/>
          </a:xfrm>
          <a:prstGeom prst="rect">
            <a:avLst/>
          </a:prstGeom>
          <a:noFill/>
        </p:spPr>
        <p:txBody>
          <a:bodyPr wrap="square" rtlCol="0">
            <a:spAutoFit/>
          </a:bodyPr>
          <a:lstStyle/>
          <a:p>
            <a:pPr algn="ctr"/>
            <a:r>
              <a:rPr lang="pt-BR" sz="2400" b="1" dirty="0">
                <a:solidFill>
                  <a:srgbClr val="0033CC"/>
                </a:solidFill>
                <a:latin typeface="Calibri" charset="0"/>
              </a:rPr>
              <a:t>Transtorno Desafiador de Oposição - TDO</a:t>
            </a:r>
            <a:endParaRPr lang="pt-BR" sz="2400" dirty="0">
              <a:solidFill>
                <a:srgbClr val="0033CC"/>
              </a:solidFill>
            </a:endParaRPr>
          </a:p>
        </p:txBody>
      </p:sp>
      <p:sp>
        <p:nvSpPr>
          <p:cNvPr id="4"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34</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616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 calcmode="lin" valueType="num">
                                      <p:cBhvr additive="base">
                                        <p:cTn id="1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2" end="2"/>
                                            </p:txEl>
                                          </p:spTgt>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1" fill="hold" nodeType="after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 calcmode="lin" valueType="num">
                                      <p:cBhvr additive="base">
                                        <p:cTn id="2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4" end="4"/>
                                            </p:txEl>
                                          </p:spTgt>
                                        </p:tgtEl>
                                        <p:attrNameLst>
                                          <p:attrName>ppt_y</p:attrName>
                                        </p:attrNameLst>
                                      </p:cBhvr>
                                      <p:tavLst>
                                        <p:tav tm="0">
                                          <p:val>
                                            <p:strVal val="0-#ppt_h/2"/>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2"/>
          <p:cNvSpPr txBox="1">
            <a:spLocks/>
          </p:cNvSpPr>
          <p:nvPr/>
        </p:nvSpPr>
        <p:spPr>
          <a:xfrm>
            <a:off x="554182" y="1446032"/>
            <a:ext cx="8146473" cy="4688959"/>
          </a:xfrm>
          <a:prstGeom prst="rect">
            <a:avLst/>
          </a:prstGeom>
        </p:spPr>
        <p:txBody>
          <a:bodyPr>
            <a:normAutofit fontScale="92500" lnSpcReduction="10000"/>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457200" lvl="1" indent="-457200" algn="just" defTabSz="914400">
              <a:lnSpc>
                <a:spcPct val="120000"/>
              </a:lnSpc>
              <a:spcBef>
                <a:spcPts val="0"/>
              </a:spcBef>
              <a:spcAft>
                <a:spcPts val="600"/>
              </a:spcAft>
              <a:buFont typeface="Wingdings" panose="05000000000000000000" pitchFamily="2" charset="2"/>
              <a:buChar char="§"/>
            </a:pPr>
            <a:r>
              <a:rPr lang="pt-BR" sz="2000" b="1" kern="0" dirty="0">
                <a:effectLst/>
                <a:latin typeface="Arial" panose="020B0604020202020204" pitchFamily="34" charset="0"/>
                <a:cs typeface="Arial" panose="020B0604020202020204" pitchFamily="34" charset="0"/>
              </a:rPr>
              <a:t>O transtorno específico da aprendizagem é um transtorno do </a:t>
            </a:r>
            <a:r>
              <a:rPr lang="pt-BR" sz="2000" b="1" kern="0" dirty="0" err="1">
                <a:effectLst/>
                <a:latin typeface="Arial" panose="020B0604020202020204" pitchFamily="34" charset="0"/>
                <a:cs typeface="Arial" panose="020B0604020202020204" pitchFamily="34" charset="0"/>
              </a:rPr>
              <a:t>neurodesenvolvimento</a:t>
            </a:r>
            <a:r>
              <a:rPr lang="pt-BR" sz="2000" b="1" kern="0" dirty="0">
                <a:effectLst/>
                <a:latin typeface="Arial" panose="020B0604020202020204" pitchFamily="34" charset="0"/>
                <a:cs typeface="Arial" panose="020B0604020202020204" pitchFamily="34" charset="0"/>
              </a:rPr>
              <a:t>, com uma origem biológica que é a base das anormalidades no nível cognitivo, as quais são associadas com as manifestações comportamentais.</a:t>
            </a:r>
          </a:p>
          <a:p>
            <a:pPr marL="457200" lvl="1" indent="-457200" algn="just" defTabSz="914400">
              <a:lnSpc>
                <a:spcPct val="120000"/>
              </a:lnSpc>
              <a:spcBef>
                <a:spcPts val="0"/>
              </a:spcBef>
              <a:spcAft>
                <a:spcPts val="600"/>
              </a:spcAft>
              <a:buFont typeface="Wingdings" panose="05000000000000000000" pitchFamily="2" charset="2"/>
              <a:buChar char="§"/>
            </a:pPr>
            <a:endParaRPr lang="pt-BR" sz="2000" b="1" kern="0" dirty="0">
              <a:effectLst/>
              <a:latin typeface="Arial" panose="020B0604020202020204" pitchFamily="34" charset="0"/>
              <a:cs typeface="Arial" panose="020B0604020202020204" pitchFamily="34" charset="0"/>
            </a:endParaRPr>
          </a:p>
          <a:p>
            <a:pPr marL="457200" lvl="1" indent="-457200" algn="just" defTabSz="914400">
              <a:lnSpc>
                <a:spcPct val="120000"/>
              </a:lnSpc>
              <a:spcBef>
                <a:spcPts val="0"/>
              </a:spcBef>
              <a:spcAft>
                <a:spcPts val="600"/>
              </a:spcAft>
              <a:buFont typeface="Wingdings" panose="05000000000000000000" pitchFamily="2" charset="2"/>
              <a:buChar char="§"/>
            </a:pPr>
            <a:r>
              <a:rPr lang="pt-BR" sz="2000" b="1" kern="0" dirty="0">
                <a:effectLst/>
                <a:latin typeface="Arial" panose="020B0604020202020204" pitchFamily="34" charset="0"/>
                <a:cs typeface="Arial" panose="020B0604020202020204" pitchFamily="34" charset="0"/>
              </a:rPr>
              <a:t>Sua característica essencial é a dificuldade</a:t>
            </a:r>
          </a:p>
          <a:p>
            <a:pPr marL="0" lvl="1" indent="0" algn="just" defTabSz="914400">
              <a:lnSpc>
                <a:spcPct val="120000"/>
              </a:lnSpc>
              <a:spcBef>
                <a:spcPts val="0"/>
              </a:spcBef>
              <a:spcAft>
                <a:spcPts val="600"/>
              </a:spcAft>
              <a:buNone/>
            </a:pPr>
            <a:r>
              <a:rPr lang="pt-BR" sz="2000" b="1" kern="0" dirty="0">
                <a:effectLst/>
                <a:latin typeface="Arial" panose="020B0604020202020204" pitchFamily="34" charset="0"/>
                <a:cs typeface="Arial" panose="020B0604020202020204" pitchFamily="34" charset="0"/>
              </a:rPr>
              <a:t>       persistente para aprender as habilidades</a:t>
            </a:r>
          </a:p>
          <a:p>
            <a:pPr marL="0" lvl="1" indent="0" algn="just" defTabSz="914400">
              <a:lnSpc>
                <a:spcPct val="120000"/>
              </a:lnSpc>
              <a:spcBef>
                <a:spcPts val="0"/>
              </a:spcBef>
              <a:spcAft>
                <a:spcPts val="600"/>
              </a:spcAft>
              <a:buNone/>
            </a:pPr>
            <a:r>
              <a:rPr lang="pt-BR" sz="2000" b="1" kern="0" dirty="0">
                <a:effectLst/>
                <a:latin typeface="Arial" panose="020B0604020202020204" pitchFamily="34" charset="0"/>
                <a:cs typeface="Arial" panose="020B0604020202020204" pitchFamily="34" charset="0"/>
              </a:rPr>
              <a:t>       acadêmicas fundamentais (leitura, </a:t>
            </a:r>
          </a:p>
          <a:p>
            <a:pPr marL="0" lvl="1" indent="0" algn="just" defTabSz="914400">
              <a:lnSpc>
                <a:spcPct val="120000"/>
              </a:lnSpc>
              <a:spcBef>
                <a:spcPts val="0"/>
              </a:spcBef>
              <a:spcAft>
                <a:spcPts val="600"/>
              </a:spcAft>
              <a:buNone/>
            </a:pPr>
            <a:r>
              <a:rPr lang="pt-BR" sz="2000" b="1" kern="0" dirty="0">
                <a:effectLst/>
                <a:latin typeface="Arial" panose="020B0604020202020204" pitchFamily="34" charset="0"/>
                <a:cs typeface="Arial" panose="020B0604020202020204" pitchFamily="34" charset="0"/>
              </a:rPr>
              <a:t>       escrita, matemática), desde o início </a:t>
            </a:r>
          </a:p>
          <a:p>
            <a:pPr marL="0" lvl="1" indent="0" algn="just" defTabSz="914400">
              <a:lnSpc>
                <a:spcPct val="120000"/>
              </a:lnSpc>
              <a:spcBef>
                <a:spcPts val="0"/>
              </a:spcBef>
              <a:spcAft>
                <a:spcPts val="600"/>
              </a:spcAft>
              <a:buNone/>
            </a:pPr>
            <a:r>
              <a:rPr lang="pt-BR" sz="2000" b="1" kern="0" dirty="0">
                <a:effectLst/>
                <a:latin typeface="Arial" panose="020B0604020202020204" pitchFamily="34" charset="0"/>
                <a:cs typeface="Arial" panose="020B0604020202020204" pitchFamily="34" charset="0"/>
              </a:rPr>
              <a:t>       da escolarização formal.</a:t>
            </a:r>
          </a:p>
          <a:p>
            <a:pPr marL="457200" lvl="1" indent="-457200" algn="just" defTabSz="914400">
              <a:lnSpc>
                <a:spcPct val="120000"/>
              </a:lnSpc>
              <a:spcBef>
                <a:spcPts val="0"/>
              </a:spcBef>
              <a:spcAft>
                <a:spcPts val="600"/>
              </a:spcAft>
              <a:buFont typeface="Wingdings" panose="05000000000000000000" pitchFamily="2" charset="2"/>
              <a:buChar char="§"/>
            </a:pPr>
            <a:endParaRPr lang="pt-BR" sz="2000" b="1" kern="0" dirty="0">
              <a:effectLst/>
              <a:latin typeface="Arial" panose="020B0604020202020204" pitchFamily="34" charset="0"/>
              <a:cs typeface="Arial" panose="020B0604020202020204" pitchFamily="34" charset="0"/>
            </a:endParaRPr>
          </a:p>
          <a:p>
            <a:pPr marL="457200" lvl="1" indent="-457200" algn="just" defTabSz="914400">
              <a:lnSpc>
                <a:spcPct val="120000"/>
              </a:lnSpc>
              <a:spcBef>
                <a:spcPts val="0"/>
              </a:spcBef>
              <a:spcAft>
                <a:spcPts val="600"/>
              </a:spcAft>
              <a:buFont typeface="Wingdings" panose="05000000000000000000" pitchFamily="2" charset="2"/>
              <a:buChar char="§"/>
            </a:pPr>
            <a:r>
              <a:rPr lang="pt-BR" sz="2000" b="1" kern="0" dirty="0">
                <a:effectLst/>
                <a:latin typeface="Arial" panose="020B0604020202020204" pitchFamily="34" charset="0"/>
                <a:cs typeface="Arial" panose="020B0604020202020204" pitchFamily="34" charset="0"/>
              </a:rPr>
              <a:t>Insucesso acadêmico inesperado.   </a:t>
            </a:r>
          </a:p>
        </p:txBody>
      </p:sp>
      <p:sp>
        <p:nvSpPr>
          <p:cNvPr id="4" name="Retângulo 3"/>
          <p:cNvSpPr/>
          <p:nvPr/>
        </p:nvSpPr>
        <p:spPr>
          <a:xfrm>
            <a:off x="1601189" y="179252"/>
            <a:ext cx="7195196" cy="830997"/>
          </a:xfrm>
          <a:prstGeom prst="rect">
            <a:avLst/>
          </a:prstGeom>
        </p:spPr>
        <p:txBody>
          <a:bodyPr wrap="square">
            <a:spAutoFit/>
          </a:bodyPr>
          <a:lstStyle/>
          <a:p>
            <a:pPr marL="442913" indent="-442913"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TRANSTORNO ESPECÍFICO DA APRENDIZAGEM</a:t>
            </a:r>
          </a:p>
        </p:txBody>
      </p:sp>
      <p:sp>
        <p:nvSpPr>
          <p:cNvPr id="6"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35</a:t>
            </a:fld>
            <a:endParaRPr lang="pt-BR" b="1" dirty="0">
              <a:latin typeface="Arial" panose="020B0604020202020204" pitchFamily="34" charset="0"/>
              <a:cs typeface="Arial" panose="020B0604020202020204" pitchFamily="34" charset="0"/>
            </a:endParaRPr>
          </a:p>
        </p:txBody>
      </p:sp>
      <p:pic>
        <p:nvPicPr>
          <p:cNvPr id="7" name="Picture 2" descr="Resultado de imagem para letr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5552" y="2862470"/>
            <a:ext cx="2939385" cy="2955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30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1000"/>
                                        <p:tgtEl>
                                          <p:spTgt spid="5">
                                            <p:txEl>
                                              <p:pRg st="2" end="2"/>
                                            </p:txEl>
                                          </p:spTgt>
                                        </p:tgtEl>
                                      </p:cBhvr>
                                    </p:animEffect>
                                    <p:anim calcmode="lin" valueType="num">
                                      <p:cBhvr>
                                        <p:cTn id="1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42" presetClass="entr" presetSubtype="0" fill="hold" grpId="0" nodeType="after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1000"/>
                                        <p:tgtEl>
                                          <p:spTgt spid="5">
                                            <p:txEl>
                                              <p:pRg st="5" end="5"/>
                                            </p:txEl>
                                          </p:spTgt>
                                        </p:tgtEl>
                                      </p:cBhvr>
                                    </p:animEffect>
                                    <p:anim calcmode="lin" valueType="num">
                                      <p:cBhvr>
                                        <p:cTn id="3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42" presetClass="entr" presetSubtype="0" fill="hold" grpId="0" nodeType="after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Effect transition="in" filter="fade">
                                      <p:cBhvr>
                                        <p:cTn id="40" dur="1000"/>
                                        <p:tgtEl>
                                          <p:spTgt spid="5">
                                            <p:txEl>
                                              <p:pRg st="6" end="6"/>
                                            </p:txEl>
                                          </p:spTgt>
                                        </p:tgtEl>
                                      </p:cBhvr>
                                    </p:animEffect>
                                    <p:anim calcmode="lin" valueType="num">
                                      <p:cBhvr>
                                        <p:cTn id="41"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par>
                          <p:cTn id="43" fill="hold">
                            <p:stCondLst>
                              <p:cond delay="5500"/>
                            </p:stCondLst>
                            <p:childTnLst>
                              <p:par>
                                <p:cTn id="44" presetID="2" presetClass="entr" presetSubtype="4" fill="hold" grpId="0" nodeType="after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 calcmode="lin" valueType="num">
                                      <p:cBhvr additive="base">
                                        <p:cTn id="46"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par>
                          <p:cTn id="48" fill="hold">
                            <p:stCondLst>
                              <p:cond delay="6000"/>
                            </p:stCondLst>
                            <p:childTnLst>
                              <p:par>
                                <p:cTn id="49" presetID="5" presetClass="entr" presetSubtype="10"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checkerboard(across)">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atividadeparaeducacaoespecial.com/wp-content/uploads/2014/06/DESENHO-DE-UMA-SALA-DE-AULA-COM-CNCO-ALUNOS-SENTADOS-EM-FILA-NA-FRENTE-DE-UM-QUADRO-COM-ALGO-ESCRI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6227" y="3934047"/>
            <a:ext cx="3557836" cy="212679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inclusive.org.br/wp-content/uploads/2010/02/inclusive_educaca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509" y="3944680"/>
            <a:ext cx="3541355" cy="2126796"/>
          </a:xfrm>
          <a:prstGeom prst="rect">
            <a:avLst/>
          </a:prstGeom>
          <a:noFill/>
          <a:extLst>
            <a:ext uri="{909E8E84-426E-40DD-AFC4-6F175D3DCCD1}">
              <a14:hiddenFill xmlns:a14="http://schemas.microsoft.com/office/drawing/2010/main">
                <a:solidFill>
                  <a:srgbClr val="FFFFFF"/>
                </a:solidFill>
              </a14:hiddenFill>
            </a:ext>
          </a:extLst>
        </p:spPr>
      </p:pic>
      <p:sp>
        <p:nvSpPr>
          <p:cNvPr id="7" name="Espaço Reservado para Conteúdo 2"/>
          <p:cNvSpPr txBox="1">
            <a:spLocks/>
          </p:cNvSpPr>
          <p:nvPr/>
        </p:nvSpPr>
        <p:spPr>
          <a:xfrm>
            <a:off x="554182" y="1446032"/>
            <a:ext cx="8179881" cy="4688959"/>
          </a:xfrm>
          <a:prstGeom prst="rect">
            <a:avLst/>
          </a:prstGeom>
        </p:spPr>
        <p:txBody>
          <a:bodyPr>
            <a:normAutofit/>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lgn="just">
              <a:buNone/>
            </a:pPr>
            <a:r>
              <a:rPr lang="pt-BR" sz="2400" b="1" dirty="0">
                <a:solidFill>
                  <a:srgbClr val="0070C0"/>
                </a:solidFill>
                <a:effectLst/>
                <a:latin typeface="Arial" panose="020B0604020202020204" pitchFamily="34" charset="0"/>
                <a:cs typeface="Arial" panose="020B0604020202020204" pitchFamily="34" charset="0"/>
              </a:rPr>
              <a:t>Dificuldade de aprendizagem</a:t>
            </a:r>
          </a:p>
          <a:p>
            <a:pPr marL="0" indent="0" algn="just">
              <a:spcBef>
                <a:spcPts val="1800"/>
              </a:spcBef>
              <a:buNone/>
            </a:pPr>
            <a:r>
              <a:rPr lang="pt-BR" sz="2000" b="1" kern="0" dirty="0">
                <a:effectLst/>
                <a:latin typeface="Arial" panose="020B0604020202020204" pitchFamily="34" charset="0"/>
                <a:cs typeface="Arial" panose="020B0604020202020204" pitchFamily="34" charset="0"/>
              </a:rPr>
              <a:t>Abrange um grupo heterogêneo de fatores que podem alterar a capacidade de aprendizagem e que não são relacionados as condições neurológicas para aprender.</a:t>
            </a:r>
          </a:p>
        </p:txBody>
      </p:sp>
      <p:sp>
        <p:nvSpPr>
          <p:cNvPr id="9" name="Retângulo 8"/>
          <p:cNvSpPr/>
          <p:nvPr/>
        </p:nvSpPr>
        <p:spPr>
          <a:xfrm>
            <a:off x="1601188" y="192699"/>
            <a:ext cx="7542811" cy="907941"/>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Dificuldade de Aprendizagem      X </a:t>
            </a:r>
          </a:p>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Transtorno Especifico da aprendizagem</a:t>
            </a:r>
          </a:p>
        </p:txBody>
      </p:sp>
      <p:sp>
        <p:nvSpPr>
          <p:cNvPr id="6"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36</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788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 calcmode="lin" valueType="num">
                                      <p:cBhvr additive="base">
                                        <p:cTn id="16"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6" presetClass="entr" presetSubtype="32" fill="hold" nodeType="afterEffect">
                                  <p:stCondLst>
                                    <p:cond delay="0"/>
                                  </p:stCondLst>
                                  <p:childTnLst>
                                    <p:set>
                                      <p:cBhvr>
                                        <p:cTn id="20" dur="1" fill="hold">
                                          <p:stCondLst>
                                            <p:cond delay="0"/>
                                          </p:stCondLst>
                                        </p:cTn>
                                        <p:tgtEl>
                                          <p:spTgt spid="6148"/>
                                        </p:tgtEl>
                                        <p:attrNameLst>
                                          <p:attrName>style.visibility</p:attrName>
                                        </p:attrNameLst>
                                      </p:cBhvr>
                                      <p:to>
                                        <p:strVal val="visible"/>
                                      </p:to>
                                    </p:set>
                                    <p:animEffect transition="in" filter="circle(out)">
                                      <p:cBhvr>
                                        <p:cTn id="21" dur="2000"/>
                                        <p:tgtEl>
                                          <p:spTgt spid="6148"/>
                                        </p:tgtEl>
                                      </p:cBhvr>
                                    </p:animEffect>
                                  </p:childTnLst>
                                </p:cTn>
                              </p:par>
                            </p:childTnLst>
                          </p:cTn>
                        </p:par>
                        <p:par>
                          <p:cTn id="22" fill="hold">
                            <p:stCondLst>
                              <p:cond delay="3000"/>
                            </p:stCondLst>
                            <p:childTnLst>
                              <p:par>
                                <p:cTn id="23" presetID="21" presetClass="entr" presetSubtype="2" fill="hold" nodeType="afterEffect">
                                  <p:stCondLst>
                                    <p:cond delay="0"/>
                                  </p:stCondLst>
                                  <p:childTnLst>
                                    <p:set>
                                      <p:cBhvr>
                                        <p:cTn id="24" dur="1" fill="hold">
                                          <p:stCondLst>
                                            <p:cond delay="0"/>
                                          </p:stCondLst>
                                        </p:cTn>
                                        <p:tgtEl>
                                          <p:spTgt spid="6146"/>
                                        </p:tgtEl>
                                        <p:attrNameLst>
                                          <p:attrName>style.visibility</p:attrName>
                                        </p:attrNameLst>
                                      </p:cBhvr>
                                      <p:to>
                                        <p:strVal val="visible"/>
                                      </p:to>
                                    </p:set>
                                    <p:animEffect transition="in" filter="wheel(2)">
                                      <p:cBhvr>
                                        <p:cTn id="25"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thumbs.dreamstime.com/x/construction-workers-brain-3016268.jpg"/>
          <p:cNvPicPr>
            <a:picLocks noChangeAspect="1" noChangeArrowheads="1"/>
          </p:cNvPicPr>
          <p:nvPr/>
        </p:nvPicPr>
        <p:blipFill rotWithShape="1">
          <a:blip r:embed="rId2">
            <a:extLst>
              <a:ext uri="{28A0092B-C50C-407E-A947-70E740481C1C}">
                <a14:useLocalDpi xmlns:a14="http://schemas.microsoft.com/office/drawing/2010/main" val="0"/>
              </a:ext>
            </a:extLst>
          </a:blip>
          <a:srcRect l="8102" t="16577" r="7134"/>
          <a:stretch/>
        </p:blipFill>
        <p:spPr bwMode="auto">
          <a:xfrm>
            <a:off x="2788700" y="3905753"/>
            <a:ext cx="3566601" cy="2325240"/>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Conteúdo 2"/>
          <p:cNvSpPr txBox="1">
            <a:spLocks/>
          </p:cNvSpPr>
          <p:nvPr/>
        </p:nvSpPr>
        <p:spPr>
          <a:xfrm>
            <a:off x="526474" y="1446032"/>
            <a:ext cx="8132618" cy="4688959"/>
          </a:xfrm>
          <a:prstGeom prst="rect">
            <a:avLst/>
          </a:prstGeom>
        </p:spPr>
        <p:txBody>
          <a:bodyPr>
            <a:normAutofit/>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buNone/>
            </a:pPr>
            <a:r>
              <a:rPr lang="pt-BR" sz="2400" b="1" dirty="0">
                <a:solidFill>
                  <a:srgbClr val="0070C0"/>
                </a:solidFill>
                <a:effectLst/>
                <a:latin typeface="Arial" panose="020B0604020202020204" pitchFamily="34" charset="0"/>
                <a:cs typeface="Arial" panose="020B0604020202020204" pitchFamily="34" charset="0"/>
              </a:rPr>
              <a:t>Transtorno Especifico  da aprendizagem</a:t>
            </a:r>
          </a:p>
          <a:p>
            <a:pPr marL="0" indent="0" algn="just">
              <a:spcBef>
                <a:spcPts val="1800"/>
              </a:spcBef>
              <a:buNone/>
            </a:pPr>
            <a:r>
              <a:rPr lang="pt-BR" sz="2000" b="1" kern="0" dirty="0">
                <a:effectLst/>
                <a:latin typeface="Arial" panose="020B0604020202020204" pitchFamily="34" charset="0"/>
                <a:cs typeface="Arial" panose="020B0604020202020204" pitchFamily="34" charset="0"/>
              </a:rPr>
              <a:t>Afecção de natureza neurobiológica, relacionada a inabilidades especificas (como leitura, escrita, matemática), em indivíduos que apresentam uma performance significativamente abaixo do esperado para seu nível de desenvolvimento, escolaridade e capacidade intelectual.</a:t>
            </a:r>
          </a:p>
        </p:txBody>
      </p:sp>
      <p:sp>
        <p:nvSpPr>
          <p:cNvPr id="5" name="Retângulo 4"/>
          <p:cNvSpPr/>
          <p:nvPr/>
        </p:nvSpPr>
        <p:spPr>
          <a:xfrm>
            <a:off x="1601188" y="192699"/>
            <a:ext cx="7542811" cy="907941"/>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Dificuldade de Aprendizagem      X </a:t>
            </a:r>
          </a:p>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Transtorno Especifico da aprendizagem</a:t>
            </a:r>
          </a:p>
        </p:txBody>
      </p:sp>
      <p:sp>
        <p:nvSpPr>
          <p:cNvPr id="7"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37</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864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 calcmode="lin" valueType="num">
                                      <p:cBhvr additive="base">
                                        <p:cTn id="16"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5122"/>
                                        </p:tgtEl>
                                        <p:attrNameLst>
                                          <p:attrName>style.visibility</p:attrName>
                                        </p:attrNameLst>
                                      </p:cBhvr>
                                      <p:to>
                                        <p:strVal val="visible"/>
                                      </p:to>
                                    </p:set>
                                    <p:anim calcmode="lin" valueType="num">
                                      <p:cBhvr additive="base">
                                        <p:cTn id="21" dur="500" fill="hold"/>
                                        <p:tgtEl>
                                          <p:spTgt spid="5122"/>
                                        </p:tgtEl>
                                        <p:attrNameLst>
                                          <p:attrName>ppt_x</p:attrName>
                                        </p:attrNameLst>
                                      </p:cBhvr>
                                      <p:tavLst>
                                        <p:tav tm="0">
                                          <p:val>
                                            <p:strVal val="#ppt_x"/>
                                          </p:val>
                                        </p:tav>
                                        <p:tav tm="100000">
                                          <p:val>
                                            <p:strVal val="#ppt_x"/>
                                          </p:val>
                                        </p:tav>
                                      </p:tavLst>
                                    </p:anim>
                                    <p:anim calcmode="lin" valueType="num">
                                      <p:cBhvr additive="base">
                                        <p:cTn id="22"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Z:\Administrativo\ZZZ-ARQUIVOS PESSOAIS\Curso de Neuropsicologia\cerebro.jpg"/>
          <p:cNvPicPr>
            <a:picLocks noChangeAspect="1" noChangeArrowheads="1"/>
          </p:cNvPicPr>
          <p:nvPr/>
        </p:nvPicPr>
        <p:blipFill rotWithShape="1">
          <a:blip r:embed="rId2">
            <a:extLst>
              <a:ext uri="{28A0092B-C50C-407E-A947-70E740481C1C}">
                <a14:useLocalDpi xmlns:a14="http://schemas.microsoft.com/office/drawing/2010/main" val="0"/>
              </a:ext>
            </a:extLst>
          </a:blip>
          <a:srcRect l="34885" r="36765"/>
          <a:stretch/>
        </p:blipFill>
        <p:spPr bwMode="auto">
          <a:xfrm>
            <a:off x="349624" y="1820985"/>
            <a:ext cx="3245142" cy="3939052"/>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Conteúdo 2"/>
          <p:cNvSpPr txBox="1">
            <a:spLocks/>
          </p:cNvSpPr>
          <p:nvPr/>
        </p:nvSpPr>
        <p:spPr>
          <a:xfrm>
            <a:off x="512618" y="1446032"/>
            <a:ext cx="8188037" cy="4688959"/>
          </a:xfrm>
          <a:prstGeom prst="rect">
            <a:avLst/>
          </a:prstGeom>
        </p:spPr>
        <p:txBody>
          <a:bodyPr>
            <a:normAutofit/>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263525" indent="-263525" algn="just">
              <a:spcBef>
                <a:spcPts val="1800"/>
              </a:spcBef>
              <a:buNone/>
            </a:pPr>
            <a:r>
              <a:rPr lang="pt-BR" sz="2000" b="1" kern="0" dirty="0">
                <a:effectLst/>
                <a:latin typeface="Arial" panose="020B0604020202020204" pitchFamily="34" charset="0"/>
                <a:cs typeface="Arial" panose="020B0604020202020204" pitchFamily="34" charset="0"/>
              </a:rPr>
              <a:t>-	FALANDO SOBRE </a:t>
            </a:r>
            <a:r>
              <a:rPr lang="pt-BR" sz="2000" b="1" kern="0" dirty="0" err="1">
                <a:effectLst/>
                <a:latin typeface="Arial" panose="020B0604020202020204" pitchFamily="34" charset="0"/>
                <a:cs typeface="Arial" panose="020B0604020202020204" pitchFamily="34" charset="0"/>
              </a:rPr>
              <a:t>TA</a:t>
            </a:r>
            <a:endParaRPr lang="pt-BR" sz="2000" b="1" kern="0" dirty="0">
              <a:effectLst/>
              <a:latin typeface="Arial" panose="020B0604020202020204" pitchFamily="34" charset="0"/>
              <a:cs typeface="Arial" panose="020B0604020202020204" pitchFamily="34" charset="0"/>
            </a:endParaRPr>
          </a:p>
        </p:txBody>
      </p:sp>
      <p:sp>
        <p:nvSpPr>
          <p:cNvPr id="5" name="Retângulo 4"/>
          <p:cNvSpPr/>
          <p:nvPr/>
        </p:nvSpPr>
        <p:spPr>
          <a:xfrm>
            <a:off x="1601188" y="192699"/>
            <a:ext cx="7542811" cy="907941"/>
          </a:xfrm>
          <a:prstGeom prst="rect">
            <a:avLst/>
          </a:prstGeom>
        </p:spPr>
        <p:txBody>
          <a:bodyPr wrap="square">
            <a:spAutoFit/>
          </a:bodyPr>
          <a:lstStyle/>
          <a:p>
            <a:pPr marL="442913" indent="-442913"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TRANSTORNO ESPECÍFICO </a:t>
            </a:r>
          </a:p>
          <a:p>
            <a:pPr marL="442913" indent="-442913"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APRENDIZAGEM</a:t>
            </a:r>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2593" y="1820985"/>
            <a:ext cx="2753258" cy="3992628"/>
          </a:xfrm>
          <a:prstGeom prst="rect">
            <a:avLst/>
          </a:prstGeom>
        </p:spPr>
      </p:pic>
      <p:sp>
        <p:nvSpPr>
          <p:cNvPr id="8"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38</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849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750"/>
                                        <p:tgtEl>
                                          <p:spTgt spid="4"/>
                                        </p:tgtEl>
                                      </p:cBhvr>
                                    </p:animEffect>
                                  </p:childTnLst>
                                </p:cTn>
                              </p:par>
                            </p:childTnLst>
                          </p:cTn>
                        </p:par>
                        <p:par>
                          <p:cTn id="17" fill="hold">
                            <p:stCondLst>
                              <p:cond delay="1750"/>
                            </p:stCondLst>
                            <p:childTnLst>
                              <p:par>
                                <p:cTn id="18" presetID="16" presetClass="entr" presetSubtype="37"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Vertical)">
                                      <p:cBhvr>
                                        <p:cTn id="2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txBox="1">
            <a:spLocks/>
          </p:cNvSpPr>
          <p:nvPr/>
        </p:nvSpPr>
        <p:spPr>
          <a:xfrm>
            <a:off x="512618" y="1446032"/>
            <a:ext cx="8188037" cy="4688959"/>
          </a:xfrm>
          <a:prstGeom prst="rect">
            <a:avLst/>
          </a:prstGeom>
        </p:spPr>
        <p:txBody>
          <a:bodyPr>
            <a:normAutofit/>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buNone/>
            </a:pPr>
            <a:r>
              <a:rPr lang="pt-BR" sz="2000" b="1" dirty="0">
                <a:solidFill>
                  <a:srgbClr val="0070C0"/>
                </a:solidFill>
                <a:effectLst/>
                <a:latin typeface="Arial" panose="020B0604020202020204" pitchFamily="34" charset="0"/>
                <a:cs typeface="Arial" panose="020B0604020202020204" pitchFamily="34" charset="0"/>
              </a:rPr>
              <a:t>Critérios Diagnósticos:</a:t>
            </a:r>
          </a:p>
          <a:p>
            <a:pPr marL="263525" indent="-263525" algn="just">
              <a:spcBef>
                <a:spcPts val="1800"/>
              </a:spcBef>
              <a:buNone/>
            </a:pPr>
            <a:r>
              <a:rPr lang="pt-BR" sz="2000" b="1" kern="0" dirty="0">
                <a:effectLst/>
                <a:latin typeface="Arial" panose="020B0604020202020204" pitchFamily="34" charset="0"/>
                <a:cs typeface="Arial" panose="020B0604020202020204" pitchFamily="34" charset="0"/>
              </a:rPr>
              <a:t>-	Prejuízo no aprendizado e uso de habilidades acadêmicas;</a:t>
            </a:r>
          </a:p>
          <a:p>
            <a:pPr marL="263525" indent="-263525" algn="just">
              <a:spcBef>
                <a:spcPts val="1800"/>
              </a:spcBef>
              <a:buNone/>
            </a:pPr>
            <a:r>
              <a:rPr lang="pt-BR" sz="2000" b="1" kern="0" dirty="0">
                <a:effectLst/>
                <a:latin typeface="Arial" panose="020B0604020202020204" pitchFamily="34" charset="0"/>
                <a:cs typeface="Arial" panose="020B0604020202020204" pitchFamily="34" charset="0"/>
              </a:rPr>
              <a:t>-	As aprendizagens são significativamente abaixo do esperado para a faixa etária com marcada interferência nos aspectos educacionais;</a:t>
            </a:r>
          </a:p>
          <a:p>
            <a:pPr marL="263525" indent="-263525" algn="just">
              <a:spcBef>
                <a:spcPts val="1800"/>
              </a:spcBef>
              <a:buNone/>
            </a:pPr>
            <a:r>
              <a:rPr lang="pt-BR" sz="2000" b="1" kern="0" dirty="0">
                <a:effectLst/>
                <a:latin typeface="Arial" panose="020B0604020202020204" pitchFamily="34" charset="0"/>
                <a:cs typeface="Arial" panose="020B0604020202020204" pitchFamily="34" charset="0"/>
              </a:rPr>
              <a:t>-	Os prejuízos na aprendizagem iniciam durante os primeiros anos escolares (podem ser percebidos apenas quando as  demandas escolares se tornam mais complexas);</a:t>
            </a:r>
          </a:p>
          <a:p>
            <a:pPr marL="263525" indent="-263525" algn="just">
              <a:spcBef>
                <a:spcPts val="1800"/>
              </a:spcBef>
              <a:buNone/>
            </a:pPr>
            <a:r>
              <a:rPr lang="pt-BR" sz="2000" b="1" kern="0" dirty="0">
                <a:effectLst/>
                <a:latin typeface="Arial" panose="020B0604020202020204" pitchFamily="34" charset="0"/>
                <a:cs typeface="Arial" panose="020B0604020202020204" pitchFamily="34" charset="0"/>
              </a:rPr>
              <a:t>-	Os prejuízos na aprendizagem não são consequência de deficiência intelectual, diminuição da acuidade visual e auditiva, transtornos mentais, doenças ou traumas  neurológicos, problemas sociais e/ou educacionais.</a:t>
            </a:r>
          </a:p>
        </p:txBody>
      </p:sp>
      <p:sp>
        <p:nvSpPr>
          <p:cNvPr id="7" name="Retângulo 6"/>
          <p:cNvSpPr/>
          <p:nvPr/>
        </p:nvSpPr>
        <p:spPr>
          <a:xfrm>
            <a:off x="1601188" y="192699"/>
            <a:ext cx="7542811" cy="907941"/>
          </a:xfrm>
          <a:prstGeom prst="rect">
            <a:avLst/>
          </a:prstGeom>
        </p:spPr>
        <p:txBody>
          <a:bodyPr wrap="square">
            <a:spAutoFit/>
          </a:bodyPr>
          <a:lstStyle/>
          <a:p>
            <a:pPr marL="442913" indent="-442913"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TRANSTORNO ESPECÍFICO </a:t>
            </a:r>
          </a:p>
          <a:p>
            <a:pPr marL="442913" indent="-442913"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APRENDIZAGEM</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39</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484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1" fill="hold"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1" fill="hold"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601189" y="192699"/>
            <a:ext cx="5866412" cy="907941"/>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Tabulação – Educação Infantil</a:t>
            </a:r>
          </a:p>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Identificação do problema</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4</a:t>
            </a:fld>
            <a:endParaRPr lang="pt-BR" b="1" dirty="0">
              <a:latin typeface="Arial" panose="020B0604020202020204" pitchFamily="34" charset="0"/>
              <a:cs typeface="Arial" panose="020B0604020202020204" pitchFamily="34" charset="0"/>
            </a:endParaRPr>
          </a:p>
        </p:txBody>
      </p:sp>
      <p:graphicFrame>
        <p:nvGraphicFramePr>
          <p:cNvPr id="10" name="Tabela 9">
            <a:extLst>
              <a:ext uri="{FF2B5EF4-FFF2-40B4-BE49-F238E27FC236}">
                <a16:creationId xmlns:a16="http://schemas.microsoft.com/office/drawing/2014/main" xmlns="" id="{AC74E3E0-31D8-440C-99A5-961FC60C5CC9}"/>
              </a:ext>
            </a:extLst>
          </p:cNvPr>
          <p:cNvGraphicFramePr>
            <a:graphicFrameLocks noGrp="1"/>
          </p:cNvGraphicFramePr>
          <p:nvPr>
            <p:extLst>
              <p:ext uri="{D42A27DB-BD31-4B8C-83A1-F6EECF244321}">
                <p14:modId xmlns:p14="http://schemas.microsoft.com/office/powerpoint/2010/main" val="2432561513"/>
              </p:ext>
            </p:extLst>
          </p:nvPr>
        </p:nvGraphicFramePr>
        <p:xfrm>
          <a:off x="451860" y="1387131"/>
          <a:ext cx="8240281" cy="4388667"/>
        </p:xfrm>
        <a:graphic>
          <a:graphicData uri="http://schemas.openxmlformats.org/drawingml/2006/table">
            <a:tbl>
              <a:tblPr/>
              <a:tblGrid>
                <a:gridCol w="2332362">
                  <a:extLst>
                    <a:ext uri="{9D8B030D-6E8A-4147-A177-3AD203B41FA5}">
                      <a16:colId xmlns:a16="http://schemas.microsoft.com/office/drawing/2014/main" xmlns="" val="193683856"/>
                    </a:ext>
                  </a:extLst>
                </a:gridCol>
                <a:gridCol w="3509546">
                  <a:extLst>
                    <a:ext uri="{9D8B030D-6E8A-4147-A177-3AD203B41FA5}">
                      <a16:colId xmlns:a16="http://schemas.microsoft.com/office/drawing/2014/main" xmlns="" val="994250404"/>
                    </a:ext>
                  </a:extLst>
                </a:gridCol>
                <a:gridCol w="2398373">
                  <a:extLst>
                    <a:ext uri="{9D8B030D-6E8A-4147-A177-3AD203B41FA5}">
                      <a16:colId xmlns:a16="http://schemas.microsoft.com/office/drawing/2014/main" xmlns="" val="3331320739"/>
                    </a:ext>
                  </a:extLst>
                </a:gridCol>
              </a:tblGrid>
              <a:tr h="366100">
                <a:tc>
                  <a:txBody>
                    <a:bodyPr/>
                    <a:lstStyle/>
                    <a:p>
                      <a:pPr algn="l" fontAlgn="b"/>
                      <a:r>
                        <a:rPr lang="pt-BR" sz="1200" b="1" i="0" u="none" strike="noStrike" dirty="0">
                          <a:solidFill>
                            <a:srgbClr val="000000"/>
                          </a:solidFill>
                          <a:effectLst/>
                          <a:latin typeface="Calibri" panose="020F0502020204030204" pitchFamily="34" charset="0"/>
                        </a:rPr>
                        <a:t>Maternal A Polivalente</a:t>
                      </a:r>
                      <a:br>
                        <a:rPr lang="pt-BR" sz="1200" b="1" i="0" u="none" strike="noStrike" dirty="0">
                          <a:solidFill>
                            <a:srgbClr val="000000"/>
                          </a:solidFill>
                          <a:effectLst/>
                          <a:latin typeface="Calibri" panose="020F0502020204030204" pitchFamily="34" charset="0"/>
                        </a:rPr>
                      </a:br>
                      <a:r>
                        <a:rPr lang="pt-BR" sz="1200" b="1" i="0" u="none" strike="noStrike" dirty="0">
                          <a:solidFill>
                            <a:srgbClr val="000000"/>
                          </a:solidFill>
                          <a:effectLst/>
                          <a:latin typeface="Calibri" panose="020F0502020204030204" pitchFamily="34" charset="0"/>
                        </a:rPr>
                        <a:t>Profa. Kauani C A dos S Nascimento</a:t>
                      </a:r>
                    </a:p>
                  </a:txBody>
                  <a:tcPr marL="7413" marR="7413" marT="7413" marB="3558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200" b="1" i="0" u="none" strike="noStrike" dirty="0">
                          <a:solidFill>
                            <a:srgbClr val="000000"/>
                          </a:solidFill>
                          <a:effectLst/>
                          <a:latin typeface="Calibri" panose="020F0502020204030204" pitchFamily="34" charset="0"/>
                        </a:rPr>
                        <a:t>Maternal B Polivalente</a:t>
                      </a:r>
                      <a:br>
                        <a:rPr lang="pt-BR" sz="1200" b="1" i="0" u="none" strike="noStrike" dirty="0">
                          <a:solidFill>
                            <a:srgbClr val="000000"/>
                          </a:solidFill>
                          <a:effectLst/>
                          <a:latin typeface="Calibri" panose="020F0502020204030204" pitchFamily="34" charset="0"/>
                        </a:rPr>
                      </a:br>
                      <a:r>
                        <a:rPr lang="pt-BR" sz="1200" b="1" i="0" u="none" strike="noStrike" dirty="0">
                          <a:solidFill>
                            <a:srgbClr val="000000"/>
                          </a:solidFill>
                          <a:effectLst/>
                          <a:latin typeface="Calibri" panose="020F0502020204030204" pitchFamily="34" charset="0"/>
                        </a:rPr>
                        <a:t>Profa. Erica Cozzubo Domingues</a:t>
                      </a:r>
                    </a:p>
                  </a:txBody>
                  <a:tcPr marL="7413" marR="7413" marT="7413" marB="3558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200" b="1" i="0" u="none" strike="noStrike" dirty="0">
                          <a:solidFill>
                            <a:srgbClr val="000000"/>
                          </a:solidFill>
                          <a:effectLst/>
                          <a:latin typeface="Calibri" panose="020F0502020204030204" pitchFamily="34" charset="0"/>
                        </a:rPr>
                        <a:t>JD.I A Polivalente</a:t>
                      </a:r>
                      <a:br>
                        <a:rPr lang="pt-BR" sz="1200" b="1" i="0" u="none" strike="noStrike" dirty="0">
                          <a:solidFill>
                            <a:srgbClr val="000000"/>
                          </a:solidFill>
                          <a:effectLst/>
                          <a:latin typeface="Calibri" panose="020F0502020204030204" pitchFamily="34" charset="0"/>
                        </a:rPr>
                      </a:br>
                      <a:r>
                        <a:rPr lang="pt-BR" sz="1200" b="1" i="0" u="none" strike="noStrike" dirty="0">
                          <a:solidFill>
                            <a:srgbClr val="000000"/>
                          </a:solidFill>
                          <a:effectLst/>
                          <a:latin typeface="Calibri" panose="020F0502020204030204" pitchFamily="34" charset="0"/>
                        </a:rPr>
                        <a:t>Profa. Luana do Nascimento Fraga</a:t>
                      </a:r>
                    </a:p>
                  </a:txBody>
                  <a:tcPr marL="7413" marR="7413" marT="7413" marB="3558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3049091609"/>
                  </a:ext>
                </a:extLst>
              </a:tr>
              <a:tr h="3979912">
                <a:tc>
                  <a:txBody>
                    <a:bodyPr/>
                    <a:lstStyle/>
                    <a:p>
                      <a:pPr algn="l" fontAlgn="b"/>
                      <a:r>
                        <a:rPr lang="pt-BR" sz="1200" b="0" i="0" u="none" strike="noStrike" dirty="0">
                          <a:solidFill>
                            <a:srgbClr val="000000"/>
                          </a:solidFill>
                          <a:effectLst/>
                          <a:latin typeface="Calibri" panose="020F0502020204030204" pitchFamily="34" charset="0"/>
                        </a:rPr>
                        <a:t>. Minha sala tem dificuldade de concentração, não conseguem permanecer mais que dez minutos em atividades, sejam elas lúdicas (brincadeiras, brinquedos, livros). Registros em livro ou folha.</a:t>
                      </a:r>
                      <a:r>
                        <a:rPr lang="pt-BR" sz="1200" b="1" i="0" u="none" strike="noStrike" dirty="0">
                          <a:solidFill>
                            <a:srgbClr val="000000"/>
                          </a:solidFill>
                          <a:effectLst/>
                          <a:latin typeface="Calibri" panose="020F0502020204030204" pitchFamily="34" charset="0"/>
                        </a:rPr>
                        <a:t>[1]</a:t>
                      </a:r>
                      <a:r>
                        <a:rPr lang="pt-BR" sz="1200" b="0" i="0" u="none" strike="noStrike" dirty="0">
                          <a:solidFill>
                            <a:srgbClr val="000000"/>
                          </a:solidFill>
                          <a:effectLst/>
                          <a:latin typeface="Calibri" panose="020F0502020204030204" pitchFamily="34" charset="0"/>
                        </a:rPr>
                        <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 Organização espacial, apresentam dificuldades em se organizarem com os materiais, brinquedos, etc.</a:t>
                      </a:r>
                      <a:r>
                        <a:rPr lang="pt-BR" sz="1200" b="1" i="0" u="none" strike="noStrike" dirty="0">
                          <a:solidFill>
                            <a:srgbClr val="000000"/>
                          </a:solidFill>
                          <a:effectLst/>
                          <a:latin typeface="Calibri" panose="020F0502020204030204" pitchFamily="34" charset="0"/>
                        </a:rPr>
                        <a:t>[2]</a:t>
                      </a:r>
                      <a:r>
                        <a:rPr lang="pt-BR" sz="1200" b="0" i="0" u="none" strike="noStrike" dirty="0">
                          <a:solidFill>
                            <a:srgbClr val="000000"/>
                          </a:solidFill>
                          <a:effectLst/>
                          <a:latin typeface="Calibri" panose="020F0502020204030204" pitchFamily="34" charset="0"/>
                        </a:rPr>
                        <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 Tenho dificuldades com o material didático, pois algumas atividades são complexas para a idade deles.</a:t>
                      </a:r>
                      <a:r>
                        <a:rPr lang="pt-BR" sz="1200" b="1" i="0" u="none" strike="noStrike" dirty="0">
                          <a:solidFill>
                            <a:srgbClr val="000000"/>
                          </a:solidFill>
                          <a:effectLst/>
                          <a:latin typeface="Calibri" panose="020F0502020204030204" pitchFamily="34" charset="0"/>
                        </a:rPr>
                        <a:t>[3]</a:t>
                      </a:r>
                      <a:r>
                        <a:rPr lang="pt-BR" sz="1200" b="0" i="0" u="none" strike="noStrike" dirty="0">
                          <a:solidFill>
                            <a:srgbClr val="000000"/>
                          </a:solidFill>
                          <a:effectLst/>
                          <a:latin typeface="Calibri" panose="020F0502020204030204" pitchFamily="34" charset="0"/>
                        </a:rPr>
                        <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 Tenho dificuldades em encontrar brinquedos apropriados que estimulem a coordenação motora, e também que exercitem a criatividade e o raciocínio lógico, pois alguns brinquedos não são adequados para a faixa etária deles.</a:t>
                      </a:r>
                    </a:p>
                  </a:txBody>
                  <a:tcPr marL="7413" marR="7413" marT="7413" marB="355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t-BR" sz="1200" b="0" i="0" u="none" strike="noStrike" dirty="0">
                          <a:solidFill>
                            <a:srgbClr val="000000"/>
                          </a:solidFill>
                          <a:effectLst/>
                          <a:latin typeface="Calibri" panose="020F0502020204030204" pitchFamily="34" charset="0"/>
                        </a:rPr>
                        <a:t>De um modo geral, não foi observado problema ou dificuldade individual.</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Para o Maternal, o inicio do ano letivo é a porta de entrada para o processo escolar, assim algumas questões que poderiam trazer algum tipo de problema, foram trabalhadas como:</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 Uso comum de materiais e brinquedos - egocentrismo.</a:t>
                      </a:r>
                      <a:r>
                        <a:rPr lang="pt-BR" sz="1200" b="1" i="0" u="none" strike="noStrike" dirty="0">
                          <a:solidFill>
                            <a:srgbClr val="000000"/>
                          </a:solidFill>
                          <a:effectLst/>
                          <a:latin typeface="Calibri" panose="020F0502020204030204" pitchFamily="34" charset="0"/>
                        </a:rPr>
                        <a:t>[5] </a:t>
                      </a:r>
                      <a:r>
                        <a:rPr lang="pt-BR" sz="1200" b="0" i="0" u="none" strike="noStrike" dirty="0">
                          <a:solidFill>
                            <a:srgbClr val="000000"/>
                          </a:solidFill>
                          <a:effectLst/>
                          <a:latin typeface="Calibri" panose="020F0502020204030204" pitchFamily="34" charset="0"/>
                        </a:rPr>
                        <a:t> Mas aos poucos, a formação de hábitos de partilha e assimilação de regras de convivência social, foi fortalecida.</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 Sociabilidade e integração por ser o inicio do processo escolar. Bem como exercitar a capacidade de acatar regras de convivência em grupo. (Pois toda adaptação leva tempo, até que vínculos sejam criados).</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 Fala infantilizada, dificuldade ao se expressarem,</a:t>
                      </a:r>
                      <a:r>
                        <a:rPr lang="pt-BR" sz="1200" b="1" i="0" u="none" strike="noStrike" dirty="0">
                          <a:solidFill>
                            <a:srgbClr val="000000"/>
                          </a:solidFill>
                          <a:effectLst/>
                          <a:latin typeface="Calibri" panose="020F0502020204030204" pitchFamily="34" charset="0"/>
                        </a:rPr>
                        <a:t>[4]</a:t>
                      </a:r>
                      <a:r>
                        <a:rPr lang="pt-BR" sz="1200" b="0" i="0" u="none" strike="noStrike" dirty="0">
                          <a:solidFill>
                            <a:srgbClr val="000000"/>
                          </a:solidFill>
                          <a:effectLst/>
                          <a:latin typeface="Calibri" panose="020F0502020204030204" pitchFamily="34" charset="0"/>
                        </a:rPr>
                        <a:t> e na pronúncia de algumas palavras (o que acredito ser próprio da idade e pela falta de domínio da língua portuguesa).</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 Ser contrariado e repreendido, ainda causa sentimento de frustração.</a:t>
                      </a:r>
                      <a:r>
                        <a:rPr lang="pt-BR" sz="1200" b="1" i="0" u="none" strike="noStrike" dirty="0">
                          <a:solidFill>
                            <a:srgbClr val="000000"/>
                          </a:solidFill>
                          <a:effectLst/>
                          <a:latin typeface="Calibri" panose="020F0502020204030204" pitchFamily="34" charset="0"/>
                        </a:rPr>
                        <a:t>[6]</a:t>
                      </a:r>
                      <a:endParaRPr lang="pt-BR" sz="1200" b="0" i="0" u="none" strike="noStrike" dirty="0">
                        <a:solidFill>
                          <a:srgbClr val="000000"/>
                        </a:solidFill>
                        <a:effectLst/>
                        <a:latin typeface="Calibri" panose="020F0502020204030204" pitchFamily="34" charset="0"/>
                      </a:endParaRPr>
                    </a:p>
                  </a:txBody>
                  <a:tcPr marL="7413" marR="7413" marT="7413" marB="355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t-BR" sz="1200" b="0" i="0" u="none" strike="noStrike" dirty="0">
                          <a:solidFill>
                            <a:srgbClr val="000000"/>
                          </a:solidFill>
                          <a:effectLst/>
                          <a:latin typeface="Calibri" panose="020F0502020204030204" pitchFamily="34" charset="0"/>
                        </a:rPr>
                        <a:t>. Minha dificuldade é em relação aos pais:</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 Agendas não acompanham diariamente os relatos. </a:t>
                      </a:r>
                      <a:r>
                        <a:rPr lang="pt-BR" sz="1200" b="1" i="0" u="none" strike="noStrike" dirty="0">
                          <a:solidFill>
                            <a:srgbClr val="000000"/>
                          </a:solidFill>
                          <a:effectLst/>
                          <a:latin typeface="Calibri" panose="020F0502020204030204" pitchFamily="34" charset="0"/>
                        </a:rPr>
                        <a:t>[7]</a:t>
                      </a:r>
                      <a:r>
                        <a:rPr lang="pt-BR" sz="1200" b="0" i="0" u="none" strike="noStrike" dirty="0">
                          <a:solidFill>
                            <a:srgbClr val="000000"/>
                          </a:solidFill>
                          <a:effectLst/>
                          <a:latin typeface="Calibri" panose="020F0502020204030204" pitchFamily="34" charset="0"/>
                        </a:rPr>
                        <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 Lição de casa - alguns não faze, outros fazem de forma inadequada (a caneta, canetinha) </a:t>
                      </a:r>
                      <a:r>
                        <a:rPr lang="pt-BR" sz="1200" b="1" i="0" u="none" strike="noStrike" dirty="0">
                          <a:solidFill>
                            <a:srgbClr val="000000"/>
                          </a:solidFill>
                          <a:effectLst/>
                          <a:latin typeface="Calibri" panose="020F0502020204030204" pitchFamily="34" charset="0"/>
                        </a:rPr>
                        <a:t>[7]</a:t>
                      </a:r>
                      <a:r>
                        <a:rPr lang="pt-BR" sz="1200" b="0" i="0" u="none" strike="noStrike" dirty="0">
                          <a:solidFill>
                            <a:srgbClr val="000000"/>
                          </a:solidFill>
                          <a:effectLst/>
                          <a:latin typeface="Calibri" panose="020F0502020204030204" pitchFamily="34" charset="0"/>
                        </a:rPr>
                        <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 Dificuldade para enviar os itens que são solicitados durante o trimestre para a realização de determinadas atividades.</a:t>
                      </a:r>
                      <a:r>
                        <a:rPr lang="pt-BR" sz="1200" b="1" i="0" u="none" strike="noStrike" dirty="0">
                          <a:solidFill>
                            <a:srgbClr val="000000"/>
                          </a:solidFill>
                          <a:effectLst/>
                          <a:latin typeface="Calibri" panose="020F0502020204030204" pitchFamily="34" charset="0"/>
                        </a:rPr>
                        <a:t>[7]</a:t>
                      </a:r>
                      <a:endParaRPr lang="pt-BR" sz="1200" b="0" i="0" u="none" strike="noStrike" dirty="0">
                        <a:solidFill>
                          <a:srgbClr val="000000"/>
                        </a:solidFill>
                        <a:effectLst/>
                        <a:latin typeface="Calibri" panose="020F0502020204030204" pitchFamily="34" charset="0"/>
                      </a:endParaRPr>
                    </a:p>
                  </a:txBody>
                  <a:tcPr marL="7413" marR="7413" marT="7413" marB="355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99740584"/>
                  </a:ext>
                </a:extLst>
              </a:tr>
            </a:tbl>
          </a:graphicData>
        </a:graphic>
      </p:graphicFrame>
    </p:spTree>
    <p:extLst>
      <p:ext uri="{BB962C8B-B14F-4D97-AF65-F5344CB8AC3E}">
        <p14:creationId xmlns:p14="http://schemas.microsoft.com/office/powerpoint/2010/main" val="2455822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2"/>
          <p:cNvSpPr txBox="1">
            <a:spLocks/>
          </p:cNvSpPr>
          <p:nvPr/>
        </p:nvSpPr>
        <p:spPr>
          <a:xfrm>
            <a:off x="540327" y="1446032"/>
            <a:ext cx="8091055" cy="4688959"/>
          </a:xfrm>
          <a:prstGeom prst="rect">
            <a:avLst/>
          </a:prstGeom>
        </p:spPr>
        <p:txBody>
          <a:bodyPr>
            <a:normAutofit/>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lgn="just">
              <a:spcBef>
                <a:spcPts val="0"/>
              </a:spcBef>
              <a:buNone/>
            </a:pPr>
            <a:r>
              <a:rPr lang="pt-BR" sz="2000" b="1" kern="0" dirty="0">
                <a:effectLst/>
                <a:latin typeface="Arial" panose="020B0604020202020204" pitchFamily="34" charset="0"/>
                <a:cs typeface="Arial" panose="020B0604020202020204" pitchFamily="34" charset="0"/>
              </a:rPr>
              <a:t>Quando diagnosticado o Transtorno específico de aprendizagem deve-se indicar os domínios e </a:t>
            </a:r>
            <a:r>
              <a:rPr lang="pt-BR" sz="2000" b="1" kern="0" dirty="0" err="1">
                <a:effectLst/>
                <a:latin typeface="Arial" panose="020B0604020202020204" pitchFamily="34" charset="0"/>
                <a:cs typeface="Arial" panose="020B0604020202020204" pitchFamily="34" charset="0"/>
              </a:rPr>
              <a:t>sub-habilidades</a:t>
            </a:r>
            <a:r>
              <a:rPr lang="pt-BR" sz="2000" b="1" kern="0" dirty="0">
                <a:effectLst/>
                <a:latin typeface="Arial" panose="020B0604020202020204" pitchFamily="34" charset="0"/>
                <a:cs typeface="Arial" panose="020B0604020202020204" pitchFamily="34" charset="0"/>
              </a:rPr>
              <a:t> prejudicados:</a:t>
            </a:r>
          </a:p>
          <a:p>
            <a:pPr marL="0" indent="0" algn="just">
              <a:spcBef>
                <a:spcPts val="0"/>
              </a:spcBef>
              <a:buNone/>
            </a:pPr>
            <a:endParaRPr lang="pt-BR" sz="2000" b="1" kern="0" dirty="0">
              <a:effectLst/>
              <a:latin typeface="Arial" panose="020B0604020202020204" pitchFamily="34" charset="0"/>
              <a:cs typeface="Arial" panose="020B0604020202020204" pitchFamily="34" charset="0"/>
            </a:endParaRPr>
          </a:p>
          <a:p>
            <a:pPr marL="263525" indent="-263525" algn="just">
              <a:spcBef>
                <a:spcPts val="0"/>
              </a:spcBef>
              <a:buNone/>
            </a:pPr>
            <a:r>
              <a:rPr lang="pt-BR" sz="2000" b="1" kern="0" dirty="0">
                <a:effectLst/>
                <a:latin typeface="Arial" panose="020B0604020202020204" pitchFamily="34" charset="0"/>
                <a:cs typeface="Arial" panose="020B0604020202020204" pitchFamily="34" charset="0"/>
              </a:rPr>
              <a:t>-	DSM-5 315.00 (F81.0) - Transtorno Especifico da Aprendizagem com prejuízo da leitura - (</a:t>
            </a:r>
            <a:r>
              <a:rPr lang="pt-BR" sz="2000" b="1" u="sng" kern="0" dirty="0">
                <a:effectLst/>
                <a:latin typeface="Arial" panose="020B0604020202020204" pitchFamily="34" charset="0"/>
                <a:cs typeface="Arial" panose="020B0604020202020204" pitchFamily="34" charset="0"/>
              </a:rPr>
              <a:t>dislexia</a:t>
            </a:r>
            <a:r>
              <a:rPr lang="pt-BR" sz="2000" b="1" kern="0" dirty="0">
                <a:effectLst/>
                <a:latin typeface="Arial" panose="020B0604020202020204" pitchFamily="34" charset="0"/>
                <a:cs typeface="Arial" panose="020B0604020202020204" pitchFamily="34" charset="0"/>
              </a:rPr>
              <a:t>)</a:t>
            </a:r>
          </a:p>
          <a:p>
            <a:pPr marL="263525" indent="-263525" algn="just">
              <a:spcBef>
                <a:spcPts val="0"/>
              </a:spcBef>
              <a:buNone/>
            </a:pPr>
            <a:endParaRPr lang="pt-BR" sz="2000" b="1" kern="0" dirty="0">
              <a:effectLst/>
              <a:latin typeface="Arial" panose="020B0604020202020204" pitchFamily="34" charset="0"/>
              <a:cs typeface="Arial" panose="020B0604020202020204" pitchFamily="34" charset="0"/>
            </a:endParaRPr>
          </a:p>
          <a:p>
            <a:pPr marL="263525" indent="-263525" algn="just">
              <a:spcBef>
                <a:spcPts val="0"/>
              </a:spcBef>
              <a:buNone/>
            </a:pPr>
            <a:r>
              <a:rPr lang="pt-BR" sz="2000" b="1" kern="0" dirty="0">
                <a:effectLst/>
                <a:latin typeface="Arial" panose="020B0604020202020204" pitchFamily="34" charset="0"/>
                <a:cs typeface="Arial" panose="020B0604020202020204" pitchFamily="34" charset="0"/>
              </a:rPr>
              <a:t>-	DSM-5 315.2 (F81.81) - Transtorno Especifico da Aprendizagem com prejuízo da expressão escrita (</a:t>
            </a:r>
            <a:r>
              <a:rPr lang="pt-BR" sz="2000" b="1" u="sng" kern="0" dirty="0">
                <a:effectLst/>
                <a:latin typeface="Arial" panose="020B0604020202020204" pitchFamily="34" charset="0"/>
                <a:cs typeface="Arial" panose="020B0604020202020204" pitchFamily="34" charset="0"/>
              </a:rPr>
              <a:t>disgrafia e ou </a:t>
            </a:r>
            <a:r>
              <a:rPr lang="pt-BR" sz="2000" b="1" u="sng" kern="0" dirty="0" err="1">
                <a:effectLst/>
                <a:latin typeface="Arial" panose="020B0604020202020204" pitchFamily="34" charset="0"/>
                <a:cs typeface="Arial" panose="020B0604020202020204" pitchFamily="34" charset="0"/>
              </a:rPr>
              <a:t>disortografia</a:t>
            </a:r>
            <a:r>
              <a:rPr lang="pt-BR" sz="2000" b="1" kern="0" dirty="0">
                <a:effectLst/>
                <a:latin typeface="Arial" panose="020B0604020202020204" pitchFamily="34" charset="0"/>
                <a:cs typeface="Arial" panose="020B0604020202020204" pitchFamily="34" charset="0"/>
              </a:rPr>
              <a:t>)</a:t>
            </a:r>
          </a:p>
          <a:p>
            <a:pPr marL="263525" indent="-263525" algn="just">
              <a:spcBef>
                <a:spcPts val="0"/>
              </a:spcBef>
              <a:buFontTx/>
              <a:buChar char="-"/>
            </a:pPr>
            <a:endParaRPr lang="pt-BR" sz="2000" b="1" kern="0" dirty="0">
              <a:effectLst/>
              <a:latin typeface="Arial" panose="020B0604020202020204" pitchFamily="34" charset="0"/>
              <a:cs typeface="Arial" panose="020B0604020202020204" pitchFamily="34" charset="0"/>
            </a:endParaRPr>
          </a:p>
          <a:p>
            <a:pPr marL="263525" indent="-263525" algn="just">
              <a:spcBef>
                <a:spcPts val="0"/>
              </a:spcBef>
              <a:buNone/>
            </a:pPr>
            <a:r>
              <a:rPr lang="pt-BR" sz="2000" b="1" kern="0" dirty="0">
                <a:effectLst/>
                <a:latin typeface="Arial" panose="020B0604020202020204" pitchFamily="34" charset="0"/>
                <a:cs typeface="Arial" panose="020B0604020202020204" pitchFamily="34" charset="0"/>
              </a:rPr>
              <a:t>-	DSM-5 315.1 (F81.2)   Transtorno Especifico da Aprendizagem com prejuízo  da matemática (</a:t>
            </a:r>
            <a:r>
              <a:rPr lang="pt-BR" sz="2000" b="1" u="sng" kern="0" dirty="0" err="1">
                <a:effectLst/>
                <a:latin typeface="Arial" panose="020B0604020202020204" pitchFamily="34" charset="0"/>
                <a:cs typeface="Arial" panose="020B0604020202020204" pitchFamily="34" charset="0"/>
              </a:rPr>
              <a:t>discalculia</a:t>
            </a:r>
            <a:r>
              <a:rPr lang="pt-BR" sz="2000" b="1" kern="0" dirty="0">
                <a:effectLst/>
                <a:latin typeface="Arial" panose="020B0604020202020204" pitchFamily="34" charset="0"/>
                <a:cs typeface="Arial" panose="020B0604020202020204" pitchFamily="34" charset="0"/>
              </a:rPr>
              <a:t>)</a:t>
            </a:r>
          </a:p>
          <a:p>
            <a:pPr marL="0" indent="0" algn="just">
              <a:spcBef>
                <a:spcPts val="0"/>
              </a:spcBef>
              <a:buNone/>
            </a:pPr>
            <a:endParaRPr lang="pt-BR" sz="2000" b="1" kern="0" dirty="0">
              <a:effectLst/>
              <a:latin typeface="Arial" panose="020B0604020202020204" pitchFamily="34" charset="0"/>
              <a:cs typeface="Arial" panose="020B0604020202020204" pitchFamily="34" charset="0"/>
            </a:endParaRPr>
          </a:p>
          <a:p>
            <a:pPr marL="0" indent="0" algn="just">
              <a:spcBef>
                <a:spcPts val="0"/>
              </a:spcBef>
              <a:buNone/>
            </a:pPr>
            <a:r>
              <a:rPr lang="pt-BR" sz="2000" b="1" kern="0" dirty="0">
                <a:effectLst/>
                <a:latin typeface="Arial" panose="020B0604020202020204" pitchFamily="34" charset="0"/>
                <a:cs typeface="Arial" panose="020B0604020202020204" pitchFamily="34" charset="0"/>
              </a:rPr>
              <a:t>Especificadores pela gravidade: leve, moderado e grave.</a:t>
            </a:r>
          </a:p>
        </p:txBody>
      </p:sp>
      <p:sp>
        <p:nvSpPr>
          <p:cNvPr id="4" name="Retângulo 3"/>
          <p:cNvSpPr/>
          <p:nvPr/>
        </p:nvSpPr>
        <p:spPr>
          <a:xfrm>
            <a:off x="1601188" y="192699"/>
            <a:ext cx="7542811" cy="907941"/>
          </a:xfrm>
          <a:prstGeom prst="rect">
            <a:avLst/>
          </a:prstGeom>
        </p:spPr>
        <p:txBody>
          <a:bodyPr wrap="square">
            <a:spAutoFit/>
          </a:bodyPr>
          <a:lstStyle/>
          <a:p>
            <a:pPr marL="442913" indent="-442913"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TRANSTORNO ESPECÍFICO </a:t>
            </a:r>
          </a:p>
          <a:p>
            <a:pPr marL="442913" indent="-442913"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APRENDIZAGEM</a:t>
            </a:r>
          </a:p>
        </p:txBody>
      </p:sp>
      <p:sp>
        <p:nvSpPr>
          <p:cNvPr id="7"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40</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85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75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 calcmode="lin" valueType="num">
                                      <p:cBhvr additive="base">
                                        <p:cTn id="16" dur="75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7" dur="75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3" fill="hold" nodeType="after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additive="base">
                                        <p:cTn id="21" dur="75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22" dur="750" fill="hold"/>
                                        <p:tgtEl>
                                          <p:spTgt spid="5">
                                            <p:txEl>
                                              <p:pRg st="4" end="4"/>
                                            </p:txEl>
                                          </p:spTgt>
                                        </p:tgtEl>
                                        <p:attrNameLst>
                                          <p:attrName>ppt_y</p:attrName>
                                        </p:attrNameLst>
                                      </p:cBhvr>
                                      <p:tavLst>
                                        <p:tav tm="0">
                                          <p:val>
                                            <p:strVal val="0-#ppt_h/2"/>
                                          </p:val>
                                        </p:tav>
                                        <p:tav tm="100000">
                                          <p:val>
                                            <p:strVal val="#ppt_y"/>
                                          </p:val>
                                        </p:tav>
                                      </p:tavLst>
                                    </p:anim>
                                  </p:childTnLst>
                                </p:cTn>
                              </p:par>
                            </p:childTnLst>
                          </p:cTn>
                        </p:par>
                        <p:par>
                          <p:cTn id="23" fill="hold">
                            <p:stCondLst>
                              <p:cond delay="2250"/>
                            </p:stCondLst>
                            <p:childTnLst>
                              <p:par>
                                <p:cTn id="24" presetID="2" presetClass="entr" presetSubtype="4" fill="hold" nodeType="after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 calcmode="lin" valueType="num">
                                      <p:cBhvr additive="base">
                                        <p:cTn id="26" dur="75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7" dur="75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par>
                          <p:cTn id="28" fill="hold">
                            <p:stCondLst>
                              <p:cond delay="3000"/>
                            </p:stCondLst>
                            <p:childTnLst>
                              <p:par>
                                <p:cTn id="29" presetID="2" presetClass="entr" presetSubtype="12" fill="hold" nodeType="after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 calcmode="lin" valueType="num">
                                      <p:cBhvr additive="base">
                                        <p:cTn id="31" dur="75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32" dur="75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4294967295"/>
          </p:nvPr>
        </p:nvSpPr>
        <p:spPr>
          <a:xfrm>
            <a:off x="0" y="1600200"/>
            <a:ext cx="8229600" cy="4525963"/>
          </a:xfrm>
          <a:prstGeom prst="rect">
            <a:avLst/>
          </a:prstGeom>
        </p:spPr>
        <p:txBody>
          <a:bodyPr>
            <a:normAutofit/>
          </a:bodyPr>
          <a:lstStyle/>
          <a:p>
            <a:endParaRPr lang="pt-BR" altLang="pt-BR" dirty="0">
              <a:ea typeface="ＭＳ Ｐゴシック" panose="020B0600070205080204" pitchFamily="34" charset="-128"/>
            </a:endParaRPr>
          </a:p>
          <a:p>
            <a:pPr lvl="1"/>
            <a:endParaRPr lang="pt-BR" altLang="pt-BR" dirty="0">
              <a:ea typeface="ＭＳ Ｐゴシック" panose="020B0600070205080204" pitchFamily="34" charset="-128"/>
            </a:endParaRPr>
          </a:p>
          <a:p>
            <a:pPr lvl="1"/>
            <a:endParaRPr lang="pt-BR" altLang="pt-BR" dirty="0">
              <a:ea typeface="ＭＳ Ｐゴシック" panose="020B0600070205080204" pitchFamily="34" charset="-128"/>
            </a:endParaRPr>
          </a:p>
          <a:p>
            <a:endParaRPr lang="pt-BR" altLang="pt-BR" dirty="0">
              <a:ea typeface="ＭＳ Ｐゴシック" panose="020B0600070205080204" pitchFamily="34" charset="-128"/>
            </a:endParaRPr>
          </a:p>
        </p:txBody>
      </p:sp>
      <p:sp>
        <p:nvSpPr>
          <p:cNvPr id="5" name="Espaço Reservado para Conteúdo 2"/>
          <p:cNvSpPr txBox="1">
            <a:spLocks/>
          </p:cNvSpPr>
          <p:nvPr/>
        </p:nvSpPr>
        <p:spPr>
          <a:xfrm>
            <a:off x="498764" y="1446032"/>
            <a:ext cx="8160327" cy="4688959"/>
          </a:xfrm>
          <a:prstGeom prst="rect">
            <a:avLst/>
          </a:prstGeom>
        </p:spPr>
        <p:txBody>
          <a:bodyPr>
            <a:noAutofit/>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360363" lvl="1" indent="-360363" algn="just" defTabSz="914400">
              <a:spcBef>
                <a:spcPts val="0"/>
              </a:spcBef>
              <a:spcAft>
                <a:spcPts val="600"/>
              </a:spcAft>
              <a:buNone/>
            </a:pPr>
            <a:r>
              <a:rPr lang="pt-BR" sz="2000" b="1" kern="0" dirty="0">
                <a:solidFill>
                  <a:srgbClr val="0070C0"/>
                </a:solidFill>
                <a:effectLst/>
                <a:latin typeface="Arial" panose="020B0604020202020204" pitchFamily="34" charset="0"/>
                <a:cs typeface="Arial" panose="020B0604020202020204" pitchFamily="34" charset="0"/>
              </a:rPr>
              <a:t>Leitura:</a:t>
            </a:r>
          </a:p>
          <a:p>
            <a:pPr marL="360363" lvl="1" indent="-360363" algn="just" defTabSz="914400">
              <a:spcBef>
                <a:spcPts val="0"/>
              </a:spcBef>
              <a:spcAft>
                <a:spcPts val="600"/>
              </a:spcAft>
              <a:buNone/>
            </a:pPr>
            <a:r>
              <a:rPr lang="pt-BR" sz="2000" b="1" kern="0" dirty="0">
                <a:effectLst/>
                <a:latin typeface="Arial" panose="020B0604020202020204" pitchFamily="34" charset="0"/>
                <a:cs typeface="Arial" panose="020B0604020202020204" pitchFamily="34" charset="0"/>
              </a:rPr>
              <a:t>-	precisão na leitura, velocidade ou fluência e compreensão. </a:t>
            </a:r>
          </a:p>
          <a:p>
            <a:pPr marL="360363" lvl="1" indent="-360363" algn="just" defTabSz="914400">
              <a:spcBef>
                <a:spcPts val="0"/>
              </a:spcBef>
              <a:spcAft>
                <a:spcPts val="600"/>
              </a:spcAft>
              <a:buNone/>
            </a:pPr>
            <a:endParaRPr lang="pt-BR" sz="2000" b="1" kern="0" dirty="0">
              <a:solidFill>
                <a:srgbClr val="0070C0"/>
              </a:solidFill>
              <a:effectLst/>
              <a:latin typeface="Arial" panose="020B0604020202020204" pitchFamily="34" charset="0"/>
              <a:cs typeface="Arial" panose="020B0604020202020204" pitchFamily="34" charset="0"/>
            </a:endParaRPr>
          </a:p>
          <a:p>
            <a:pPr marL="360363" lvl="1" indent="-360363" algn="just" defTabSz="914400">
              <a:spcBef>
                <a:spcPts val="0"/>
              </a:spcBef>
              <a:spcAft>
                <a:spcPts val="600"/>
              </a:spcAft>
              <a:buNone/>
            </a:pPr>
            <a:r>
              <a:rPr lang="pt-BR" sz="2000" b="1" kern="0" dirty="0">
                <a:solidFill>
                  <a:srgbClr val="0070C0"/>
                </a:solidFill>
                <a:effectLst/>
                <a:latin typeface="Arial" panose="020B0604020202020204" pitchFamily="34" charset="0"/>
                <a:cs typeface="Arial" panose="020B0604020202020204" pitchFamily="34" charset="0"/>
              </a:rPr>
              <a:t>Escrita</a:t>
            </a:r>
            <a:r>
              <a:rPr lang="pt-BR" sz="2000" b="1" kern="0" dirty="0">
                <a:effectLst/>
                <a:latin typeface="Arial" panose="020B0604020202020204" pitchFamily="34" charset="0"/>
                <a:cs typeface="Arial" panose="020B0604020202020204" pitchFamily="34" charset="0"/>
              </a:rPr>
              <a:t>:</a:t>
            </a:r>
          </a:p>
          <a:p>
            <a:pPr marL="360363" lvl="1" indent="-360363" algn="just" defTabSz="914400">
              <a:spcBef>
                <a:spcPts val="0"/>
              </a:spcBef>
              <a:spcAft>
                <a:spcPts val="600"/>
              </a:spcAft>
              <a:buNone/>
            </a:pPr>
            <a:r>
              <a:rPr lang="pt-BR" sz="2000" b="1" kern="0" dirty="0">
                <a:effectLst/>
                <a:latin typeface="Arial" panose="020B0604020202020204" pitchFamily="34" charset="0"/>
                <a:cs typeface="Arial" panose="020B0604020202020204" pitchFamily="34" charset="0"/>
              </a:rPr>
              <a:t>-	soletração ineficiente </a:t>
            </a:r>
          </a:p>
          <a:p>
            <a:pPr marL="360363" lvl="1" indent="-360363" algn="just" defTabSz="914400">
              <a:spcBef>
                <a:spcPts val="0"/>
              </a:spcBef>
              <a:spcAft>
                <a:spcPts val="600"/>
              </a:spcAft>
              <a:buNone/>
            </a:pPr>
            <a:r>
              <a:rPr lang="pt-BR" sz="2000" b="1" kern="0" dirty="0">
                <a:effectLst/>
                <a:latin typeface="Arial" panose="020B0604020202020204" pitchFamily="34" charset="0"/>
                <a:cs typeface="Arial" panose="020B0604020202020204" pitchFamily="34" charset="0"/>
              </a:rPr>
              <a:t>-	trocas e omissões: caza/casa, caxecol/cachecol, flor/flo, lousa/loussa),</a:t>
            </a:r>
          </a:p>
          <a:p>
            <a:pPr marL="360363" lvl="1" indent="-360363" algn="just" defTabSz="914400">
              <a:spcBef>
                <a:spcPts val="0"/>
              </a:spcBef>
              <a:spcAft>
                <a:spcPts val="600"/>
              </a:spcAft>
              <a:buNone/>
            </a:pPr>
            <a:r>
              <a:rPr lang="pt-BR" sz="2000" b="1" kern="0" dirty="0">
                <a:effectLst/>
                <a:latin typeface="Arial" panose="020B0604020202020204" pitchFamily="34" charset="0"/>
                <a:cs typeface="Arial" panose="020B0604020202020204" pitchFamily="34" charset="0"/>
              </a:rPr>
              <a:t>- 	erros gramaticais e de pontuação,</a:t>
            </a:r>
          </a:p>
          <a:p>
            <a:pPr marL="360363" lvl="1" indent="-360363" algn="just" defTabSz="914400">
              <a:spcBef>
                <a:spcPts val="0"/>
              </a:spcBef>
              <a:spcAft>
                <a:spcPts val="600"/>
              </a:spcAft>
              <a:buNone/>
            </a:pPr>
            <a:r>
              <a:rPr lang="pt-BR" sz="2000" b="1" kern="0" dirty="0">
                <a:effectLst/>
                <a:latin typeface="Arial" panose="020B0604020202020204" pitchFamily="34" charset="0"/>
                <a:cs typeface="Arial" panose="020B0604020202020204" pitchFamily="34" charset="0"/>
              </a:rPr>
              <a:t>- 	</a:t>
            </a:r>
            <a:r>
              <a:rPr lang="pt-BR" sz="2000" b="1" kern="0" dirty="0" err="1">
                <a:effectLst/>
                <a:latin typeface="Arial" panose="020B0604020202020204" pitchFamily="34" charset="0"/>
                <a:cs typeface="Arial" panose="020B0604020202020204" pitchFamily="34" charset="0"/>
              </a:rPr>
              <a:t>prejuizo</a:t>
            </a:r>
            <a:r>
              <a:rPr lang="pt-BR" sz="2000" b="1" kern="0" dirty="0">
                <a:effectLst/>
                <a:latin typeface="Arial" panose="020B0604020202020204" pitchFamily="34" charset="0"/>
                <a:cs typeface="Arial" panose="020B0604020202020204" pitchFamily="34" charset="0"/>
              </a:rPr>
              <a:t> na clareza ou organização na escrita, confecção das letras.</a:t>
            </a:r>
          </a:p>
          <a:p>
            <a:pPr marL="360363" lvl="1" indent="-360363" algn="just" defTabSz="914400">
              <a:spcBef>
                <a:spcPts val="0"/>
              </a:spcBef>
              <a:spcAft>
                <a:spcPts val="600"/>
              </a:spcAft>
              <a:buNone/>
            </a:pPr>
            <a:endParaRPr lang="pt-BR" sz="2000" b="1" kern="0" dirty="0">
              <a:effectLst/>
              <a:latin typeface="Arial" panose="020B0604020202020204" pitchFamily="34" charset="0"/>
              <a:cs typeface="Arial" panose="020B0604020202020204" pitchFamily="34" charset="0"/>
            </a:endParaRPr>
          </a:p>
        </p:txBody>
      </p:sp>
      <p:sp>
        <p:nvSpPr>
          <p:cNvPr id="6" name="Retângulo 5"/>
          <p:cNvSpPr/>
          <p:nvPr/>
        </p:nvSpPr>
        <p:spPr>
          <a:xfrm>
            <a:off x="1601188" y="192699"/>
            <a:ext cx="7542811"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Domínios na  leitura e expressão escrita</a:t>
            </a:r>
          </a:p>
        </p:txBody>
      </p:sp>
      <p:sp>
        <p:nvSpPr>
          <p:cNvPr id="7"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41</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919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additive="base">
                                        <p:cTn id="1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9" fill="hold" grpId="0" nodeType="after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500"/>
                            </p:stCondLst>
                            <p:childTnLst>
                              <p:par>
                                <p:cTn id="24" presetID="2" presetClass="entr" presetSubtype="1" fill="hold" grpId="0" nodeType="after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 calcmode="lin" valueType="num">
                                      <p:cBhvr additive="base">
                                        <p:cTn id="2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4" end="4"/>
                                            </p:txEl>
                                          </p:spTgt>
                                        </p:tgtEl>
                                        <p:attrNameLst>
                                          <p:attrName>ppt_y</p:attrName>
                                        </p:attrNameLst>
                                      </p:cBhvr>
                                      <p:tavLst>
                                        <p:tav tm="0">
                                          <p:val>
                                            <p:strVal val="0-#ppt_h/2"/>
                                          </p:val>
                                        </p:tav>
                                        <p:tav tm="100000">
                                          <p:val>
                                            <p:strVal val="#ppt_y"/>
                                          </p:val>
                                        </p:tav>
                                      </p:tavLst>
                                    </p:anim>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 presetClass="entr" presetSubtype="1" fill="hold" grpId="0" nodeType="after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 calcmode="lin" valueType="num">
                                      <p:cBhvr additive="base">
                                        <p:cTn id="36"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6" end="6"/>
                                            </p:txEl>
                                          </p:spTgt>
                                        </p:tgtEl>
                                        <p:attrNameLst>
                                          <p:attrName>ppt_y</p:attrName>
                                        </p:attrNameLst>
                                      </p:cBhvr>
                                      <p:tavLst>
                                        <p:tav tm="0">
                                          <p:val>
                                            <p:strVal val="0-#ppt_h/2"/>
                                          </p:val>
                                        </p:tav>
                                        <p:tav tm="100000">
                                          <p:val>
                                            <p:strVal val="#ppt_y"/>
                                          </p:val>
                                        </p:tav>
                                      </p:tavLst>
                                    </p:anim>
                                  </p:childTnLst>
                                </p:cTn>
                              </p:par>
                            </p:childTnLst>
                          </p:cTn>
                        </p:par>
                        <p:par>
                          <p:cTn id="38" fill="hold">
                            <p:stCondLst>
                              <p:cond delay="3000"/>
                            </p:stCondLst>
                            <p:childTnLst>
                              <p:par>
                                <p:cTn id="39" presetID="2" presetClass="entr" presetSubtype="4" fill="hold" grpId="0" nodeType="after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 calcmode="lin" valueType="num">
                                      <p:cBhvr additive="base">
                                        <p:cTn id="4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sultado de imagem para letr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9746" y="1652566"/>
            <a:ext cx="3057796" cy="4414441"/>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Conteúdo 2"/>
          <p:cNvSpPr txBox="1">
            <a:spLocks/>
          </p:cNvSpPr>
          <p:nvPr/>
        </p:nvSpPr>
        <p:spPr>
          <a:xfrm>
            <a:off x="443348" y="1515307"/>
            <a:ext cx="5417127" cy="4688959"/>
          </a:xfrm>
          <a:prstGeom prst="rect">
            <a:avLst/>
          </a:prstGeom>
        </p:spPr>
        <p:txBody>
          <a:bodyPr>
            <a:normAutofit/>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263525" indent="-263525">
              <a:spcBef>
                <a:spcPts val="1800"/>
              </a:spcBef>
              <a:buNone/>
            </a:pPr>
            <a:r>
              <a:rPr lang="pt-BR" sz="2000" b="1" kern="0" dirty="0">
                <a:effectLst/>
                <a:latin typeface="Arial" panose="020B0604020202020204" pitchFamily="34" charset="0"/>
                <a:cs typeface="Arial" panose="020B0604020202020204" pitchFamily="34" charset="0"/>
              </a:rPr>
              <a:t>Características clínicas:</a:t>
            </a:r>
          </a:p>
          <a:p>
            <a:pPr marL="263525" indent="-263525">
              <a:spcBef>
                <a:spcPts val="1200"/>
              </a:spcBef>
              <a:buNone/>
            </a:pPr>
            <a:r>
              <a:rPr lang="pt-BR" sz="2000" kern="0" dirty="0">
                <a:effectLst/>
                <a:latin typeface="Arial" panose="020B0604020202020204" pitchFamily="34" charset="0"/>
                <a:cs typeface="Arial" panose="020B0604020202020204" pitchFamily="34" charset="0"/>
              </a:rPr>
              <a:t>-	diagnóstico geralmente a partir dos  7 anos.</a:t>
            </a:r>
          </a:p>
          <a:p>
            <a:pPr marL="263525" indent="-263525">
              <a:spcBef>
                <a:spcPts val="1200"/>
              </a:spcBef>
              <a:buNone/>
            </a:pPr>
            <a:r>
              <a:rPr lang="pt-BR" sz="2000" kern="0" dirty="0">
                <a:effectLst/>
                <a:latin typeface="Arial" panose="020B0604020202020204" pitchFamily="34" charset="0"/>
                <a:cs typeface="Arial" panose="020B0604020202020204" pitchFamily="34" charset="0"/>
              </a:rPr>
              <a:t>-	atraso de 2 anos ou mais, na aquisição da leitura, em relação a idade cronológica. </a:t>
            </a:r>
          </a:p>
          <a:p>
            <a:pPr marL="263525" indent="-263525">
              <a:spcBef>
                <a:spcPts val="1200"/>
              </a:spcBef>
              <a:buNone/>
            </a:pPr>
            <a:r>
              <a:rPr lang="pt-BR" sz="2000" kern="0" dirty="0">
                <a:effectLst/>
                <a:latin typeface="Arial" panose="020B0604020202020204" pitchFamily="34" charset="0"/>
                <a:cs typeface="Arial" panose="020B0604020202020204" pitchFamily="34" charset="0"/>
              </a:rPr>
              <a:t>-	em crianças com inteligência superior, </a:t>
            </a:r>
            <a:br>
              <a:rPr lang="pt-BR" sz="2000" kern="0" dirty="0">
                <a:effectLst/>
                <a:latin typeface="Arial" panose="020B0604020202020204" pitchFamily="34" charset="0"/>
                <a:cs typeface="Arial" panose="020B0604020202020204" pitchFamily="34" charset="0"/>
              </a:rPr>
            </a:br>
            <a:r>
              <a:rPr lang="pt-BR" sz="2000" kern="0" dirty="0">
                <a:effectLst/>
                <a:latin typeface="Arial" panose="020B0604020202020204" pitchFamily="34" charset="0"/>
                <a:cs typeface="Arial" panose="020B0604020202020204" pitchFamily="34" charset="0"/>
              </a:rPr>
              <a:t>pode haver compensação da dificuldades </a:t>
            </a:r>
            <a:br>
              <a:rPr lang="pt-BR" sz="2000" kern="0" dirty="0">
                <a:effectLst/>
                <a:latin typeface="Arial" panose="020B0604020202020204" pitchFamily="34" charset="0"/>
                <a:cs typeface="Arial" panose="020B0604020202020204" pitchFamily="34" charset="0"/>
              </a:rPr>
            </a:br>
            <a:r>
              <a:rPr lang="pt-BR" sz="2000" kern="0" dirty="0">
                <a:effectLst/>
                <a:latin typeface="Arial" panose="020B0604020202020204" pitchFamily="34" charset="0"/>
                <a:cs typeface="Arial" panose="020B0604020202020204" pitchFamily="34" charset="0"/>
              </a:rPr>
              <a:t>utilizando a memória e o  transtorno pode </a:t>
            </a:r>
            <a:br>
              <a:rPr lang="pt-BR" sz="2000" kern="0" dirty="0">
                <a:effectLst/>
                <a:latin typeface="Arial" panose="020B0604020202020204" pitchFamily="34" charset="0"/>
                <a:cs typeface="Arial" panose="020B0604020202020204" pitchFamily="34" charset="0"/>
              </a:rPr>
            </a:br>
            <a:r>
              <a:rPr lang="pt-BR" sz="2000" kern="0" dirty="0">
                <a:effectLst/>
                <a:latin typeface="Arial" panose="020B0604020202020204" pitchFamily="34" charset="0"/>
                <a:cs typeface="Arial" panose="020B0604020202020204" pitchFamily="34" charset="0"/>
              </a:rPr>
              <a:t>não ser visível até 9 anos.</a:t>
            </a:r>
          </a:p>
          <a:p>
            <a:pPr marL="263525" indent="-263525">
              <a:spcBef>
                <a:spcPts val="1200"/>
              </a:spcBef>
              <a:buNone/>
            </a:pPr>
            <a:r>
              <a:rPr lang="pt-BR" sz="2000" kern="0" dirty="0">
                <a:effectLst/>
                <a:latin typeface="Arial" panose="020B0604020202020204" pitchFamily="34" charset="0"/>
                <a:cs typeface="Arial" panose="020B0604020202020204" pitchFamily="34" charset="0"/>
              </a:rPr>
              <a:t>-	maior incidência em  meninos.</a:t>
            </a:r>
          </a:p>
          <a:p>
            <a:pPr marL="263525" indent="-263525">
              <a:spcBef>
                <a:spcPts val="1200"/>
              </a:spcBef>
              <a:buNone/>
            </a:pPr>
            <a:r>
              <a:rPr lang="pt-BR" sz="2000" kern="0" dirty="0">
                <a:effectLst/>
                <a:latin typeface="Arial" panose="020B0604020202020204" pitchFamily="34" charset="0"/>
                <a:cs typeface="Arial" panose="020B0604020202020204" pitchFamily="34" charset="0"/>
              </a:rPr>
              <a:t>-	desempenho da leitura muito abaixo do seu QI global.</a:t>
            </a:r>
          </a:p>
        </p:txBody>
      </p:sp>
      <p:sp>
        <p:nvSpPr>
          <p:cNvPr id="7" name="Retângulo 6"/>
          <p:cNvSpPr/>
          <p:nvPr/>
        </p:nvSpPr>
        <p:spPr>
          <a:xfrm>
            <a:off x="1601188" y="192699"/>
            <a:ext cx="7542811" cy="830997"/>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Com prejuízo em leitura – Dislexia</a:t>
            </a:r>
            <a:br>
              <a:rPr lang="pt-BR" altLang="pt-BR" sz="2400" b="1" dirty="0">
                <a:solidFill>
                  <a:schemeClr val="accent5">
                    <a:lumMod val="75000"/>
                  </a:schemeClr>
                </a:solidFill>
                <a:latin typeface="Arial" panose="020B0604020202020204" pitchFamily="34" charset="0"/>
                <a:cs typeface="Arial" panose="020B0604020202020204" pitchFamily="34" charset="0"/>
              </a:rPr>
            </a:br>
            <a:r>
              <a:rPr lang="pt-BR" altLang="pt-BR" sz="2400" b="1" dirty="0">
                <a:solidFill>
                  <a:schemeClr val="accent5">
                    <a:lumMod val="75000"/>
                  </a:schemeClr>
                </a:solidFill>
                <a:latin typeface="Arial" panose="020B0604020202020204" pitchFamily="34" charset="0"/>
                <a:cs typeface="Arial" panose="020B0604020202020204" pitchFamily="34" charset="0"/>
              </a:rPr>
              <a:t>DSM-5</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42</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004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 calcmode="lin" valueType="num">
                                      <p:cBhvr additive="base">
                                        <p:cTn id="16"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3" fill="hold" nodeType="after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0-#ppt_h/2"/>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 presetClass="entr" presetSubtype="4" fill="hold" nodeType="after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 calcmode="lin" valueType="num">
                                      <p:cBhvr additive="base">
                                        <p:cTn id="36"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45" presetClass="entr" presetSubtype="0" fill="hold" nodeType="afterEffect">
                                  <p:stCondLst>
                                    <p:cond delay="0"/>
                                  </p:stCondLst>
                                  <p:childTnLst>
                                    <p:set>
                                      <p:cBhvr>
                                        <p:cTn id="40" dur="1" fill="hold">
                                          <p:stCondLst>
                                            <p:cond delay="0"/>
                                          </p:stCondLst>
                                        </p:cTn>
                                        <p:tgtEl>
                                          <p:spTgt spid="8194"/>
                                        </p:tgtEl>
                                        <p:attrNameLst>
                                          <p:attrName>style.visibility</p:attrName>
                                        </p:attrNameLst>
                                      </p:cBhvr>
                                      <p:to>
                                        <p:strVal val="visible"/>
                                      </p:to>
                                    </p:set>
                                    <p:animEffect transition="in" filter="fade">
                                      <p:cBhvr>
                                        <p:cTn id="41" dur="1000"/>
                                        <p:tgtEl>
                                          <p:spTgt spid="8194"/>
                                        </p:tgtEl>
                                      </p:cBhvr>
                                    </p:animEffect>
                                    <p:anim calcmode="lin" valueType="num">
                                      <p:cBhvr>
                                        <p:cTn id="42" dur="1000" fill="hold"/>
                                        <p:tgtEl>
                                          <p:spTgt spid="8194"/>
                                        </p:tgtEl>
                                        <p:attrNameLst>
                                          <p:attrName>ppt_w</p:attrName>
                                        </p:attrNameLst>
                                      </p:cBhvr>
                                      <p:tavLst>
                                        <p:tav tm="0" fmla="#ppt_w*sin(2.5*pi*$)">
                                          <p:val>
                                            <p:fltVal val="0"/>
                                          </p:val>
                                        </p:tav>
                                        <p:tav tm="100000">
                                          <p:val>
                                            <p:fltVal val="1"/>
                                          </p:val>
                                        </p:tav>
                                      </p:tavLst>
                                    </p:anim>
                                    <p:anim calcmode="lin" valueType="num">
                                      <p:cBhvr>
                                        <p:cTn id="43" dur="1000" fill="hold"/>
                                        <p:tgtEl>
                                          <p:spTgt spid="81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24"/>
          <p:cNvPicPr>
            <a:picLocks noChangeAspect="1" noChangeArrowheads="1"/>
          </p:cNvPicPr>
          <p:nvPr/>
        </p:nvPicPr>
        <p:blipFill rotWithShape="1">
          <a:blip r:embed="rId2">
            <a:extLst>
              <a:ext uri="{28A0092B-C50C-407E-A947-70E740481C1C}">
                <a14:useLocalDpi xmlns:a14="http://schemas.microsoft.com/office/drawing/2010/main" val="0"/>
              </a:ext>
            </a:extLst>
          </a:blip>
          <a:srcRect t="-1" r="-790" b="56249"/>
          <a:stretch/>
        </p:blipFill>
        <p:spPr bwMode="auto">
          <a:xfrm>
            <a:off x="1215737" y="1276203"/>
            <a:ext cx="6712527" cy="4918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p:cNvSpPr/>
          <p:nvPr/>
        </p:nvSpPr>
        <p:spPr>
          <a:xfrm>
            <a:off x="1601188" y="192699"/>
            <a:ext cx="7542811"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Exemplo dislexia severa   P.   11 anos  6 º ano </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43</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9116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59394"/>
                                        </p:tgtEl>
                                        <p:attrNameLst>
                                          <p:attrName>style.visibility</p:attrName>
                                        </p:attrNameLst>
                                      </p:cBhvr>
                                      <p:to>
                                        <p:strVal val="visible"/>
                                      </p:to>
                                    </p:set>
                                    <p:animEffect transition="in" filter="blinds(horizontal)">
                                      <p:cBhvr>
                                        <p:cTn id="11" dur="15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srcRect l="29004" t="25981" r="50100" b="23698"/>
          <a:stretch/>
        </p:blipFill>
        <p:spPr>
          <a:xfrm rot="5400000">
            <a:off x="2370208" y="-347445"/>
            <a:ext cx="4569837" cy="8423564"/>
          </a:xfrm>
          <a:prstGeom prst="rect">
            <a:avLst/>
          </a:prstGeom>
        </p:spPr>
      </p:pic>
      <p:sp>
        <p:nvSpPr>
          <p:cNvPr id="5" name="CaixaDeTexto 4"/>
          <p:cNvSpPr txBox="1"/>
          <p:nvPr/>
        </p:nvSpPr>
        <p:spPr>
          <a:xfrm>
            <a:off x="1579418" y="143285"/>
            <a:ext cx="7564581" cy="830997"/>
          </a:xfrm>
          <a:prstGeom prst="rect">
            <a:avLst/>
          </a:prstGeom>
          <a:noFill/>
        </p:spPr>
        <p:txBody>
          <a:bodyPr wrap="square" rtlCol="0">
            <a:spAutoFit/>
          </a:bodyPr>
          <a:lstStyle/>
          <a:p>
            <a:r>
              <a:rPr lang="pt-BR" sz="2400" b="1" dirty="0">
                <a:solidFill>
                  <a:srgbClr val="0033CC"/>
                </a:solidFill>
              </a:rPr>
              <a:t>Transtorno de Aprendizagem na área da Leitura e  Escrita</a:t>
            </a:r>
          </a:p>
          <a:p>
            <a:pPr algn="ctr"/>
            <a:r>
              <a:rPr lang="pt-BR" sz="2400" b="1" dirty="0">
                <a:solidFill>
                  <a:srgbClr val="0033CC"/>
                </a:solidFill>
              </a:rPr>
              <a:t>(Dislexia)</a:t>
            </a:r>
          </a:p>
        </p:txBody>
      </p:sp>
      <p:sp>
        <p:nvSpPr>
          <p:cNvPr id="6" name="CaixaDeTexto 5"/>
          <p:cNvSpPr txBox="1"/>
          <p:nvPr/>
        </p:nvSpPr>
        <p:spPr>
          <a:xfrm>
            <a:off x="1357744" y="1177634"/>
            <a:ext cx="6123709" cy="369332"/>
          </a:xfrm>
          <a:prstGeom prst="rect">
            <a:avLst/>
          </a:prstGeom>
          <a:noFill/>
        </p:spPr>
        <p:txBody>
          <a:bodyPr wrap="square" rtlCol="0">
            <a:spAutoFit/>
          </a:bodyPr>
          <a:lstStyle/>
          <a:p>
            <a:r>
              <a:rPr lang="pt-BR" b="1" dirty="0"/>
              <a:t>Sexo Masculino – 12 anos – 7º Ano – Escrita espontânea</a:t>
            </a:r>
          </a:p>
        </p:txBody>
      </p:sp>
      <p:sp>
        <p:nvSpPr>
          <p:cNvPr id="9"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44</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9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 presetClass="entr" presetSubtype="5"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srcRect l="7734" t="24339" r="46109" b="5517"/>
          <a:stretch/>
        </p:blipFill>
        <p:spPr>
          <a:xfrm rot="5400000">
            <a:off x="1689100" y="1816106"/>
            <a:ext cx="4635499" cy="3975100"/>
          </a:xfrm>
          <a:prstGeom prst="rect">
            <a:avLst/>
          </a:prstGeom>
        </p:spPr>
      </p:pic>
      <p:sp>
        <p:nvSpPr>
          <p:cNvPr id="3" name="CaixaDeTexto 2"/>
          <p:cNvSpPr txBox="1"/>
          <p:nvPr/>
        </p:nvSpPr>
        <p:spPr>
          <a:xfrm>
            <a:off x="1579418" y="143285"/>
            <a:ext cx="7564581" cy="830997"/>
          </a:xfrm>
          <a:prstGeom prst="rect">
            <a:avLst/>
          </a:prstGeom>
          <a:noFill/>
        </p:spPr>
        <p:txBody>
          <a:bodyPr wrap="square" rtlCol="0">
            <a:spAutoFit/>
          </a:bodyPr>
          <a:lstStyle/>
          <a:p>
            <a:r>
              <a:rPr lang="pt-BR" sz="2400" b="1" dirty="0">
                <a:solidFill>
                  <a:srgbClr val="0033CC"/>
                </a:solidFill>
              </a:rPr>
              <a:t>Transtorno de Aprendizagem na área da Leitura e  Escrita</a:t>
            </a:r>
          </a:p>
          <a:p>
            <a:pPr algn="ctr"/>
            <a:r>
              <a:rPr lang="pt-BR" sz="2400" b="1" dirty="0">
                <a:solidFill>
                  <a:srgbClr val="0033CC"/>
                </a:solidFill>
              </a:rPr>
              <a:t>(Dislexia)</a:t>
            </a:r>
          </a:p>
        </p:txBody>
      </p:sp>
      <p:sp>
        <p:nvSpPr>
          <p:cNvPr id="5" name="CaixaDeTexto 4"/>
          <p:cNvSpPr txBox="1"/>
          <p:nvPr/>
        </p:nvSpPr>
        <p:spPr>
          <a:xfrm>
            <a:off x="1357744" y="1177634"/>
            <a:ext cx="6123709" cy="369332"/>
          </a:xfrm>
          <a:prstGeom prst="rect">
            <a:avLst/>
          </a:prstGeom>
          <a:noFill/>
        </p:spPr>
        <p:txBody>
          <a:bodyPr wrap="square" rtlCol="0">
            <a:spAutoFit/>
          </a:bodyPr>
          <a:lstStyle/>
          <a:p>
            <a:r>
              <a:rPr lang="pt-BR" b="1" dirty="0"/>
              <a:t>Sexo Masculino – 12 anos – 7º Ano – Ditado</a:t>
            </a:r>
          </a:p>
        </p:txBody>
      </p:sp>
      <p:sp>
        <p:nvSpPr>
          <p:cNvPr id="6"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45</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628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srcRect l="17659" r="15410" b="4399"/>
          <a:stretch/>
        </p:blipFill>
        <p:spPr>
          <a:xfrm rot="5400000">
            <a:off x="2318399" y="1354070"/>
            <a:ext cx="4507202" cy="5278862"/>
          </a:xfrm>
          <a:prstGeom prst="rect">
            <a:avLst/>
          </a:prstGeom>
        </p:spPr>
      </p:pic>
      <p:sp>
        <p:nvSpPr>
          <p:cNvPr id="3" name="CaixaDeTexto 2"/>
          <p:cNvSpPr txBox="1"/>
          <p:nvPr/>
        </p:nvSpPr>
        <p:spPr>
          <a:xfrm>
            <a:off x="1579418" y="143285"/>
            <a:ext cx="7564581" cy="830997"/>
          </a:xfrm>
          <a:prstGeom prst="rect">
            <a:avLst/>
          </a:prstGeom>
          <a:noFill/>
        </p:spPr>
        <p:txBody>
          <a:bodyPr wrap="square" rtlCol="0">
            <a:spAutoFit/>
          </a:bodyPr>
          <a:lstStyle/>
          <a:p>
            <a:r>
              <a:rPr lang="pt-BR" sz="2400" b="1" dirty="0">
                <a:solidFill>
                  <a:srgbClr val="0033CC"/>
                </a:solidFill>
              </a:rPr>
              <a:t>Transtorno de Aprendizagem na área da Leitura e  Escrita</a:t>
            </a:r>
          </a:p>
          <a:p>
            <a:pPr algn="ctr"/>
            <a:r>
              <a:rPr lang="pt-BR" sz="2400" b="1" dirty="0">
                <a:solidFill>
                  <a:srgbClr val="0033CC"/>
                </a:solidFill>
              </a:rPr>
              <a:t>(Dislexia)</a:t>
            </a:r>
          </a:p>
        </p:txBody>
      </p:sp>
      <p:sp>
        <p:nvSpPr>
          <p:cNvPr id="5" name="CaixaDeTexto 4"/>
          <p:cNvSpPr txBox="1"/>
          <p:nvPr/>
        </p:nvSpPr>
        <p:spPr>
          <a:xfrm>
            <a:off x="1357744" y="1177634"/>
            <a:ext cx="6123709" cy="369332"/>
          </a:xfrm>
          <a:prstGeom prst="rect">
            <a:avLst/>
          </a:prstGeom>
          <a:noFill/>
        </p:spPr>
        <p:txBody>
          <a:bodyPr wrap="square" rtlCol="0">
            <a:spAutoFit/>
          </a:bodyPr>
          <a:lstStyle/>
          <a:p>
            <a:r>
              <a:rPr lang="pt-BR" b="1" dirty="0"/>
              <a:t>Sexo Masculino – 12 anos – 7º Ano – Ditado</a:t>
            </a:r>
          </a:p>
        </p:txBody>
      </p:sp>
      <p:sp>
        <p:nvSpPr>
          <p:cNvPr id="6"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46</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183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srcRect l="8983" t="1974" r="65563" b="1974"/>
          <a:stretch/>
        </p:blipFill>
        <p:spPr>
          <a:xfrm rot="5400000">
            <a:off x="3475287" y="-829070"/>
            <a:ext cx="2355273" cy="7089120"/>
          </a:xfrm>
          <a:prstGeom prst="rect">
            <a:avLst/>
          </a:prstGeom>
        </p:spPr>
      </p:pic>
      <p:sp>
        <p:nvSpPr>
          <p:cNvPr id="3" name="CaixaDeTexto 2"/>
          <p:cNvSpPr txBox="1"/>
          <p:nvPr/>
        </p:nvSpPr>
        <p:spPr>
          <a:xfrm>
            <a:off x="2237036" y="4075238"/>
            <a:ext cx="4831775" cy="2031325"/>
          </a:xfrm>
          <a:prstGeom prst="rect">
            <a:avLst/>
          </a:prstGeom>
          <a:noFill/>
        </p:spPr>
        <p:txBody>
          <a:bodyPr wrap="square" rtlCol="0">
            <a:spAutoFit/>
          </a:bodyPr>
          <a:lstStyle/>
          <a:p>
            <a:r>
              <a:rPr lang="pt-BR" b="1" dirty="0"/>
              <a:t>um menino gordo que todo mundo zoava dele</a:t>
            </a:r>
          </a:p>
          <a:p>
            <a:r>
              <a:rPr lang="pt-BR" b="1" dirty="0"/>
              <a:t>ele ficava muito triste que chamava ele de gordo</a:t>
            </a:r>
          </a:p>
          <a:p>
            <a:r>
              <a:rPr lang="pt-BR" b="1" dirty="0"/>
              <a:t>tudo o que ele comia era em</a:t>
            </a:r>
          </a:p>
          <a:p>
            <a:r>
              <a:rPr lang="pt-BR" b="1" dirty="0"/>
              <a:t>dobro do quanto de peso ele comia</a:t>
            </a:r>
          </a:p>
          <a:p>
            <a:r>
              <a:rPr lang="pt-BR" b="1" dirty="0"/>
              <a:t>pra </a:t>
            </a:r>
            <a:r>
              <a:rPr lang="pt-BR" b="1" dirty="0" err="1"/>
              <a:t>xuxu</a:t>
            </a:r>
            <a:r>
              <a:rPr lang="pt-BR" b="1" dirty="0"/>
              <a:t> e engordava e ficava</a:t>
            </a:r>
          </a:p>
          <a:p>
            <a:r>
              <a:rPr lang="pt-BR" b="1" dirty="0"/>
              <a:t>feio demais do quanto ele comia 2</a:t>
            </a:r>
          </a:p>
          <a:p>
            <a:r>
              <a:rPr lang="pt-BR" b="1" dirty="0"/>
              <a:t>pratos de comida.</a:t>
            </a:r>
          </a:p>
        </p:txBody>
      </p:sp>
      <p:sp>
        <p:nvSpPr>
          <p:cNvPr id="5" name="CaixaDeTexto 4"/>
          <p:cNvSpPr txBox="1"/>
          <p:nvPr/>
        </p:nvSpPr>
        <p:spPr>
          <a:xfrm>
            <a:off x="1579418" y="143285"/>
            <a:ext cx="7564581" cy="830997"/>
          </a:xfrm>
          <a:prstGeom prst="rect">
            <a:avLst/>
          </a:prstGeom>
          <a:noFill/>
        </p:spPr>
        <p:txBody>
          <a:bodyPr wrap="square" rtlCol="0">
            <a:spAutoFit/>
          </a:bodyPr>
          <a:lstStyle/>
          <a:p>
            <a:r>
              <a:rPr lang="pt-BR" sz="2400" b="1" dirty="0">
                <a:solidFill>
                  <a:srgbClr val="0033CC"/>
                </a:solidFill>
              </a:rPr>
              <a:t>Transtorno de Aprendizagem na área da Leitura e  Escrita</a:t>
            </a:r>
          </a:p>
          <a:p>
            <a:pPr algn="ctr"/>
            <a:r>
              <a:rPr lang="pt-BR" sz="2400" b="1" dirty="0">
                <a:solidFill>
                  <a:srgbClr val="0033CC"/>
                </a:solidFill>
              </a:rPr>
              <a:t>(Dislexia)</a:t>
            </a:r>
          </a:p>
        </p:txBody>
      </p:sp>
      <p:sp>
        <p:nvSpPr>
          <p:cNvPr id="6" name="CaixaDeTexto 5"/>
          <p:cNvSpPr txBox="1"/>
          <p:nvPr/>
        </p:nvSpPr>
        <p:spPr>
          <a:xfrm>
            <a:off x="1357744" y="1177634"/>
            <a:ext cx="6123709" cy="369332"/>
          </a:xfrm>
          <a:prstGeom prst="rect">
            <a:avLst/>
          </a:prstGeom>
          <a:noFill/>
        </p:spPr>
        <p:txBody>
          <a:bodyPr wrap="square" rtlCol="0">
            <a:spAutoFit/>
          </a:bodyPr>
          <a:lstStyle/>
          <a:p>
            <a:r>
              <a:rPr lang="pt-BR" b="1" dirty="0"/>
              <a:t>Sexo Masculino – 12 anos – 7º Ano – Escrita espontânea</a:t>
            </a:r>
          </a:p>
        </p:txBody>
      </p:sp>
      <p:sp>
        <p:nvSpPr>
          <p:cNvPr id="7"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47</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646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3" presetClass="entr" presetSubtype="1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5356036" y="1600200"/>
            <a:ext cx="2969099" cy="4401205"/>
          </a:xfrm>
          <a:prstGeom prst="rect">
            <a:avLst/>
          </a:prstGeom>
          <a:noFill/>
        </p:spPr>
        <p:txBody>
          <a:bodyPr wrap="square" rtlCol="0">
            <a:spAutoFit/>
          </a:bodyPr>
          <a:lstStyle/>
          <a:p>
            <a:r>
              <a:rPr lang="pt-BR" sz="2800" dirty="0"/>
              <a:t>1 – Riqueza</a:t>
            </a:r>
          </a:p>
          <a:p>
            <a:r>
              <a:rPr lang="pt-BR" sz="2800" dirty="0"/>
              <a:t>2 – Galinha</a:t>
            </a:r>
          </a:p>
          <a:p>
            <a:r>
              <a:rPr lang="pt-BR" sz="2800" dirty="0"/>
              <a:t>3 – Desenho</a:t>
            </a:r>
          </a:p>
          <a:p>
            <a:r>
              <a:rPr lang="pt-BR" sz="2800" dirty="0"/>
              <a:t>4 – Problema</a:t>
            </a:r>
          </a:p>
          <a:p>
            <a:r>
              <a:rPr lang="pt-BR" sz="2800" dirty="0"/>
              <a:t>5 – Imaginar</a:t>
            </a:r>
          </a:p>
          <a:p>
            <a:r>
              <a:rPr lang="pt-BR" sz="2800" dirty="0"/>
              <a:t>6 – Maldade</a:t>
            </a:r>
          </a:p>
          <a:p>
            <a:r>
              <a:rPr lang="pt-BR" sz="2800" dirty="0"/>
              <a:t>7 – Transformar</a:t>
            </a:r>
          </a:p>
          <a:p>
            <a:r>
              <a:rPr lang="pt-BR" sz="2800" dirty="0"/>
              <a:t>8 – Futebol</a:t>
            </a:r>
          </a:p>
          <a:p>
            <a:r>
              <a:rPr lang="pt-BR" sz="2800" dirty="0"/>
              <a:t>9 – Proteger</a:t>
            </a:r>
          </a:p>
          <a:p>
            <a:r>
              <a:rPr lang="pt-BR" sz="2800" dirty="0"/>
              <a:t>10 – Galho</a:t>
            </a:r>
          </a:p>
        </p:txBody>
      </p:sp>
      <p:pic>
        <p:nvPicPr>
          <p:cNvPr id="5" name="Imagem 4"/>
          <p:cNvPicPr>
            <a:picLocks noChangeAspect="1"/>
          </p:cNvPicPr>
          <p:nvPr/>
        </p:nvPicPr>
        <p:blipFill rotWithShape="1">
          <a:blip r:embed="rId2"/>
          <a:srcRect l="35671" t="7960" r="15672" b="5075"/>
          <a:stretch/>
        </p:blipFill>
        <p:spPr>
          <a:xfrm>
            <a:off x="668111" y="1600200"/>
            <a:ext cx="3438689" cy="4609530"/>
          </a:xfrm>
          <a:prstGeom prst="rect">
            <a:avLst/>
          </a:prstGeom>
        </p:spPr>
      </p:pic>
      <p:sp>
        <p:nvSpPr>
          <p:cNvPr id="6" name="CaixaDeTexto 5"/>
          <p:cNvSpPr txBox="1"/>
          <p:nvPr/>
        </p:nvSpPr>
        <p:spPr>
          <a:xfrm>
            <a:off x="1579418" y="143285"/>
            <a:ext cx="7564581" cy="830997"/>
          </a:xfrm>
          <a:prstGeom prst="rect">
            <a:avLst/>
          </a:prstGeom>
          <a:noFill/>
        </p:spPr>
        <p:txBody>
          <a:bodyPr wrap="square" rtlCol="0">
            <a:spAutoFit/>
          </a:bodyPr>
          <a:lstStyle/>
          <a:p>
            <a:r>
              <a:rPr lang="pt-BR" sz="2400" b="1" dirty="0">
                <a:solidFill>
                  <a:srgbClr val="0033CC"/>
                </a:solidFill>
              </a:rPr>
              <a:t>Transtorno de Aprendizagem na área da Leitura e  Escrita</a:t>
            </a:r>
          </a:p>
          <a:p>
            <a:pPr algn="ctr"/>
            <a:r>
              <a:rPr lang="pt-BR" sz="2400" b="1" dirty="0">
                <a:solidFill>
                  <a:srgbClr val="0033CC"/>
                </a:solidFill>
              </a:rPr>
              <a:t>(Dislexia)</a:t>
            </a:r>
          </a:p>
        </p:txBody>
      </p:sp>
      <p:sp>
        <p:nvSpPr>
          <p:cNvPr id="7" name="CaixaDeTexto 6"/>
          <p:cNvSpPr txBox="1"/>
          <p:nvPr/>
        </p:nvSpPr>
        <p:spPr>
          <a:xfrm>
            <a:off x="1357744" y="1177634"/>
            <a:ext cx="6123709" cy="369332"/>
          </a:xfrm>
          <a:prstGeom prst="rect">
            <a:avLst/>
          </a:prstGeom>
          <a:noFill/>
        </p:spPr>
        <p:txBody>
          <a:bodyPr wrap="square" rtlCol="0">
            <a:spAutoFit/>
          </a:bodyPr>
          <a:lstStyle/>
          <a:p>
            <a:r>
              <a:rPr lang="pt-BR" b="1" dirty="0"/>
              <a:t>Sexo Masculino – 12 anos – 7º Ano – Ditado</a:t>
            </a:r>
          </a:p>
        </p:txBody>
      </p:sp>
      <p:sp>
        <p:nvSpPr>
          <p:cNvPr id="8"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48</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536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4294967295"/>
          </p:nvPr>
        </p:nvSpPr>
        <p:spPr>
          <a:xfrm>
            <a:off x="872836" y="1496291"/>
            <a:ext cx="7813964" cy="4599709"/>
          </a:xfrm>
        </p:spPr>
        <p:txBody>
          <a:bodyPr>
            <a:normAutofit/>
          </a:bodyPr>
          <a:lstStyle/>
          <a:p>
            <a:endParaRPr lang="pt-BR" sz="2000" dirty="0">
              <a:latin typeface="Arial" panose="020B0604020202020204" pitchFamily="34" charset="0"/>
              <a:cs typeface="Arial" panose="020B0604020202020204" pitchFamily="34" charset="0"/>
              <a:hlinkClick r:id="rId2"/>
            </a:endParaRPr>
          </a:p>
          <a:p>
            <a:endParaRPr lang="pt-BR" sz="2000" dirty="0">
              <a:latin typeface="Arial" panose="020B0604020202020204" pitchFamily="34" charset="0"/>
              <a:cs typeface="Arial" panose="020B0604020202020204" pitchFamily="34" charset="0"/>
              <a:hlinkClick r:id="rId2"/>
            </a:endParaRPr>
          </a:p>
          <a:p>
            <a:endParaRPr lang="pt-BR" sz="2000" dirty="0">
              <a:latin typeface="Arial" panose="020B0604020202020204" pitchFamily="34" charset="0"/>
              <a:cs typeface="Arial" panose="020B0604020202020204" pitchFamily="34" charset="0"/>
              <a:hlinkClick r:id="rId2"/>
            </a:endParaRPr>
          </a:p>
          <a:p>
            <a:endParaRPr lang="pt-BR" sz="2000" dirty="0">
              <a:latin typeface="Arial" panose="020B0604020202020204" pitchFamily="34" charset="0"/>
              <a:cs typeface="Arial" panose="020B0604020202020204" pitchFamily="34" charset="0"/>
              <a:hlinkClick r:id="rId2"/>
            </a:endParaRPr>
          </a:p>
          <a:p>
            <a:endParaRPr lang="pt-BR" sz="2000" dirty="0">
              <a:latin typeface="Arial" panose="020B0604020202020204" pitchFamily="34" charset="0"/>
              <a:cs typeface="Arial" panose="020B0604020202020204" pitchFamily="34" charset="0"/>
              <a:hlinkClick r:id="rId2"/>
            </a:endParaRPr>
          </a:p>
          <a:p>
            <a:r>
              <a:rPr lang="pt-BR" sz="2000" dirty="0">
                <a:latin typeface="Arial" panose="020B0604020202020204" pitchFamily="34" charset="0"/>
                <a:cs typeface="Arial" panose="020B0604020202020204" pitchFamily="34" charset="0"/>
                <a:hlinkClick r:id="rId2"/>
              </a:rPr>
              <a:t>https://www.youtube.com/watch?v=B6cP4ilOyV4</a:t>
            </a:r>
            <a:endParaRPr lang="pt-BR" sz="2000" dirty="0">
              <a:latin typeface="Arial" panose="020B0604020202020204" pitchFamily="34" charset="0"/>
              <a:cs typeface="Arial" panose="020B0604020202020204" pitchFamily="34" charset="0"/>
            </a:endParaRPr>
          </a:p>
          <a:p>
            <a:endParaRPr lang="pt-BR" sz="2000" dirty="0">
              <a:latin typeface="Arial" panose="020B0604020202020204" pitchFamily="34" charset="0"/>
              <a:cs typeface="Arial" panose="020B0604020202020204" pitchFamily="34" charset="0"/>
            </a:endParaRPr>
          </a:p>
          <a:p>
            <a:r>
              <a:rPr lang="pt-BR" sz="2000" dirty="0">
                <a:latin typeface="Arial" panose="020B0604020202020204" pitchFamily="34" charset="0"/>
                <a:cs typeface="Arial" panose="020B0604020202020204" pitchFamily="34" charset="0"/>
              </a:rPr>
              <a:t>TEMPO 7.06</a:t>
            </a:r>
          </a:p>
        </p:txBody>
      </p:sp>
      <p:sp>
        <p:nvSpPr>
          <p:cNvPr id="4" name="Retângulo 3"/>
          <p:cNvSpPr/>
          <p:nvPr/>
        </p:nvSpPr>
        <p:spPr>
          <a:xfrm>
            <a:off x="1601188" y="192699"/>
            <a:ext cx="7542811"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DISLEXIA</a:t>
            </a:r>
          </a:p>
        </p:txBody>
      </p:sp>
      <p:pic>
        <p:nvPicPr>
          <p:cNvPr id="2" name="Imagem 1"/>
          <p:cNvPicPr>
            <a:picLocks noChangeAspect="1"/>
          </p:cNvPicPr>
          <p:nvPr/>
        </p:nvPicPr>
        <p:blipFill>
          <a:blip r:embed="rId3"/>
          <a:stretch>
            <a:fillRect/>
          </a:stretch>
        </p:blipFill>
        <p:spPr>
          <a:xfrm>
            <a:off x="872836" y="1496291"/>
            <a:ext cx="2715491" cy="1527464"/>
          </a:xfrm>
          <a:prstGeom prst="rect">
            <a:avLst/>
          </a:prstGeom>
        </p:spPr>
      </p:pic>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49</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86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250"/>
                                        <p:tgtEl>
                                          <p:spTgt spid="2"/>
                                        </p:tgtEl>
                                      </p:cBhvr>
                                    </p:animEffect>
                                    <p:anim calcmode="lin" valueType="num">
                                      <p:cBhvr>
                                        <p:cTn id="12" dur="1250" fill="hold"/>
                                        <p:tgtEl>
                                          <p:spTgt spid="2"/>
                                        </p:tgtEl>
                                        <p:attrNameLst>
                                          <p:attrName>ppt_w</p:attrName>
                                        </p:attrNameLst>
                                      </p:cBhvr>
                                      <p:tavLst>
                                        <p:tav tm="0" fmla="#ppt_w*sin(2.5*pi*$)">
                                          <p:val>
                                            <p:fltVal val="0"/>
                                          </p:val>
                                        </p:tav>
                                        <p:tav tm="100000">
                                          <p:val>
                                            <p:fltVal val="1"/>
                                          </p:val>
                                        </p:tav>
                                      </p:tavLst>
                                    </p:anim>
                                    <p:anim calcmode="lin" valueType="num">
                                      <p:cBhvr>
                                        <p:cTn id="13" dur="1250" fill="hold"/>
                                        <p:tgtEl>
                                          <p:spTgt spid="2"/>
                                        </p:tgtEl>
                                        <p:attrNameLst>
                                          <p:attrName>ppt_h</p:attrName>
                                        </p:attrNameLst>
                                      </p:cBhvr>
                                      <p:tavLst>
                                        <p:tav tm="0">
                                          <p:val>
                                            <p:strVal val="#ppt_h"/>
                                          </p:val>
                                        </p:tav>
                                        <p:tav tm="100000">
                                          <p:val>
                                            <p:strVal val="#ppt_h"/>
                                          </p:val>
                                        </p:tav>
                                      </p:tavLst>
                                    </p:anim>
                                  </p:childTnLst>
                                </p:cTn>
                              </p:par>
                            </p:childTnLst>
                          </p:cTn>
                        </p:par>
                        <p:par>
                          <p:cTn id="14" fill="hold">
                            <p:stCondLst>
                              <p:cond delay="1250"/>
                            </p:stCondLst>
                            <p:childTnLst>
                              <p:par>
                                <p:cTn id="15" presetID="2" presetClass="entr" presetSubtype="4" fill="hold" nodeType="after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25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250" fill="hold"/>
                                        <p:tgtEl>
                                          <p:spTgt spid="3">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25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25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601189" y="192699"/>
            <a:ext cx="5866412" cy="907941"/>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Tabulação – Educação Infantil</a:t>
            </a:r>
          </a:p>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Identificação do problema</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5</a:t>
            </a:fld>
            <a:endParaRPr lang="pt-BR" b="1" dirty="0">
              <a:latin typeface="Arial" panose="020B0604020202020204" pitchFamily="34" charset="0"/>
              <a:cs typeface="Arial" panose="020B0604020202020204" pitchFamily="34" charset="0"/>
            </a:endParaRPr>
          </a:p>
        </p:txBody>
      </p:sp>
      <p:graphicFrame>
        <p:nvGraphicFramePr>
          <p:cNvPr id="4" name="Tabela 3">
            <a:extLst>
              <a:ext uri="{FF2B5EF4-FFF2-40B4-BE49-F238E27FC236}">
                <a16:creationId xmlns:a16="http://schemas.microsoft.com/office/drawing/2014/main" xmlns="" id="{52422CFA-DECA-4F4C-AFF1-AEE5420A169A}"/>
              </a:ext>
            </a:extLst>
          </p:cNvPr>
          <p:cNvGraphicFramePr>
            <a:graphicFrameLocks noGrp="1"/>
          </p:cNvGraphicFramePr>
          <p:nvPr>
            <p:extLst>
              <p:ext uri="{D42A27DB-BD31-4B8C-83A1-F6EECF244321}">
                <p14:modId xmlns:p14="http://schemas.microsoft.com/office/powerpoint/2010/main" val="4179883194"/>
              </p:ext>
            </p:extLst>
          </p:nvPr>
        </p:nvGraphicFramePr>
        <p:xfrm>
          <a:off x="451860" y="1393520"/>
          <a:ext cx="8240280" cy="4265295"/>
        </p:xfrm>
        <a:graphic>
          <a:graphicData uri="http://schemas.openxmlformats.org/drawingml/2006/table">
            <a:tbl>
              <a:tblPr/>
              <a:tblGrid>
                <a:gridCol w="4120140">
                  <a:extLst>
                    <a:ext uri="{9D8B030D-6E8A-4147-A177-3AD203B41FA5}">
                      <a16:colId xmlns:a16="http://schemas.microsoft.com/office/drawing/2014/main" xmlns="" val="2490879947"/>
                    </a:ext>
                  </a:extLst>
                </a:gridCol>
                <a:gridCol w="4120140">
                  <a:extLst>
                    <a:ext uri="{9D8B030D-6E8A-4147-A177-3AD203B41FA5}">
                      <a16:colId xmlns:a16="http://schemas.microsoft.com/office/drawing/2014/main" xmlns="" val="464282223"/>
                    </a:ext>
                  </a:extLst>
                </a:gridCol>
              </a:tblGrid>
              <a:tr h="289744">
                <a:tc>
                  <a:txBody>
                    <a:bodyPr/>
                    <a:lstStyle/>
                    <a:p>
                      <a:pPr algn="l" fontAlgn="b"/>
                      <a:r>
                        <a:rPr lang="pt-BR" sz="1200" b="1" i="0" u="none" strike="noStrike" dirty="0">
                          <a:solidFill>
                            <a:srgbClr val="000000"/>
                          </a:solidFill>
                          <a:effectLst/>
                          <a:latin typeface="Calibri" panose="020F0502020204030204" pitchFamily="34" charset="0"/>
                        </a:rPr>
                        <a:t>JD II A Polivalente</a:t>
                      </a:r>
                      <a:br>
                        <a:rPr lang="pt-BR" sz="1200" b="1" i="0" u="none" strike="noStrike" dirty="0">
                          <a:solidFill>
                            <a:srgbClr val="000000"/>
                          </a:solidFill>
                          <a:effectLst/>
                          <a:latin typeface="Calibri" panose="020F0502020204030204" pitchFamily="34" charset="0"/>
                        </a:rPr>
                      </a:br>
                      <a:r>
                        <a:rPr lang="pt-BR" sz="1200" b="1" i="0" u="none" strike="noStrike" dirty="0">
                          <a:solidFill>
                            <a:srgbClr val="000000"/>
                          </a:solidFill>
                          <a:effectLst/>
                          <a:latin typeface="Calibri" panose="020F0502020204030204" pitchFamily="34" charset="0"/>
                        </a:rPr>
                        <a:t>Profa. Shirley dos Santos de Araujo</a:t>
                      </a:r>
                    </a:p>
                  </a:txBody>
                  <a:tcPr marL="7067" marR="7067" marT="7067" marB="3392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200" b="1" i="0" u="none" strike="noStrike" dirty="0">
                          <a:solidFill>
                            <a:srgbClr val="000000"/>
                          </a:solidFill>
                          <a:effectLst/>
                          <a:latin typeface="Calibri" panose="020F0502020204030204" pitchFamily="34" charset="0"/>
                        </a:rPr>
                        <a:t>JD II B  Polivalente</a:t>
                      </a:r>
                      <a:br>
                        <a:rPr lang="pt-BR" sz="1200" b="1" i="0" u="none" strike="noStrike" dirty="0">
                          <a:solidFill>
                            <a:srgbClr val="000000"/>
                          </a:solidFill>
                          <a:effectLst/>
                          <a:latin typeface="Calibri" panose="020F0502020204030204" pitchFamily="34" charset="0"/>
                        </a:rPr>
                      </a:br>
                      <a:r>
                        <a:rPr lang="pt-BR" sz="1200" b="1" i="0" u="none" strike="noStrike" dirty="0">
                          <a:solidFill>
                            <a:srgbClr val="000000"/>
                          </a:solidFill>
                          <a:effectLst/>
                          <a:latin typeface="Calibri" panose="020F0502020204030204" pitchFamily="34" charset="0"/>
                        </a:rPr>
                        <a:t>Profa. Adriana Alves da Silva</a:t>
                      </a:r>
                    </a:p>
                  </a:txBody>
                  <a:tcPr marL="7067" marR="7067" marT="7067" marB="3392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263247053"/>
                  </a:ext>
                </a:extLst>
              </a:tr>
              <a:tr h="3858547">
                <a:tc>
                  <a:txBody>
                    <a:bodyPr/>
                    <a:lstStyle/>
                    <a:p>
                      <a:pPr algn="l" fontAlgn="b"/>
                      <a:r>
                        <a:rPr lang="pt-BR" sz="1200" b="0" i="0" u="none" strike="noStrike" dirty="0">
                          <a:solidFill>
                            <a:srgbClr val="000000"/>
                          </a:solidFill>
                          <a:effectLst/>
                          <a:latin typeface="Calibri" panose="020F0502020204030204" pitchFamily="34" charset="0"/>
                        </a:rPr>
                        <a:t>1) Conversas paralelas: os alunos gostam de conversar, mas em momentos de explicação ou nas horas de atividades. A sala é pequena e atrapalha todo o andamento da aula. Chega a levar um certo tempo até acalmar a todos.</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2) ficam dispersos: alguns alunos se distraem facilmente, com ruídos ou em seu próprio pensamento, chegam a perder o interesse pela atividade proposta ou se atrasar em realizá-las.</a:t>
                      </a:r>
                      <a:r>
                        <a:rPr lang="pt-BR" sz="1200" b="1" i="0" u="none" strike="noStrike" dirty="0">
                          <a:solidFill>
                            <a:srgbClr val="000000"/>
                          </a:solidFill>
                          <a:effectLst/>
                          <a:latin typeface="Calibri" panose="020F0502020204030204" pitchFamily="34" charset="0"/>
                        </a:rPr>
                        <a:t>[1]</a:t>
                      </a:r>
                      <a:r>
                        <a:rPr lang="pt-BR" sz="1200" b="0" i="0" u="none" strike="noStrike" dirty="0">
                          <a:solidFill>
                            <a:srgbClr val="000000"/>
                          </a:solidFill>
                          <a:effectLst/>
                          <a:latin typeface="Calibri" panose="020F0502020204030204" pitchFamily="34" charset="0"/>
                        </a:rPr>
                        <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3) ansiosos: ficam ansiosos nas horas das atividades, querendo fazer o mais rápido possível para entregar logo.</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4) falta de disciplina: temos um aluno indisciplinado, não consegue socializar com o grupo, não tem interesse em realizar as atividades, é agressivo muitas vezes, compulsivo, agitado. O seu comportamento afeta a turma, gera um ambiente difícil para todos (alunos e professor),  os alunos não colaboram com o momento, não sentem mais vontade de realizar as atividades propostas, perdem o interesse, pois é preciso uma maior atenção para este aluno.</a:t>
                      </a:r>
                    </a:p>
                  </a:txBody>
                  <a:tcPr marL="7067" marR="7067" marT="7067" marB="3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t-BR" sz="1200" b="0" i="0" u="none" strike="noStrike" dirty="0">
                          <a:solidFill>
                            <a:srgbClr val="000000"/>
                          </a:solidFill>
                          <a:effectLst/>
                          <a:latin typeface="Calibri" panose="020F0502020204030204" pitchFamily="34" charset="0"/>
                        </a:rPr>
                        <a:t>1o. Baixa atenção - Algumas crianças perdem a atenção/concentração rapidamente </a:t>
                      </a:r>
                      <a:r>
                        <a:rPr lang="pt-BR" sz="1200" b="1" i="0" u="none" strike="noStrike" dirty="0">
                          <a:solidFill>
                            <a:srgbClr val="000000"/>
                          </a:solidFill>
                          <a:effectLst/>
                          <a:latin typeface="Calibri" panose="020F0502020204030204" pitchFamily="34" charset="0"/>
                        </a:rPr>
                        <a:t>[1]</a:t>
                      </a:r>
                      <a:r>
                        <a:rPr lang="pt-BR" sz="1200" b="0" i="0" u="none" strike="noStrike" dirty="0">
                          <a:solidFill>
                            <a:srgbClr val="000000"/>
                          </a:solidFill>
                          <a:effectLst/>
                          <a:latin typeface="Calibri" panose="020F0502020204030204" pitchFamily="34" charset="0"/>
                        </a:rPr>
                        <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2o. Agitação e impulsividade - Notamos que alguns alunos são muito agitados e impulsivos e também são prejudicados em sua aprendizagem devido a este comportamento </a:t>
                      </a:r>
                      <a:r>
                        <a:rPr lang="pt-BR" sz="1200" b="1" i="0" u="none" strike="noStrike" dirty="0">
                          <a:solidFill>
                            <a:srgbClr val="000000"/>
                          </a:solidFill>
                          <a:effectLst/>
                          <a:latin typeface="Calibri" panose="020F0502020204030204" pitchFamily="34" charset="0"/>
                        </a:rPr>
                        <a:t>[15}</a:t>
                      </a:r>
                      <a:r>
                        <a:rPr lang="pt-BR" sz="1200" b="0" i="0" u="none" strike="noStrike" dirty="0">
                          <a:solidFill>
                            <a:srgbClr val="000000"/>
                          </a:solidFill>
                          <a:effectLst/>
                          <a:latin typeface="Calibri" panose="020F0502020204030204" pitchFamily="34" charset="0"/>
                        </a:rPr>
                        <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3o. agressividade gratuita - Temos um aluno que tem o hábito de agredir fisicamente os colegas, sem motivo </a:t>
                      </a:r>
                      <a:r>
                        <a:rPr lang="pt-BR" sz="1200" b="1" i="0" u="none" strike="noStrike" dirty="0">
                          <a:solidFill>
                            <a:srgbClr val="000000"/>
                          </a:solidFill>
                          <a:effectLst/>
                          <a:latin typeface="Calibri" panose="020F0502020204030204" pitchFamily="34" charset="0"/>
                        </a:rPr>
                        <a:t>[16]</a:t>
                      </a:r>
                      <a:r>
                        <a:rPr lang="pt-BR" sz="1200" b="0" i="0" u="none" strike="noStrike" dirty="0">
                          <a:solidFill>
                            <a:srgbClr val="000000"/>
                          </a:solidFill>
                          <a:effectLst/>
                          <a:latin typeface="Calibri" panose="020F0502020204030204" pitchFamily="34" charset="0"/>
                        </a:rPr>
                        <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4o. falta de noção espacial - alguns alunos possuem dificuldade em se organizar, deixando o estojo aberto, derrubando os lápis, se balançando nas cadeiras e mesas, mesmo sendo orientados continuamente. </a:t>
                      </a:r>
                      <a:r>
                        <a:rPr lang="pt-BR" sz="1200" b="1" i="0" u="none" strike="noStrike" dirty="0">
                          <a:solidFill>
                            <a:srgbClr val="000000"/>
                          </a:solidFill>
                          <a:effectLst/>
                          <a:latin typeface="Calibri" panose="020F0502020204030204" pitchFamily="34" charset="0"/>
                        </a:rPr>
                        <a:t>[17], [2]</a:t>
                      </a:r>
                      <a:r>
                        <a:rPr lang="pt-BR" sz="1200" b="0" i="0" u="none" strike="noStrike" dirty="0">
                          <a:solidFill>
                            <a:srgbClr val="000000"/>
                          </a:solidFill>
                          <a:effectLst/>
                          <a:latin typeface="Calibri" panose="020F0502020204030204" pitchFamily="34" charset="0"/>
                        </a:rPr>
                        <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5o. dificuldade em cumprir combinados - Determinados alunos não </a:t>
                      </a:r>
                      <a:r>
                        <a:rPr lang="pt-BR" sz="1200" b="1" i="0" u="none" strike="noStrike" dirty="0">
                          <a:solidFill>
                            <a:srgbClr val="000000"/>
                          </a:solidFill>
                          <a:effectLst/>
                          <a:latin typeface="Calibri" panose="020F0502020204030204" pitchFamily="34" charset="0"/>
                        </a:rPr>
                        <a:t>[5] </a:t>
                      </a:r>
                      <a:r>
                        <a:rPr lang="pt-BR" sz="1200" b="0" i="0" u="none" strike="noStrike" dirty="0">
                          <a:solidFill>
                            <a:srgbClr val="000000"/>
                          </a:solidFill>
                          <a:effectLst/>
                          <a:latin typeface="Calibri" panose="020F0502020204030204" pitchFamily="34" charset="0"/>
                        </a:rPr>
                        <a:t>conseguem cumprir combinados, e se descontrolam quando são cobrados.</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6o. Falta de autonomia - motricidade - a maioria dos alunos não consegue amarrar, abotoar, abrir e fechar o zíper, etc. </a:t>
                      </a:r>
                      <a:r>
                        <a:rPr lang="pt-BR" sz="1200" b="1" i="0" u="none" strike="noStrike" dirty="0">
                          <a:solidFill>
                            <a:srgbClr val="000000"/>
                          </a:solidFill>
                          <a:effectLst/>
                          <a:latin typeface="Calibri" panose="020F0502020204030204" pitchFamily="34" charset="0"/>
                        </a:rPr>
                        <a:t>[18], [14]</a:t>
                      </a:r>
                      <a:r>
                        <a:rPr lang="pt-BR" sz="1200" b="0" i="0" u="none" strike="noStrike" dirty="0">
                          <a:solidFill>
                            <a:srgbClr val="000000"/>
                          </a:solidFill>
                          <a:effectLst/>
                          <a:latin typeface="Calibri" panose="020F0502020204030204" pitchFamily="34" charset="0"/>
                        </a:rPr>
                        <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7o. Necessidade de maior supervisão0 (pais) - notamos que alguns alunos não são supervisionados na execução das tarefas em casa.</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vale ressaltar que são casos específicos. </a:t>
                      </a:r>
                      <a:r>
                        <a:rPr lang="pt-BR" sz="1200" b="1" i="0" u="none" strike="noStrike" dirty="0">
                          <a:solidFill>
                            <a:srgbClr val="000000"/>
                          </a:solidFill>
                          <a:effectLst/>
                          <a:latin typeface="Calibri" panose="020F0502020204030204" pitchFamily="34" charset="0"/>
                        </a:rPr>
                        <a:t>[7]</a:t>
                      </a:r>
                      <a:endParaRPr lang="pt-BR" sz="1200" b="0" i="0" u="none" strike="noStrike" dirty="0">
                        <a:solidFill>
                          <a:srgbClr val="000000"/>
                        </a:solidFill>
                        <a:effectLst/>
                        <a:latin typeface="Calibri" panose="020F0502020204030204" pitchFamily="34" charset="0"/>
                      </a:endParaRPr>
                    </a:p>
                  </a:txBody>
                  <a:tcPr marL="7067" marR="7067" marT="7067" marB="3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21717379"/>
                  </a:ext>
                </a:extLst>
              </a:tr>
            </a:tbl>
          </a:graphicData>
        </a:graphic>
      </p:graphicFrame>
    </p:spTree>
    <p:extLst>
      <p:ext uri="{BB962C8B-B14F-4D97-AF65-F5344CB8AC3E}">
        <p14:creationId xmlns:p14="http://schemas.microsoft.com/office/powerpoint/2010/main" val="3517653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2"/>
          <p:cNvSpPr txBox="1">
            <a:spLocks/>
          </p:cNvSpPr>
          <p:nvPr/>
        </p:nvSpPr>
        <p:spPr>
          <a:xfrm>
            <a:off x="457200" y="1446032"/>
            <a:ext cx="8285018" cy="4688959"/>
          </a:xfrm>
          <a:prstGeom prst="rect">
            <a:avLst/>
          </a:prstGeom>
        </p:spPr>
        <p:txBody>
          <a:bodyPr>
            <a:noAutofit/>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lvl="1" indent="0" algn="just" defTabSz="914400">
              <a:spcBef>
                <a:spcPts val="0"/>
              </a:spcBef>
              <a:spcAft>
                <a:spcPts val="600"/>
              </a:spcAft>
              <a:buNone/>
            </a:pPr>
            <a:r>
              <a:rPr lang="pt-BR" sz="2000" b="1" kern="0" dirty="0">
                <a:effectLst/>
                <a:latin typeface="Arial" panose="020B0604020202020204" pitchFamily="34" charset="0"/>
                <a:cs typeface="Arial" panose="020B0604020202020204" pitchFamily="34" charset="0"/>
              </a:rPr>
              <a:t>Alteração específica que afeta a escrita da criança, independentemente da sua inteligência, ensino e oportunidades. Observa-se tal característica na correção ortográfica e construção de textos escritos e não na  qualidade da grafia. </a:t>
            </a:r>
          </a:p>
          <a:p>
            <a:pPr marL="0" lvl="1" indent="0" algn="just" defTabSz="914400">
              <a:spcBef>
                <a:spcPts val="0"/>
              </a:spcBef>
              <a:spcAft>
                <a:spcPts val="600"/>
              </a:spcAft>
              <a:buNone/>
            </a:pPr>
            <a:endParaRPr lang="pt-BR" sz="2000" b="1" kern="0" dirty="0">
              <a:effectLst/>
              <a:latin typeface="Arial" panose="020B0604020202020204" pitchFamily="34" charset="0"/>
              <a:cs typeface="Arial" panose="020B0604020202020204" pitchFamily="34" charset="0"/>
            </a:endParaRPr>
          </a:p>
          <a:p>
            <a:pPr marL="0" lvl="1" indent="0" algn="just" defTabSz="914400">
              <a:spcBef>
                <a:spcPts val="0"/>
              </a:spcBef>
              <a:spcAft>
                <a:spcPts val="600"/>
              </a:spcAft>
              <a:buNone/>
            </a:pPr>
            <a:r>
              <a:rPr lang="pt-BR" sz="2000" b="1" kern="0" dirty="0">
                <a:effectLst/>
                <a:latin typeface="Arial" panose="020B0604020202020204" pitchFamily="34" charset="0"/>
                <a:cs typeface="Arial" panose="020B0604020202020204" pitchFamily="34" charset="0"/>
              </a:rPr>
              <a:t>Esta desordem afeta as aptidões da escrita e traduz-se </a:t>
            </a:r>
            <a:br>
              <a:rPr lang="pt-BR" sz="2000" b="1" kern="0" dirty="0">
                <a:effectLst/>
                <a:latin typeface="Arial" panose="020B0604020202020204" pitchFamily="34" charset="0"/>
                <a:cs typeface="Arial" panose="020B0604020202020204" pitchFamily="34" charset="0"/>
              </a:rPr>
            </a:br>
            <a:r>
              <a:rPr lang="pt-BR" sz="2000" b="1" kern="0" dirty="0">
                <a:effectLst/>
                <a:latin typeface="Arial" panose="020B0604020202020204" pitchFamily="34" charset="0"/>
                <a:cs typeface="Arial" panose="020B0604020202020204" pitchFamily="34" charset="0"/>
              </a:rPr>
              <a:t>por dificuldades persistentes e recorrentes na capacidade da criança compreender as regras ortográficas e em compor textos escritos.</a:t>
            </a:r>
          </a:p>
        </p:txBody>
      </p:sp>
      <p:sp>
        <p:nvSpPr>
          <p:cNvPr id="6" name="Retângulo 5"/>
          <p:cNvSpPr/>
          <p:nvPr/>
        </p:nvSpPr>
        <p:spPr>
          <a:xfrm>
            <a:off x="1601188" y="192699"/>
            <a:ext cx="7542811"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Prejuízo na expressão escrita – </a:t>
            </a:r>
            <a:r>
              <a:rPr lang="pt-BR" altLang="pt-BR" sz="2400" b="1" dirty="0" err="1">
                <a:solidFill>
                  <a:schemeClr val="accent5">
                    <a:lumMod val="75000"/>
                  </a:schemeClr>
                </a:solidFill>
                <a:latin typeface="Arial" panose="020B0604020202020204" pitchFamily="34" charset="0"/>
                <a:cs typeface="Arial" panose="020B0604020202020204" pitchFamily="34" charset="0"/>
              </a:rPr>
              <a:t>Disortografia</a:t>
            </a:r>
            <a:r>
              <a:rPr lang="pt-BR" altLang="pt-BR" sz="2400" b="1" dirty="0">
                <a:solidFill>
                  <a:schemeClr val="accent5">
                    <a:lumMod val="75000"/>
                  </a:schemeClr>
                </a:solidFill>
                <a:latin typeface="Arial" panose="020B0604020202020204" pitchFamily="34" charset="0"/>
                <a:cs typeface="Arial" panose="020B0604020202020204" pitchFamily="34" charset="0"/>
              </a:rPr>
              <a:t> </a:t>
            </a:r>
          </a:p>
        </p:txBody>
      </p:sp>
      <p:sp>
        <p:nvSpPr>
          <p:cNvPr id="4"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50</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426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 calcmode="lin" valueType="num">
                                      <p:cBhvr additive="base">
                                        <p:cTn id="1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244" b="60763"/>
          <a:stretch/>
        </p:blipFill>
        <p:spPr bwMode="auto">
          <a:xfrm>
            <a:off x="1215737" y="1276203"/>
            <a:ext cx="6712527" cy="4918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p:cNvSpPr/>
          <p:nvPr/>
        </p:nvSpPr>
        <p:spPr>
          <a:xfrm>
            <a:off x="1601188" y="192699"/>
            <a:ext cx="7542811" cy="461665"/>
          </a:xfrm>
          <a:prstGeom prst="rect">
            <a:avLst/>
          </a:prstGeom>
        </p:spPr>
        <p:txBody>
          <a:bodyPr wrap="square">
            <a:spAutoFit/>
          </a:bodyPr>
          <a:lstStyle/>
          <a:p>
            <a:pPr algn="ctr" eaLnBrk="0" fontAlgn="base" hangingPunct="0">
              <a:spcBef>
                <a:spcPct val="0"/>
              </a:spcBef>
              <a:spcAft>
                <a:spcPts val="600"/>
              </a:spcAft>
            </a:pPr>
            <a:r>
              <a:rPr lang="pt-BR" altLang="pt-BR" sz="2400" b="1" dirty="0" err="1">
                <a:solidFill>
                  <a:schemeClr val="accent5">
                    <a:lumMod val="75000"/>
                  </a:schemeClr>
                </a:solidFill>
                <a:latin typeface="Arial" panose="020B0604020202020204" pitchFamily="34" charset="0"/>
                <a:cs typeface="Arial" panose="020B0604020202020204" pitchFamily="34" charset="0"/>
              </a:rPr>
              <a:t>Disortografia</a:t>
            </a:r>
            <a:r>
              <a:rPr lang="pt-BR" altLang="pt-BR" sz="2400" b="1" dirty="0">
                <a:solidFill>
                  <a:schemeClr val="accent5">
                    <a:lumMod val="75000"/>
                  </a:schemeClr>
                </a:solidFill>
                <a:latin typeface="Arial" panose="020B0604020202020204" pitchFamily="34" charset="0"/>
                <a:cs typeface="Arial" panose="020B0604020202020204" pitchFamily="34" charset="0"/>
              </a:rPr>
              <a:t>  M.     11 anos  6º ano</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51</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0508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nodeType="clickEffect">
                                  <p:stCondLst>
                                    <p:cond delay="0"/>
                                  </p:stCondLst>
                                  <p:childTnLst>
                                    <p:set>
                                      <p:cBhvr>
                                        <p:cTn id="10" dur="1" fill="hold">
                                          <p:stCondLst>
                                            <p:cond delay="0"/>
                                          </p:stCondLst>
                                        </p:cTn>
                                        <p:tgtEl>
                                          <p:spTgt spid="55298"/>
                                        </p:tgtEl>
                                        <p:attrNameLst>
                                          <p:attrName>style.visibility</p:attrName>
                                        </p:attrNameLst>
                                      </p:cBhvr>
                                      <p:to>
                                        <p:strVal val="visible"/>
                                      </p:to>
                                    </p:set>
                                    <p:animEffect transition="in" filter="circle(out)">
                                      <p:cBhvr>
                                        <p:cTn id="11" dur="2000"/>
                                        <p:tgtEl>
                                          <p:spTgt spid="55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15690" b="6397"/>
          <a:stretch/>
        </p:blipFill>
        <p:spPr>
          <a:xfrm>
            <a:off x="1470987" y="678872"/>
            <a:ext cx="6202027" cy="5458691"/>
          </a:xfrm>
          <a:prstGeom prst="rect">
            <a:avLst/>
          </a:prstGeom>
        </p:spPr>
      </p:pic>
      <p:sp>
        <p:nvSpPr>
          <p:cNvPr id="3"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52</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616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4294967295"/>
          </p:nvPr>
        </p:nvSpPr>
        <p:spPr>
          <a:xfrm>
            <a:off x="540327" y="1537855"/>
            <a:ext cx="8091055" cy="4558145"/>
          </a:xfrm>
        </p:spPr>
        <p:txBody>
          <a:bodyPr>
            <a:normAutofit/>
          </a:bodyPr>
          <a:lstStyle/>
          <a:p>
            <a:endParaRPr lang="pt-BR" sz="2000" dirty="0">
              <a:latin typeface="Arial" panose="020B0604020202020204" pitchFamily="34" charset="0"/>
              <a:cs typeface="Arial" panose="020B0604020202020204" pitchFamily="34" charset="0"/>
              <a:hlinkClick r:id="rId2"/>
            </a:endParaRPr>
          </a:p>
          <a:p>
            <a:endParaRPr lang="pt-BR" sz="2000" dirty="0">
              <a:latin typeface="Arial" panose="020B0604020202020204" pitchFamily="34" charset="0"/>
              <a:cs typeface="Arial" panose="020B0604020202020204" pitchFamily="34" charset="0"/>
              <a:hlinkClick r:id="rId2"/>
            </a:endParaRPr>
          </a:p>
          <a:p>
            <a:endParaRPr lang="pt-BR" sz="2000" dirty="0">
              <a:latin typeface="Arial" panose="020B0604020202020204" pitchFamily="34" charset="0"/>
              <a:cs typeface="Arial" panose="020B0604020202020204" pitchFamily="34" charset="0"/>
              <a:hlinkClick r:id="rId2"/>
            </a:endParaRPr>
          </a:p>
          <a:p>
            <a:endParaRPr lang="pt-BR" sz="2000" dirty="0">
              <a:latin typeface="Arial" panose="020B0604020202020204" pitchFamily="34" charset="0"/>
              <a:cs typeface="Arial" panose="020B0604020202020204" pitchFamily="34" charset="0"/>
              <a:hlinkClick r:id="rId2"/>
            </a:endParaRPr>
          </a:p>
          <a:p>
            <a:endParaRPr lang="pt-BR" sz="2000" dirty="0">
              <a:latin typeface="Arial" panose="020B0604020202020204" pitchFamily="34" charset="0"/>
              <a:cs typeface="Arial" panose="020B0604020202020204" pitchFamily="34" charset="0"/>
              <a:hlinkClick r:id="rId2"/>
            </a:endParaRPr>
          </a:p>
          <a:p>
            <a:r>
              <a:rPr lang="pt-BR" sz="2000" dirty="0">
                <a:latin typeface="Arial" panose="020B0604020202020204" pitchFamily="34" charset="0"/>
                <a:cs typeface="Arial" panose="020B0604020202020204" pitchFamily="34" charset="0"/>
                <a:hlinkClick r:id="rId2"/>
              </a:rPr>
              <a:t>https://www.youtube.com/watch?v=pS5l1C2li3k</a:t>
            </a:r>
            <a:endParaRPr lang="pt-BR" sz="2000" dirty="0">
              <a:latin typeface="Arial" panose="020B0604020202020204" pitchFamily="34" charset="0"/>
              <a:cs typeface="Arial" panose="020B0604020202020204" pitchFamily="34" charset="0"/>
            </a:endParaRPr>
          </a:p>
          <a:p>
            <a:endParaRPr lang="pt-BR" sz="2000" dirty="0">
              <a:latin typeface="Arial" panose="020B0604020202020204" pitchFamily="34" charset="0"/>
              <a:cs typeface="Arial" panose="020B0604020202020204" pitchFamily="34" charset="0"/>
            </a:endParaRPr>
          </a:p>
          <a:p>
            <a:r>
              <a:rPr lang="pt-BR" sz="2000" dirty="0">
                <a:latin typeface="Arial" panose="020B0604020202020204" pitchFamily="34" charset="0"/>
                <a:cs typeface="Arial" panose="020B0604020202020204" pitchFamily="34" charset="0"/>
              </a:rPr>
              <a:t>TEMPO 9.04</a:t>
            </a:r>
          </a:p>
        </p:txBody>
      </p:sp>
      <p:sp>
        <p:nvSpPr>
          <p:cNvPr id="4" name="Retângulo 3"/>
          <p:cNvSpPr/>
          <p:nvPr/>
        </p:nvSpPr>
        <p:spPr>
          <a:xfrm>
            <a:off x="1601188" y="192699"/>
            <a:ext cx="7542811"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DISORTOGRAFIA</a:t>
            </a:r>
          </a:p>
        </p:txBody>
      </p:sp>
      <p:pic>
        <p:nvPicPr>
          <p:cNvPr id="2" name="Imagem 1"/>
          <p:cNvPicPr>
            <a:picLocks noChangeAspect="1"/>
          </p:cNvPicPr>
          <p:nvPr/>
        </p:nvPicPr>
        <p:blipFill>
          <a:blip r:embed="rId3"/>
          <a:stretch>
            <a:fillRect/>
          </a:stretch>
        </p:blipFill>
        <p:spPr>
          <a:xfrm>
            <a:off x="872836" y="1496292"/>
            <a:ext cx="2715491" cy="1527464"/>
          </a:xfrm>
          <a:prstGeom prst="rect">
            <a:avLst/>
          </a:prstGeom>
        </p:spPr>
      </p:pic>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53</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095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 calcmode="lin" valueType="num">
                                      <p:cBhvr additive="base">
                                        <p:cTn id="18" dur="25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9" dur="250" fill="hold"/>
                                        <p:tgtEl>
                                          <p:spTgt spid="3">
                                            <p:txEl>
                                              <p:pRg st="5" end="5"/>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 calcmode="lin" valueType="num">
                                      <p:cBhvr additive="base">
                                        <p:cTn id="22" dur="25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3" dur="25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2"/>
          <p:cNvSpPr txBox="1">
            <a:spLocks/>
          </p:cNvSpPr>
          <p:nvPr/>
        </p:nvSpPr>
        <p:spPr>
          <a:xfrm>
            <a:off x="642938" y="1320802"/>
            <a:ext cx="8016153" cy="4814189"/>
          </a:xfrm>
          <a:prstGeom prst="rect">
            <a:avLst/>
          </a:prstGeom>
        </p:spPr>
        <p:txBody>
          <a:bodyPr>
            <a:noAutofit/>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442913" lvl="1" indent="-442913" algn="just" defTabSz="914400">
              <a:lnSpc>
                <a:spcPct val="120000"/>
              </a:lnSpc>
              <a:spcBef>
                <a:spcPts val="0"/>
              </a:spcBef>
              <a:spcAft>
                <a:spcPts val="600"/>
              </a:spcAft>
              <a:buFont typeface="Wingdings" panose="05000000000000000000" pitchFamily="2" charset="2"/>
              <a:buChar char="§"/>
            </a:pPr>
            <a:r>
              <a:rPr lang="pt-BR" sz="2000" b="1" kern="0" dirty="0">
                <a:effectLst/>
                <a:latin typeface="Arial" panose="020B0604020202020204" pitchFamily="34" charset="0"/>
                <a:cs typeface="Arial" panose="020B0604020202020204" pitchFamily="34" charset="0"/>
              </a:rPr>
              <a:t>Alteração da escrita ligada a problemas percepto-motores.</a:t>
            </a:r>
          </a:p>
          <a:p>
            <a:pPr marL="457200" lvl="1" indent="-457200" algn="just" defTabSz="914400">
              <a:lnSpc>
                <a:spcPct val="120000"/>
              </a:lnSpc>
              <a:spcBef>
                <a:spcPts val="0"/>
              </a:spcBef>
              <a:spcAft>
                <a:spcPts val="600"/>
              </a:spcAft>
              <a:buFont typeface="Wingdings" panose="05000000000000000000" pitchFamily="2" charset="2"/>
              <a:buChar char="§"/>
            </a:pPr>
            <a:r>
              <a:rPr lang="pt-BR" sz="2000" b="1" kern="0" dirty="0">
                <a:effectLst/>
                <a:latin typeface="Arial" panose="020B0604020202020204" pitchFamily="34" charset="0"/>
                <a:cs typeface="Arial" panose="020B0604020202020204" pitchFamily="34" charset="0"/>
              </a:rPr>
              <a:t>A dificuldade de integração visuo-motora dificulta a transmissão de informações visuais ao sistema motor, a pessoa sabe o que quer escrever mas não consegue idealizar no plano motor.</a:t>
            </a:r>
          </a:p>
          <a:p>
            <a:pPr marL="457200" lvl="1" indent="-457200" algn="just" defTabSz="914400">
              <a:lnSpc>
                <a:spcPct val="120000"/>
              </a:lnSpc>
              <a:spcBef>
                <a:spcPts val="0"/>
              </a:spcBef>
              <a:spcAft>
                <a:spcPts val="600"/>
              </a:spcAft>
              <a:buFont typeface="Wingdings" panose="05000000000000000000" pitchFamily="2" charset="2"/>
              <a:buChar char="§"/>
            </a:pPr>
            <a:r>
              <a:rPr lang="pt-BR" sz="2000" b="1" kern="0" dirty="0">
                <a:effectLst/>
                <a:latin typeface="Arial" panose="020B0604020202020204" pitchFamily="34" charset="0"/>
                <a:cs typeface="Arial" panose="020B0604020202020204" pitchFamily="34" charset="0"/>
              </a:rPr>
              <a:t>Indivíduos sem déficit cognitivo, que apresentam prejuízos na qualidade da escrita, no que se refere ao traçado e forma das letras (disforme e com palavras rasuradas).</a:t>
            </a:r>
          </a:p>
          <a:p>
            <a:pPr marL="457200" lvl="1" indent="-457200" algn="just" defTabSz="914400">
              <a:lnSpc>
                <a:spcPct val="120000"/>
              </a:lnSpc>
              <a:spcBef>
                <a:spcPts val="0"/>
              </a:spcBef>
              <a:spcAft>
                <a:spcPts val="600"/>
              </a:spcAft>
              <a:buFont typeface="Wingdings" panose="05000000000000000000" pitchFamily="2" charset="2"/>
              <a:buChar char="§"/>
            </a:pPr>
            <a:r>
              <a:rPr lang="pt-BR" sz="2000" b="1" kern="0" dirty="0">
                <a:effectLst/>
                <a:latin typeface="Arial" panose="020B0604020202020204" pitchFamily="34" charset="0"/>
                <a:cs typeface="Arial" panose="020B0604020202020204" pitchFamily="34" charset="0"/>
              </a:rPr>
              <a:t>Trata-se de uma desordem funcional, que afeta a qualidade da escrita (traçado e grafia).</a:t>
            </a:r>
          </a:p>
        </p:txBody>
      </p:sp>
      <p:sp>
        <p:nvSpPr>
          <p:cNvPr id="6" name="Retângulo 5"/>
          <p:cNvSpPr/>
          <p:nvPr/>
        </p:nvSpPr>
        <p:spPr>
          <a:xfrm>
            <a:off x="1601188" y="192699"/>
            <a:ext cx="7542811"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Prejuízo na expressão escrita – Disgrafia</a:t>
            </a:r>
          </a:p>
        </p:txBody>
      </p:sp>
      <p:sp>
        <p:nvSpPr>
          <p:cNvPr id="4"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54</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878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2"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additive="base">
                                        <p:cTn id="16"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8" fill="hold" nodeType="after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12" fill="hold" nodeType="after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additive="base">
                                        <p:cTn id="26"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b="11111"/>
          <a:stretch/>
        </p:blipFill>
        <p:spPr>
          <a:xfrm>
            <a:off x="2522232" y="207818"/>
            <a:ext cx="4099536" cy="6096000"/>
          </a:xfrm>
          <a:prstGeom prst="rect">
            <a:avLst/>
          </a:prstGeom>
        </p:spPr>
      </p:pic>
      <p:sp>
        <p:nvSpPr>
          <p:cNvPr id="3"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55</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041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4294967295"/>
          </p:nvPr>
        </p:nvSpPr>
        <p:spPr>
          <a:xfrm>
            <a:off x="581892" y="1385455"/>
            <a:ext cx="8091054" cy="4710545"/>
          </a:xfrm>
          <a:prstGeom prst="rect">
            <a:avLst/>
          </a:prstGeom>
        </p:spPr>
        <p:txBody>
          <a:bodyPr>
            <a:normAutofit/>
          </a:bodyPr>
          <a:lstStyle/>
          <a:p>
            <a:endParaRPr lang="pt-BR" sz="2000" dirty="0">
              <a:latin typeface="Arial" panose="020B0604020202020204" pitchFamily="34" charset="0"/>
              <a:cs typeface="Arial" panose="020B0604020202020204" pitchFamily="34" charset="0"/>
              <a:hlinkClick r:id="rId2"/>
            </a:endParaRPr>
          </a:p>
          <a:p>
            <a:endParaRPr lang="pt-BR" sz="2000" dirty="0">
              <a:latin typeface="Arial" panose="020B0604020202020204" pitchFamily="34" charset="0"/>
              <a:cs typeface="Arial" panose="020B0604020202020204" pitchFamily="34" charset="0"/>
              <a:hlinkClick r:id="rId2"/>
            </a:endParaRPr>
          </a:p>
          <a:p>
            <a:endParaRPr lang="pt-BR" sz="2000" dirty="0">
              <a:latin typeface="Arial" panose="020B0604020202020204" pitchFamily="34" charset="0"/>
              <a:cs typeface="Arial" panose="020B0604020202020204" pitchFamily="34" charset="0"/>
              <a:hlinkClick r:id="rId2"/>
            </a:endParaRPr>
          </a:p>
          <a:p>
            <a:endParaRPr lang="pt-BR" sz="2000" dirty="0">
              <a:latin typeface="Arial" panose="020B0604020202020204" pitchFamily="34" charset="0"/>
              <a:cs typeface="Arial" panose="020B0604020202020204" pitchFamily="34" charset="0"/>
              <a:hlinkClick r:id="rId2"/>
            </a:endParaRPr>
          </a:p>
          <a:p>
            <a:endParaRPr lang="pt-BR" sz="2000" dirty="0">
              <a:latin typeface="Arial" panose="020B0604020202020204" pitchFamily="34" charset="0"/>
              <a:cs typeface="Arial" panose="020B0604020202020204" pitchFamily="34" charset="0"/>
              <a:hlinkClick r:id="rId2"/>
            </a:endParaRPr>
          </a:p>
          <a:p>
            <a:r>
              <a:rPr lang="pt-BR" sz="2000" dirty="0">
                <a:latin typeface="Arial" panose="020B0604020202020204" pitchFamily="34" charset="0"/>
                <a:cs typeface="Arial" panose="020B0604020202020204" pitchFamily="34" charset="0"/>
                <a:hlinkClick r:id="rId2"/>
              </a:rPr>
              <a:t>https://www.youtube.com/watch?v=7tndJj-RapY</a:t>
            </a:r>
            <a:endParaRPr lang="pt-BR" sz="2000" dirty="0">
              <a:latin typeface="Arial" panose="020B0604020202020204" pitchFamily="34" charset="0"/>
              <a:cs typeface="Arial" panose="020B0604020202020204" pitchFamily="34" charset="0"/>
            </a:endParaRPr>
          </a:p>
          <a:p>
            <a:endParaRPr lang="pt-BR" sz="2000" dirty="0">
              <a:latin typeface="Arial" panose="020B0604020202020204" pitchFamily="34" charset="0"/>
              <a:cs typeface="Arial" panose="020B0604020202020204" pitchFamily="34" charset="0"/>
            </a:endParaRPr>
          </a:p>
          <a:p>
            <a:r>
              <a:rPr lang="pt-BR" sz="2000" dirty="0">
                <a:latin typeface="Arial" panose="020B0604020202020204" pitchFamily="34" charset="0"/>
                <a:cs typeface="Arial" panose="020B0604020202020204" pitchFamily="34" charset="0"/>
              </a:rPr>
              <a:t>TEMPO 6.06</a:t>
            </a:r>
          </a:p>
        </p:txBody>
      </p:sp>
      <p:pic>
        <p:nvPicPr>
          <p:cNvPr id="2" name="Imagem 1"/>
          <p:cNvPicPr>
            <a:picLocks noChangeAspect="1"/>
          </p:cNvPicPr>
          <p:nvPr/>
        </p:nvPicPr>
        <p:blipFill>
          <a:blip r:embed="rId3"/>
          <a:stretch>
            <a:fillRect/>
          </a:stretch>
        </p:blipFill>
        <p:spPr>
          <a:xfrm>
            <a:off x="872836" y="1496290"/>
            <a:ext cx="2715491" cy="1527465"/>
          </a:xfrm>
          <a:prstGeom prst="rect">
            <a:avLst/>
          </a:prstGeom>
        </p:spPr>
      </p:pic>
      <p:sp>
        <p:nvSpPr>
          <p:cNvPr id="4" name="Retângulo 3"/>
          <p:cNvSpPr/>
          <p:nvPr/>
        </p:nvSpPr>
        <p:spPr>
          <a:xfrm>
            <a:off x="1601188" y="192699"/>
            <a:ext cx="7542811"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DISGRAFIA</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56</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647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par>
                          <p:cTn id="12" fill="hold">
                            <p:stCondLst>
                              <p:cond delay="2000"/>
                            </p:stCondLst>
                            <p:childTnLst>
                              <p:par>
                                <p:cTn id="13" presetID="2" presetClass="entr" presetSubtype="4" fill="hold" nodeType="after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25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25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25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25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2"/>
          <p:cNvSpPr txBox="1">
            <a:spLocks/>
          </p:cNvSpPr>
          <p:nvPr/>
        </p:nvSpPr>
        <p:spPr>
          <a:xfrm>
            <a:off x="484909" y="1328740"/>
            <a:ext cx="8271163" cy="5196751"/>
          </a:xfrm>
          <a:prstGeom prst="rect">
            <a:avLst/>
          </a:prstGeom>
        </p:spPr>
        <p:txBody>
          <a:bodyPr>
            <a:normAutofit/>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lgn="just">
              <a:spcBef>
                <a:spcPts val="1200"/>
              </a:spcBef>
              <a:buNone/>
            </a:pPr>
            <a:r>
              <a:rPr lang="pt-BR" sz="1800" b="1" kern="0" dirty="0">
                <a:effectLst/>
                <a:latin typeface="Arial" panose="020B0604020202020204" pitchFamily="34" charset="0"/>
                <a:cs typeface="Arial" panose="020B0604020202020204" pitchFamily="34" charset="0"/>
              </a:rPr>
              <a:t>Transtorno no qual o indivíduo tem dificuldade em adquirir proficiência adequada em matemática, a despeito de inteligência, oportunidade escolar, fatores emocionais e motivação adequada.</a:t>
            </a:r>
          </a:p>
          <a:p>
            <a:pPr marL="0" indent="0" algn="just">
              <a:spcBef>
                <a:spcPts val="1200"/>
              </a:spcBef>
              <a:buNone/>
            </a:pPr>
            <a:r>
              <a:rPr lang="pt-BR" sz="1800" b="1" kern="0" dirty="0">
                <a:solidFill>
                  <a:srgbClr val="FF0000"/>
                </a:solidFill>
                <a:effectLst/>
                <a:latin typeface="Arial" panose="020B0604020202020204" pitchFamily="34" charset="0"/>
                <a:cs typeface="Arial" panose="020B0604020202020204" pitchFamily="34" charset="0"/>
              </a:rPr>
              <a:t>     SINTOMAS FREQUENTES</a:t>
            </a:r>
          </a:p>
          <a:p>
            <a:pPr algn="just">
              <a:spcBef>
                <a:spcPts val="1200"/>
              </a:spcBef>
            </a:pPr>
            <a:r>
              <a:rPr lang="pt-BR" sz="1800" b="1" kern="0" dirty="0">
                <a:effectLst/>
                <a:latin typeface="Arial" panose="020B0604020202020204" pitchFamily="34" charset="0"/>
                <a:cs typeface="Arial" panose="020B0604020202020204" pitchFamily="34" charset="0"/>
              </a:rPr>
              <a:t>Inabilidades linguísticas relacionados à compreensão de termos matemáticos e a conversão de problemas escritos em símbolos matemáticos,</a:t>
            </a:r>
          </a:p>
          <a:p>
            <a:pPr algn="just">
              <a:spcBef>
                <a:spcPts val="1200"/>
              </a:spcBef>
            </a:pPr>
            <a:r>
              <a:rPr lang="pt-BR" sz="1800" b="1" kern="0" dirty="0">
                <a:effectLst/>
                <a:latin typeface="Arial" panose="020B0604020202020204" pitchFamily="34" charset="0"/>
                <a:cs typeface="Arial" panose="020B0604020202020204" pitchFamily="34" charset="0"/>
              </a:rPr>
              <a:t>Inabilidades perceptivas relacionadas à capacidade de reconhecer e entender símbolos e ordenar agrupamentos de números,</a:t>
            </a:r>
          </a:p>
          <a:p>
            <a:pPr algn="just">
              <a:spcBef>
                <a:spcPts val="1200"/>
              </a:spcBef>
            </a:pPr>
            <a:r>
              <a:rPr lang="pt-BR" sz="1800" b="1" kern="0" dirty="0">
                <a:effectLst/>
                <a:latin typeface="Arial" panose="020B0604020202020204" pitchFamily="34" charset="0"/>
                <a:cs typeface="Arial" panose="020B0604020202020204" pitchFamily="34" charset="0"/>
              </a:rPr>
              <a:t>Inabilidade nas operações matemáticas (adição, subtração, multiplicação, divisão e sequência nas operações básicas), </a:t>
            </a:r>
          </a:p>
          <a:p>
            <a:pPr algn="just">
              <a:spcBef>
                <a:spcPts val="1200"/>
              </a:spcBef>
            </a:pPr>
            <a:r>
              <a:rPr lang="pt-BR" sz="1800" b="1" kern="0" dirty="0">
                <a:effectLst/>
                <a:latin typeface="Arial" panose="020B0604020202020204" pitchFamily="34" charset="0"/>
                <a:cs typeface="Arial" panose="020B0604020202020204" pitchFamily="34" charset="0"/>
              </a:rPr>
              <a:t>Dificuldade em lidar com a magnitude numérica,</a:t>
            </a:r>
          </a:p>
          <a:p>
            <a:pPr algn="just">
              <a:spcBef>
                <a:spcPts val="1200"/>
              </a:spcBef>
            </a:pPr>
            <a:r>
              <a:rPr lang="pt-BR" sz="1800" b="1" kern="0" dirty="0">
                <a:effectLst/>
                <a:latin typeface="Arial" panose="020B0604020202020204" pitchFamily="34" charset="0"/>
                <a:cs typeface="Arial" panose="020B0604020202020204" pitchFamily="34" charset="0"/>
              </a:rPr>
              <a:t>Dificuldade na memória de trabalho.</a:t>
            </a:r>
          </a:p>
        </p:txBody>
      </p:sp>
      <p:sp>
        <p:nvSpPr>
          <p:cNvPr id="6" name="Retângulo 5"/>
          <p:cNvSpPr/>
          <p:nvPr/>
        </p:nvSpPr>
        <p:spPr>
          <a:xfrm>
            <a:off x="1601188" y="192699"/>
            <a:ext cx="7542811" cy="830997"/>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Com prejuízo na matemática – Discalculia</a:t>
            </a:r>
            <a:br>
              <a:rPr lang="pt-BR" altLang="pt-BR" sz="2400" b="1" dirty="0">
                <a:solidFill>
                  <a:schemeClr val="accent5">
                    <a:lumMod val="75000"/>
                  </a:schemeClr>
                </a:solidFill>
                <a:latin typeface="Arial" panose="020B0604020202020204" pitchFamily="34" charset="0"/>
                <a:cs typeface="Arial" panose="020B0604020202020204" pitchFamily="34" charset="0"/>
              </a:rPr>
            </a:br>
            <a:r>
              <a:rPr lang="pt-BR" altLang="pt-BR" sz="2400" b="1" dirty="0">
                <a:solidFill>
                  <a:schemeClr val="accent5">
                    <a:lumMod val="75000"/>
                  </a:schemeClr>
                </a:solidFill>
                <a:latin typeface="Arial" panose="020B0604020202020204" pitchFamily="34" charset="0"/>
                <a:cs typeface="Arial" panose="020B0604020202020204" pitchFamily="34" charset="0"/>
              </a:rPr>
              <a:t>DSM-5</a:t>
            </a:r>
          </a:p>
        </p:txBody>
      </p:sp>
      <p:sp>
        <p:nvSpPr>
          <p:cNvPr id="4"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57</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224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additive="base">
                                        <p:cTn id="1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6" presetClass="emph" presetSubtype="0" fill="hold" nodeType="afterEffect">
                                  <p:stCondLst>
                                    <p:cond delay="0"/>
                                  </p:stCondLst>
                                  <p:childTnLst>
                                    <p:animEffect transition="out" filter="fade">
                                      <p:cBhvr>
                                        <p:cTn id="20" dur="1000" tmFilter="0, 0; .2, .5; .8, .5; 1, 0"/>
                                        <p:tgtEl>
                                          <p:spTgt spid="5">
                                            <p:txEl>
                                              <p:pRg st="1" end="1"/>
                                            </p:txEl>
                                          </p:spTgt>
                                        </p:tgtEl>
                                      </p:cBhvr>
                                    </p:animEffect>
                                    <p:animScale>
                                      <p:cBhvr>
                                        <p:cTn id="21" dur="500" autoRev="1" fill="hold"/>
                                        <p:tgtEl>
                                          <p:spTgt spid="5">
                                            <p:txEl>
                                              <p:pRg st="1" end="1"/>
                                            </p:txEl>
                                          </p:spTgt>
                                        </p:tgtEl>
                                      </p:cBhvr>
                                      <p:by x="105000" y="105000"/>
                                    </p:animScale>
                                  </p:childTnLst>
                                </p:cTn>
                              </p:par>
                            </p:childTnLst>
                          </p:cTn>
                        </p:par>
                        <p:par>
                          <p:cTn id="22" fill="hold">
                            <p:stCondLst>
                              <p:cond delay="2000"/>
                            </p:stCondLst>
                            <p:childTnLst>
                              <p:par>
                                <p:cTn id="23" presetID="2" presetClass="entr" presetSubtype="1" fill="hold"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0-#ppt_h/2"/>
                                          </p:val>
                                        </p:tav>
                                        <p:tav tm="100000">
                                          <p:val>
                                            <p:strVal val="#ppt_y"/>
                                          </p:val>
                                        </p:tav>
                                      </p:tavLst>
                                    </p:anim>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2" presetClass="entr" presetSubtype="8" fill="hold" nodeType="after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additive="base">
                                        <p:cTn id="35"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4" fill="hold" nodeType="after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 calcmode="lin" valueType="num">
                                      <p:cBhvr additive="base">
                                        <p:cTn id="40"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42" fill="hold">
                            <p:stCondLst>
                              <p:cond delay="4000"/>
                            </p:stCondLst>
                            <p:childTnLst>
                              <p:par>
                                <p:cTn id="43" presetID="2" presetClass="entr" presetSubtype="12" fill="hold" nodeType="after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 calcmode="lin" valueType="num">
                                      <p:cBhvr additive="base">
                                        <p:cTn id="45"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68300" y="1181100"/>
            <a:ext cx="8547100" cy="4524315"/>
          </a:xfrm>
          <a:prstGeom prst="rect">
            <a:avLst/>
          </a:prstGeom>
        </p:spPr>
        <p:txBody>
          <a:bodyPr wrap="square">
            <a:spAutoFit/>
          </a:bodyPr>
          <a:lstStyle/>
          <a:p>
            <a:endParaRPr lang="pt-BR" sz="2400" b="1" dirty="0">
              <a:solidFill>
                <a:srgbClr val="000000"/>
              </a:solidFill>
              <a:latin typeface="Arial" panose="020B0604020202020204" pitchFamily="34" charset="0"/>
              <a:cs typeface="Arial" panose="020B0604020202020204" pitchFamily="34" charset="0"/>
            </a:endParaRPr>
          </a:p>
          <a:p>
            <a:pPr>
              <a:spcAft>
                <a:spcPts val="1200"/>
              </a:spcAft>
            </a:pPr>
            <a:r>
              <a:rPr lang="pt-BR" sz="2000" b="1" dirty="0">
                <a:solidFill>
                  <a:srgbClr val="000000"/>
                </a:solidFill>
                <a:latin typeface="Arial" panose="020B0604020202020204" pitchFamily="34" charset="0"/>
                <a:cs typeface="Arial" panose="020B0604020202020204" pitchFamily="34" charset="0"/>
              </a:rPr>
              <a:t>Dificuldade nas operações matemáticas.</a:t>
            </a:r>
          </a:p>
          <a:p>
            <a:pPr>
              <a:spcAft>
                <a:spcPts val="1200"/>
              </a:spcAft>
            </a:pPr>
            <a:r>
              <a:rPr lang="pt-BR" sz="2000" b="1" dirty="0">
                <a:solidFill>
                  <a:srgbClr val="000000"/>
                </a:solidFill>
                <a:latin typeface="Arial" panose="020B0604020202020204" pitchFamily="34" charset="0"/>
                <a:cs typeface="Arial" panose="020B0604020202020204" pitchFamily="34" charset="0"/>
              </a:rPr>
              <a:t>Confusão na </a:t>
            </a:r>
            <a:r>
              <a:rPr lang="pt-BR" sz="2000" b="1" dirty="0" err="1">
                <a:solidFill>
                  <a:srgbClr val="000000"/>
                </a:solidFill>
                <a:latin typeface="Arial" panose="020B0604020202020204" pitchFamily="34" charset="0"/>
                <a:cs typeface="Arial" panose="020B0604020202020204" pitchFamily="34" charset="0"/>
              </a:rPr>
              <a:t>direcionalidade</a:t>
            </a:r>
            <a:r>
              <a:rPr lang="pt-BR" sz="2000" b="1" dirty="0">
                <a:solidFill>
                  <a:srgbClr val="000000"/>
                </a:solidFill>
                <a:latin typeface="Arial" panose="020B0604020202020204" pitchFamily="34" charset="0"/>
                <a:cs typeface="Arial" panose="020B0604020202020204" pitchFamily="34" charset="0"/>
              </a:rPr>
              <a:t> ou apresentação das operações a realizar.</a:t>
            </a:r>
          </a:p>
          <a:p>
            <a:pPr>
              <a:spcAft>
                <a:spcPts val="1200"/>
              </a:spcAft>
            </a:pPr>
            <a:r>
              <a:rPr lang="pt-BR" sz="2000" b="1" dirty="0">
                <a:solidFill>
                  <a:srgbClr val="000000"/>
                </a:solidFill>
                <a:latin typeface="Arial" panose="020B0604020202020204" pitchFamily="34" charset="0"/>
                <a:cs typeface="Arial" panose="020B0604020202020204" pitchFamily="34" charset="0"/>
              </a:rPr>
              <a:t>Dificuldade em  fazer estimativas usando unidade de medidas.</a:t>
            </a:r>
          </a:p>
          <a:p>
            <a:pPr>
              <a:spcAft>
                <a:spcPts val="1200"/>
              </a:spcAft>
            </a:pPr>
            <a:r>
              <a:rPr lang="pt-BR" sz="2000" b="1" dirty="0">
                <a:solidFill>
                  <a:srgbClr val="000000"/>
                </a:solidFill>
                <a:latin typeface="Arial" panose="020B0604020202020204" pitchFamily="34" charset="0"/>
                <a:cs typeface="Arial" panose="020B0604020202020204" pitchFamily="34" charset="0"/>
              </a:rPr>
              <a:t>Dificuldade para aprender horas.</a:t>
            </a:r>
          </a:p>
          <a:p>
            <a:pPr>
              <a:spcAft>
                <a:spcPts val="1200"/>
              </a:spcAft>
            </a:pPr>
            <a:r>
              <a:rPr lang="pt-BR" sz="2000" b="1" dirty="0">
                <a:solidFill>
                  <a:srgbClr val="000000"/>
                </a:solidFill>
                <a:latin typeface="Arial" panose="020B0604020202020204" pitchFamily="34" charset="0"/>
                <a:cs typeface="Arial" panose="020B0604020202020204" pitchFamily="34" charset="0"/>
              </a:rPr>
              <a:t>Problemas na aquisição da noção de conservação, por exemplo: </a:t>
            </a:r>
            <a:br>
              <a:rPr lang="pt-BR" sz="2000" b="1" dirty="0">
                <a:solidFill>
                  <a:srgbClr val="000000"/>
                </a:solidFill>
                <a:latin typeface="Arial" panose="020B0604020202020204" pitchFamily="34" charset="0"/>
                <a:cs typeface="Arial" panose="020B0604020202020204" pitchFamily="34" charset="0"/>
              </a:rPr>
            </a:br>
            <a:r>
              <a:rPr lang="pt-BR" sz="2000" b="1" dirty="0">
                <a:solidFill>
                  <a:srgbClr val="000000"/>
                </a:solidFill>
                <a:latin typeface="Arial" panose="020B0604020202020204" pitchFamily="34" charset="0"/>
                <a:cs typeface="Arial" panose="020B0604020202020204" pitchFamily="34" charset="0"/>
              </a:rPr>
              <a:t>1 moeda de 25 = 5 moedas de 5.</a:t>
            </a:r>
          </a:p>
          <a:p>
            <a:pPr>
              <a:spcAft>
                <a:spcPts val="1200"/>
              </a:spcAft>
            </a:pPr>
            <a:r>
              <a:rPr lang="pt-BR" sz="2000" b="1" dirty="0">
                <a:solidFill>
                  <a:srgbClr val="000000"/>
                </a:solidFill>
                <a:latin typeface="Arial" panose="020B0604020202020204" pitchFamily="34" charset="0"/>
                <a:cs typeface="Arial" panose="020B0604020202020204" pitchFamily="34" charset="0"/>
              </a:rPr>
              <a:t>Dificuldade na compreensão da linguagem matemática e dos símbolos.</a:t>
            </a:r>
          </a:p>
          <a:p>
            <a:endParaRPr lang="pt-BR" sz="2400" b="1" dirty="0">
              <a:latin typeface="Arial" panose="020B0604020202020204" pitchFamily="34" charset="0"/>
              <a:cs typeface="Arial" panose="020B0604020202020204" pitchFamily="34" charset="0"/>
            </a:endParaRPr>
          </a:p>
        </p:txBody>
      </p:sp>
      <p:sp>
        <p:nvSpPr>
          <p:cNvPr id="3" name="CaixaDeTexto 2"/>
          <p:cNvSpPr txBox="1"/>
          <p:nvPr/>
        </p:nvSpPr>
        <p:spPr>
          <a:xfrm>
            <a:off x="1912282" y="368300"/>
            <a:ext cx="6614311" cy="815608"/>
          </a:xfrm>
          <a:prstGeom prst="rect">
            <a:avLst/>
          </a:prstGeom>
          <a:noFill/>
        </p:spPr>
        <p:txBody>
          <a:bodyPr wrap="none" rtlCol="0">
            <a:spAutoFit/>
          </a:bodyPr>
          <a:lstStyle/>
          <a:p>
            <a:pPr algn="ctr" eaLnBrk="0" fontAlgn="base" hangingPunct="0">
              <a:spcBef>
                <a:spcPct val="0"/>
              </a:spcBef>
              <a:spcAft>
                <a:spcPts val="600"/>
              </a:spcAft>
            </a:pPr>
            <a:r>
              <a:rPr lang="pt-BR" sz="2400" b="1" dirty="0">
                <a:solidFill>
                  <a:schemeClr val="accent5">
                    <a:lumMod val="75000"/>
                  </a:schemeClr>
                </a:solidFill>
                <a:latin typeface="Arial" panose="020B0604020202020204" pitchFamily="34" charset="0"/>
                <a:cs typeface="Arial" panose="020B0604020202020204" pitchFamily="34" charset="0"/>
              </a:rPr>
              <a:t>Dificuldades e Manifestações da </a:t>
            </a:r>
            <a:r>
              <a:rPr lang="pt-BR" sz="2400" b="1" dirty="0" err="1">
                <a:solidFill>
                  <a:schemeClr val="accent5">
                    <a:lumMod val="75000"/>
                  </a:schemeClr>
                </a:solidFill>
                <a:latin typeface="Arial" panose="020B0604020202020204" pitchFamily="34" charset="0"/>
                <a:cs typeface="Arial" panose="020B0604020202020204" pitchFamily="34" charset="0"/>
              </a:rPr>
              <a:t>Discalculia</a:t>
            </a:r>
            <a:endParaRPr lang="pt-BR" sz="2400" b="1" dirty="0">
              <a:solidFill>
                <a:schemeClr val="accent5">
                  <a:lumMod val="75000"/>
                </a:schemeClr>
              </a:solidFill>
              <a:latin typeface="Arial" panose="020B0604020202020204" pitchFamily="34" charset="0"/>
              <a:cs typeface="Arial" panose="020B0604020202020204" pitchFamily="34" charset="0"/>
            </a:endParaRPr>
          </a:p>
          <a:p>
            <a:endParaRPr lang="pt-BR" dirty="0"/>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58</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235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 calcmode="lin" valueType="num">
                                      <p:cBhvr additive="base">
                                        <p:cTn id="1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 calcmode="lin" valueType="num">
                                      <p:cBhvr additive="base">
                                        <p:cTn id="2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 presetClass="entr" presetSubtype="4" fill="hold" grpId="0" nodeType="after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 calcmode="lin" valueType="num">
                                      <p:cBhvr additive="base">
                                        <p:cTn id="36"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341417" y="1717964"/>
            <a:ext cx="4225637" cy="400110"/>
          </a:xfrm>
          <a:prstGeom prst="rect">
            <a:avLst/>
          </a:prstGeom>
          <a:noFill/>
        </p:spPr>
        <p:txBody>
          <a:bodyPr wrap="square" rtlCol="0">
            <a:spAutoFit/>
          </a:bodyPr>
          <a:lstStyle/>
          <a:p>
            <a:pPr algn="ctr"/>
            <a:r>
              <a:rPr lang="pt-BR" sz="2000" b="1" dirty="0"/>
              <a:t>DISCALCULIA</a:t>
            </a:r>
          </a:p>
        </p:txBody>
      </p:sp>
      <p:sp>
        <p:nvSpPr>
          <p:cNvPr id="3" name="AutoShape 2" descr="Clique para obter Opçõ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4" name="Imagem 3"/>
          <p:cNvPicPr>
            <a:picLocks noChangeAspect="1"/>
          </p:cNvPicPr>
          <p:nvPr/>
        </p:nvPicPr>
        <p:blipFill rotWithShape="1">
          <a:blip r:embed="rId2"/>
          <a:srcRect t="4839" b="11359"/>
          <a:stretch/>
        </p:blipFill>
        <p:spPr>
          <a:xfrm>
            <a:off x="2097232" y="2492147"/>
            <a:ext cx="4949536" cy="3465308"/>
          </a:xfrm>
          <a:prstGeom prst="rect">
            <a:avLst/>
          </a:prstGeom>
        </p:spPr>
      </p:pic>
      <p:sp>
        <p:nvSpPr>
          <p:cNvPr id="6"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59</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958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601189" y="192699"/>
            <a:ext cx="5866412" cy="907941"/>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Tabulação – Educação Infantil</a:t>
            </a:r>
          </a:p>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Identificação do problema</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6</a:t>
            </a:fld>
            <a:endParaRPr lang="pt-BR" b="1" dirty="0">
              <a:latin typeface="Arial" panose="020B0604020202020204" pitchFamily="34" charset="0"/>
              <a:cs typeface="Arial" panose="020B0604020202020204" pitchFamily="34" charset="0"/>
            </a:endParaRPr>
          </a:p>
        </p:txBody>
      </p:sp>
      <p:graphicFrame>
        <p:nvGraphicFramePr>
          <p:cNvPr id="3" name="Tabela 2">
            <a:extLst>
              <a:ext uri="{FF2B5EF4-FFF2-40B4-BE49-F238E27FC236}">
                <a16:creationId xmlns:a16="http://schemas.microsoft.com/office/drawing/2014/main" xmlns="" id="{ADD7CB3D-38A6-4083-8538-A010263A4D12}"/>
              </a:ext>
            </a:extLst>
          </p:cNvPr>
          <p:cNvGraphicFramePr>
            <a:graphicFrameLocks noGrp="1"/>
          </p:cNvGraphicFramePr>
          <p:nvPr>
            <p:extLst>
              <p:ext uri="{D42A27DB-BD31-4B8C-83A1-F6EECF244321}">
                <p14:modId xmlns:p14="http://schemas.microsoft.com/office/powerpoint/2010/main" val="2368412422"/>
              </p:ext>
            </p:extLst>
          </p:nvPr>
        </p:nvGraphicFramePr>
        <p:xfrm>
          <a:off x="457056" y="1402425"/>
          <a:ext cx="8229889" cy="4460968"/>
        </p:xfrm>
        <a:graphic>
          <a:graphicData uri="http://schemas.openxmlformats.org/drawingml/2006/table">
            <a:tbl>
              <a:tblPr/>
              <a:tblGrid>
                <a:gridCol w="2387889">
                  <a:extLst>
                    <a:ext uri="{9D8B030D-6E8A-4147-A177-3AD203B41FA5}">
                      <a16:colId xmlns:a16="http://schemas.microsoft.com/office/drawing/2014/main" xmlns="" val="1591221496"/>
                    </a:ext>
                  </a:extLst>
                </a:gridCol>
                <a:gridCol w="2234967">
                  <a:extLst>
                    <a:ext uri="{9D8B030D-6E8A-4147-A177-3AD203B41FA5}">
                      <a16:colId xmlns:a16="http://schemas.microsoft.com/office/drawing/2014/main" xmlns="" val="2456280363"/>
                    </a:ext>
                  </a:extLst>
                </a:gridCol>
                <a:gridCol w="3607033">
                  <a:extLst>
                    <a:ext uri="{9D8B030D-6E8A-4147-A177-3AD203B41FA5}">
                      <a16:colId xmlns:a16="http://schemas.microsoft.com/office/drawing/2014/main" xmlns="" val="2641445700"/>
                    </a:ext>
                  </a:extLst>
                </a:gridCol>
              </a:tblGrid>
              <a:tr h="253943">
                <a:tc>
                  <a:txBody>
                    <a:bodyPr/>
                    <a:lstStyle/>
                    <a:p>
                      <a:pPr algn="l" fontAlgn="b"/>
                      <a:r>
                        <a:rPr lang="pt-BR" sz="1200" b="1" i="0" u="none" strike="noStrike" dirty="0">
                          <a:solidFill>
                            <a:srgbClr val="000000"/>
                          </a:solidFill>
                          <a:effectLst/>
                          <a:latin typeface="Calibri" panose="020F0502020204030204" pitchFamily="34" charset="0"/>
                        </a:rPr>
                        <a:t>Maternal B  - Árabe e Religião</a:t>
                      </a:r>
                      <a:br>
                        <a:rPr lang="pt-BR" sz="1200" b="1" i="0" u="none" strike="noStrike" dirty="0">
                          <a:solidFill>
                            <a:srgbClr val="000000"/>
                          </a:solidFill>
                          <a:effectLst/>
                          <a:latin typeface="Calibri" panose="020F0502020204030204" pitchFamily="34" charset="0"/>
                        </a:rPr>
                      </a:br>
                      <a:r>
                        <a:rPr lang="pt-BR" sz="1200" b="1" i="0" u="none" strike="noStrike" dirty="0">
                          <a:solidFill>
                            <a:srgbClr val="000000"/>
                          </a:solidFill>
                          <a:effectLst/>
                          <a:latin typeface="Calibri" panose="020F0502020204030204" pitchFamily="34" charset="0"/>
                        </a:rPr>
                        <a:t>Profa. Batoul Al Jaafar</a:t>
                      </a:r>
                    </a:p>
                  </a:txBody>
                  <a:tcPr marL="6194" marR="6194" marT="6194" marB="2973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200" b="1" i="0" u="none" strike="noStrike" dirty="0">
                          <a:solidFill>
                            <a:srgbClr val="000000"/>
                          </a:solidFill>
                          <a:effectLst/>
                          <a:latin typeface="Calibri" panose="020F0502020204030204" pitchFamily="34" charset="0"/>
                        </a:rPr>
                        <a:t>JD I - Árabe e Religião</a:t>
                      </a:r>
                      <a:br>
                        <a:rPr lang="pt-BR" sz="1200" b="1" i="0" u="none" strike="noStrike" dirty="0">
                          <a:solidFill>
                            <a:srgbClr val="000000"/>
                          </a:solidFill>
                          <a:effectLst/>
                          <a:latin typeface="Calibri" panose="020F0502020204030204" pitchFamily="34" charset="0"/>
                        </a:rPr>
                      </a:br>
                      <a:r>
                        <a:rPr lang="pt-BR" sz="1200" b="1" i="0" u="none" strike="noStrike" dirty="0">
                          <a:solidFill>
                            <a:srgbClr val="000000"/>
                          </a:solidFill>
                          <a:effectLst/>
                          <a:latin typeface="Calibri" panose="020F0502020204030204" pitchFamily="34" charset="0"/>
                        </a:rPr>
                        <a:t>Profa. Batoul Al Jaafar</a:t>
                      </a:r>
                    </a:p>
                  </a:txBody>
                  <a:tcPr marL="6194" marR="6194" marT="6194" marB="2973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200" b="1" i="0" u="none" strike="noStrike" dirty="0">
                          <a:solidFill>
                            <a:srgbClr val="000000"/>
                          </a:solidFill>
                          <a:effectLst/>
                          <a:latin typeface="Calibri" panose="020F0502020204030204" pitchFamily="34" charset="0"/>
                        </a:rPr>
                        <a:t>JD II A e B - Árabe</a:t>
                      </a:r>
                      <a:br>
                        <a:rPr lang="pt-BR" sz="1200" b="1" i="0" u="none" strike="noStrike" dirty="0">
                          <a:solidFill>
                            <a:srgbClr val="000000"/>
                          </a:solidFill>
                          <a:effectLst/>
                          <a:latin typeface="Calibri" panose="020F0502020204030204" pitchFamily="34" charset="0"/>
                        </a:rPr>
                      </a:br>
                      <a:r>
                        <a:rPr lang="pt-BR" sz="1200" b="1" i="0" u="none" strike="noStrike" dirty="0">
                          <a:solidFill>
                            <a:srgbClr val="000000"/>
                          </a:solidFill>
                          <a:effectLst/>
                          <a:latin typeface="Calibri" panose="020F0502020204030204" pitchFamily="34" charset="0"/>
                        </a:rPr>
                        <a:t>Fátima Haidar</a:t>
                      </a:r>
                    </a:p>
                  </a:txBody>
                  <a:tcPr marL="6194" marR="6194" marT="6194" marB="2973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446641410"/>
                  </a:ext>
                </a:extLst>
              </a:tr>
              <a:tr h="2378397">
                <a:tc>
                  <a:txBody>
                    <a:bodyPr/>
                    <a:lstStyle/>
                    <a:p>
                      <a:pPr algn="l" fontAlgn="b"/>
                      <a:r>
                        <a:rPr lang="pt-BR" sz="1200" b="0" i="0" u="none" strike="noStrike" dirty="0">
                          <a:solidFill>
                            <a:srgbClr val="000000"/>
                          </a:solidFill>
                          <a:effectLst/>
                          <a:latin typeface="Calibri" panose="020F0502020204030204" pitchFamily="34" charset="0"/>
                        </a:rPr>
                        <a:t>Nas salas em que trabalho, encontro os seguintes problemas:</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 Crianças que chegam atrasadas na 1a. Aula </a:t>
                      </a:r>
                      <a:r>
                        <a:rPr lang="pt-BR" sz="1200" b="1" i="0" u="none" strike="noStrike" dirty="0">
                          <a:solidFill>
                            <a:srgbClr val="000000"/>
                          </a:solidFill>
                          <a:effectLst/>
                          <a:latin typeface="Calibri" panose="020F0502020204030204" pitchFamily="34" charset="0"/>
                        </a:rPr>
                        <a:t>[7]</a:t>
                      </a:r>
                      <a:r>
                        <a:rPr lang="pt-BR" sz="1200" b="0" i="0" u="none" strike="noStrike" dirty="0">
                          <a:solidFill>
                            <a:srgbClr val="000000"/>
                          </a:solidFill>
                          <a:effectLst/>
                          <a:latin typeface="Calibri" panose="020F0502020204030204" pitchFamily="34" charset="0"/>
                        </a:rPr>
                        <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 Dificuldade com crianças que falam somente português </a:t>
                      </a:r>
                      <a:r>
                        <a:rPr lang="pt-BR" sz="1200" b="1" i="0" u="none" strike="noStrike" dirty="0">
                          <a:solidFill>
                            <a:srgbClr val="000000"/>
                          </a:solidFill>
                          <a:effectLst/>
                          <a:latin typeface="Calibri" panose="020F0502020204030204" pitchFamily="34" charset="0"/>
                        </a:rPr>
                        <a:t>[8]</a:t>
                      </a:r>
                      <a:r>
                        <a:rPr lang="pt-BR" sz="1200" b="0" i="0" u="none" strike="noStrike" dirty="0">
                          <a:solidFill>
                            <a:srgbClr val="000000"/>
                          </a:solidFill>
                          <a:effectLst/>
                          <a:latin typeface="Calibri" panose="020F0502020204030204" pitchFamily="34" charset="0"/>
                        </a:rPr>
                        <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 Maternal e no Jardim 1, algumas atividades de coordenação motora que estão no livro não condizem com a idade.</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 Os pais não se comprometem com as atividades desenvolvidas, deixando de verificar a agenda e de enviar materiais solicitados para desenvolvimento das aulas. </a:t>
                      </a:r>
                      <a:r>
                        <a:rPr lang="pt-BR" sz="1200" b="1" i="0" u="none" strike="noStrike" dirty="0">
                          <a:solidFill>
                            <a:srgbClr val="000000"/>
                          </a:solidFill>
                          <a:effectLst/>
                          <a:latin typeface="Calibri" panose="020F0502020204030204" pitchFamily="34" charset="0"/>
                        </a:rPr>
                        <a:t>[7]</a:t>
                      </a:r>
                      <a:endParaRPr lang="pt-BR" sz="1200" b="0" i="0" u="none" strike="noStrike" dirty="0">
                        <a:solidFill>
                          <a:srgbClr val="000000"/>
                        </a:solidFill>
                        <a:effectLst/>
                        <a:latin typeface="Calibri" panose="020F0502020204030204" pitchFamily="34" charset="0"/>
                      </a:endParaRPr>
                    </a:p>
                  </a:txBody>
                  <a:tcPr marL="6194" marR="6194" marT="6194" marB="29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pt-BR" sz="1200" b="0" i="0" u="none" strike="noStrike" dirty="0">
                          <a:solidFill>
                            <a:srgbClr val="000000"/>
                          </a:solidFill>
                          <a:effectLst/>
                          <a:latin typeface="Calibri" panose="020F0502020204030204" pitchFamily="34" charset="0"/>
                        </a:rPr>
                        <a:t>Nas salas em que trabalho, encontro os seguintes problemas:</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 Crianças que chegam atrasadas na 1a. Aula </a:t>
                      </a:r>
                      <a:r>
                        <a:rPr lang="pt-BR" sz="1200" b="1" i="0" u="none" strike="noStrike" dirty="0">
                          <a:solidFill>
                            <a:srgbClr val="000000"/>
                          </a:solidFill>
                          <a:effectLst/>
                          <a:latin typeface="Calibri" panose="020F0502020204030204" pitchFamily="34" charset="0"/>
                        </a:rPr>
                        <a:t>[7]</a:t>
                      </a:r>
                      <a:r>
                        <a:rPr lang="pt-BR" sz="1200" b="0" i="0" u="none" strike="noStrike" dirty="0">
                          <a:solidFill>
                            <a:srgbClr val="000000"/>
                          </a:solidFill>
                          <a:effectLst/>
                          <a:latin typeface="Calibri" panose="020F0502020204030204" pitchFamily="34" charset="0"/>
                        </a:rPr>
                        <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 Dificuldade com crianças que falam somente português </a:t>
                      </a:r>
                      <a:r>
                        <a:rPr lang="pt-BR" sz="1200" b="1" i="0" u="none" strike="noStrike" dirty="0">
                          <a:solidFill>
                            <a:srgbClr val="000000"/>
                          </a:solidFill>
                          <a:effectLst/>
                          <a:latin typeface="Calibri" panose="020F0502020204030204" pitchFamily="34" charset="0"/>
                        </a:rPr>
                        <a:t>[8]</a:t>
                      </a:r>
                      <a:r>
                        <a:rPr lang="pt-BR" sz="1200" b="0" i="0" u="none" strike="noStrike" dirty="0">
                          <a:solidFill>
                            <a:srgbClr val="000000"/>
                          </a:solidFill>
                          <a:effectLst/>
                          <a:latin typeface="Calibri" panose="020F0502020204030204" pitchFamily="34" charset="0"/>
                        </a:rPr>
                        <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 Maternal e no Jardim 1, algumas atividades de coordenação motora que estão no livro não condizem com a idade. </a:t>
                      </a:r>
                      <a:r>
                        <a:rPr lang="pt-BR" sz="1200" b="1" i="0" u="none" strike="noStrike" dirty="0">
                          <a:solidFill>
                            <a:srgbClr val="000000"/>
                          </a:solidFill>
                          <a:effectLst/>
                          <a:latin typeface="Calibri" panose="020F0502020204030204" pitchFamily="34" charset="0"/>
                        </a:rPr>
                        <a:t>[3]</a:t>
                      </a:r>
                      <a:r>
                        <a:rPr lang="pt-BR" sz="1200" b="0" i="0" u="none" strike="noStrike" dirty="0">
                          <a:solidFill>
                            <a:srgbClr val="000000"/>
                          </a:solidFill>
                          <a:effectLst/>
                          <a:latin typeface="Calibri" panose="020F0502020204030204" pitchFamily="34" charset="0"/>
                        </a:rPr>
                        <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 Os pais não se comprometem com as atividades desenvolvidas, deixando de verificar a agenda e de enviar materiais solicitados para desenvolvimento das aulas. </a:t>
                      </a:r>
                      <a:r>
                        <a:rPr lang="pt-BR" sz="1200" b="1" i="0" u="none" strike="noStrike" dirty="0">
                          <a:solidFill>
                            <a:srgbClr val="000000"/>
                          </a:solidFill>
                          <a:effectLst/>
                          <a:latin typeface="Calibri" panose="020F0502020204030204" pitchFamily="34" charset="0"/>
                        </a:rPr>
                        <a:t>[7]</a:t>
                      </a:r>
                      <a:endParaRPr lang="pt-BR" sz="1200" b="0" i="0" u="none" strike="noStrike" dirty="0">
                        <a:solidFill>
                          <a:srgbClr val="000000"/>
                        </a:solidFill>
                        <a:effectLst/>
                        <a:latin typeface="Calibri" panose="020F0502020204030204" pitchFamily="34" charset="0"/>
                      </a:endParaRPr>
                    </a:p>
                  </a:txBody>
                  <a:tcPr marL="6194" marR="6194" marT="6194" marB="29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pt-BR" sz="1200" b="0" i="0" u="none" strike="noStrike" dirty="0">
                          <a:solidFill>
                            <a:srgbClr val="000000"/>
                          </a:solidFill>
                          <a:effectLst/>
                          <a:latin typeface="Calibri" panose="020F0502020204030204" pitchFamily="34" charset="0"/>
                        </a:rPr>
                        <a:t>Primeira dificuldade: Tempo bem curto de concentração pois eu preciso mudar muito o ritmo para chamar a atenção deles.</a:t>
                      </a:r>
                      <a:r>
                        <a:rPr lang="pt-BR" sz="1200" b="1" i="0" u="none" strike="noStrike" dirty="0">
                          <a:solidFill>
                            <a:srgbClr val="000000"/>
                          </a:solidFill>
                          <a:effectLst/>
                          <a:latin typeface="Calibri" panose="020F0502020204030204" pitchFamily="34" charset="0"/>
                        </a:rPr>
                        <a:t> [1]</a:t>
                      </a:r>
                      <a:r>
                        <a:rPr lang="pt-BR" sz="1200" b="0" i="0" u="none" strike="noStrike" dirty="0">
                          <a:solidFill>
                            <a:srgbClr val="000000"/>
                          </a:solidFill>
                          <a:effectLst/>
                          <a:latin typeface="Calibri" panose="020F0502020204030204" pitchFamily="34" charset="0"/>
                        </a:rPr>
                        <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Segunda dificuldade: a gente percebe crianças muito teimosas e sem limite, comparando com o início da minha profissão quando naquela época você tinha 1 ou 2 alunos na sala com esse problema hoje em dia o numero é bem maior. A criança quer fazer tudo do jeito dela.</a:t>
                      </a:r>
                      <a:r>
                        <a:rPr lang="pt-BR" sz="1200" b="1" i="0" u="none" strike="noStrike" dirty="0">
                          <a:solidFill>
                            <a:srgbClr val="000000"/>
                          </a:solidFill>
                          <a:effectLst/>
                          <a:latin typeface="Calibri" panose="020F0502020204030204" pitchFamily="34" charset="0"/>
                        </a:rPr>
                        <a:t>[5], [12], [13]</a:t>
                      </a:r>
                      <a:r>
                        <a:rPr lang="pt-BR" sz="1200" b="0" i="0" u="none" strike="noStrike" dirty="0">
                          <a:solidFill>
                            <a:srgbClr val="000000"/>
                          </a:solidFill>
                          <a:effectLst/>
                          <a:latin typeface="Calibri" panose="020F0502020204030204" pitchFamily="34" charset="0"/>
                        </a:rPr>
                        <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Terceira dificuldade: Muitos alunos são bem maiores do outro, diferença de idade entre os alunos. Isso atrapalha a aprendizagem e o conteúdo. Umas crianças são bem na frente dos outros em coordenações. </a:t>
                      </a:r>
                      <a:r>
                        <a:rPr lang="pt-BR" sz="1200" b="1" i="0" u="none" strike="noStrike" dirty="0">
                          <a:solidFill>
                            <a:srgbClr val="000000"/>
                          </a:solidFill>
                          <a:effectLst/>
                          <a:latin typeface="Calibri" panose="020F0502020204030204" pitchFamily="34" charset="0"/>
                        </a:rPr>
                        <a:t>[14]</a:t>
                      </a:r>
                      <a:r>
                        <a:rPr lang="pt-BR" sz="1200" b="0" i="0" u="none" strike="noStrike" dirty="0">
                          <a:solidFill>
                            <a:srgbClr val="000000"/>
                          </a:solidFill>
                          <a:effectLst/>
                          <a:latin typeface="Calibri" panose="020F0502020204030204" pitchFamily="34" charset="0"/>
                        </a:rPr>
                        <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Quarta dificuldade: o pequeno espaço que a gente tem com as salas, que dificulta a divisão dos alunos em grupos na hora de fazer varias atividades numa aula. Só tipo separa eles cada grupo numa atividade. </a:t>
                      </a:r>
                      <a:r>
                        <a:rPr lang="pt-BR" sz="1200" b="1" i="0" u="none" strike="noStrike" dirty="0">
                          <a:solidFill>
                            <a:srgbClr val="000000"/>
                          </a:solidFill>
                          <a:effectLst/>
                          <a:latin typeface="Calibri" panose="020F0502020204030204" pitchFamily="34" charset="0"/>
                        </a:rPr>
                        <a:t>[5]</a:t>
                      </a:r>
                      <a:r>
                        <a:rPr lang="pt-BR" sz="1200" b="0" i="0" u="none" strike="noStrike" dirty="0">
                          <a:solidFill>
                            <a:srgbClr val="000000"/>
                          </a:solidFill>
                          <a:effectLst/>
                          <a:latin typeface="Calibri" panose="020F0502020204030204" pitchFamily="34" charset="0"/>
                        </a:rPr>
                        <a:t/>
                      </a:r>
                      <a:br>
                        <a:rPr lang="pt-BR" sz="1200" b="0" i="0" u="none" strike="noStrike" dirty="0">
                          <a:solidFill>
                            <a:srgbClr val="000000"/>
                          </a:solidFill>
                          <a:effectLst/>
                          <a:latin typeface="Calibri" panose="020F0502020204030204" pitchFamily="34" charset="0"/>
                        </a:rPr>
                      </a:br>
                      <a:r>
                        <a:rPr lang="pt-BR" sz="1200" b="0" i="0" u="none" strike="noStrike" dirty="0">
                          <a:solidFill>
                            <a:srgbClr val="000000"/>
                          </a:solidFill>
                          <a:effectLst/>
                          <a:latin typeface="Calibri" panose="020F0502020204030204" pitchFamily="34" charset="0"/>
                        </a:rPr>
                        <a:t>Quinta dificuldade: egoísmo. A criança demonstra ter tudo só para ela. Na hora de brincar agente anota muitas brigas por causa de um brinquedo. Isso pode ser que vem da educação pois a maioria deles gosta de ter as coisas só para elas e do jeito dela. </a:t>
                      </a:r>
                      <a:r>
                        <a:rPr lang="pt-BR" sz="1200" b="1" i="0" u="none" strike="noStrike" dirty="0">
                          <a:solidFill>
                            <a:srgbClr val="000000"/>
                          </a:solidFill>
                          <a:effectLst/>
                          <a:latin typeface="Calibri" panose="020F0502020204030204" pitchFamily="34" charset="0"/>
                        </a:rPr>
                        <a:t>[5], [36], [12]</a:t>
                      </a:r>
                      <a:endParaRPr lang="pt-BR" sz="1200" b="0" i="0" u="none" strike="noStrike" dirty="0">
                        <a:solidFill>
                          <a:srgbClr val="000000"/>
                        </a:solidFill>
                        <a:effectLst/>
                        <a:latin typeface="Calibri" panose="020F0502020204030204" pitchFamily="34" charset="0"/>
                      </a:endParaRPr>
                    </a:p>
                  </a:txBody>
                  <a:tcPr marL="6194" marR="6194" marT="6194" marB="29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57717502"/>
                  </a:ext>
                </a:extLst>
              </a:tr>
            </a:tbl>
          </a:graphicData>
        </a:graphic>
      </p:graphicFrame>
    </p:spTree>
    <p:extLst>
      <p:ext uri="{BB962C8B-B14F-4D97-AF65-F5344CB8AC3E}">
        <p14:creationId xmlns:p14="http://schemas.microsoft.com/office/powerpoint/2010/main" val="38330485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4294967295"/>
          </p:nvPr>
        </p:nvSpPr>
        <p:spPr>
          <a:xfrm>
            <a:off x="554182" y="1427018"/>
            <a:ext cx="8104909" cy="4668982"/>
          </a:xfrm>
        </p:spPr>
        <p:txBody>
          <a:bodyPr>
            <a:normAutofit/>
          </a:bodyPr>
          <a:lstStyle/>
          <a:p>
            <a:endParaRPr lang="pt-BR" sz="2000" dirty="0">
              <a:latin typeface="Arial" panose="020B0604020202020204" pitchFamily="34" charset="0"/>
              <a:cs typeface="Arial" panose="020B0604020202020204" pitchFamily="34" charset="0"/>
              <a:hlinkClick r:id="rId2"/>
            </a:endParaRPr>
          </a:p>
          <a:p>
            <a:endParaRPr lang="pt-BR" sz="2000" dirty="0">
              <a:latin typeface="Arial" panose="020B0604020202020204" pitchFamily="34" charset="0"/>
              <a:cs typeface="Arial" panose="020B0604020202020204" pitchFamily="34" charset="0"/>
              <a:hlinkClick r:id="rId2"/>
            </a:endParaRPr>
          </a:p>
          <a:p>
            <a:endParaRPr lang="pt-BR" sz="2000" dirty="0">
              <a:latin typeface="Arial" panose="020B0604020202020204" pitchFamily="34" charset="0"/>
              <a:cs typeface="Arial" panose="020B0604020202020204" pitchFamily="34" charset="0"/>
              <a:hlinkClick r:id="rId2"/>
            </a:endParaRPr>
          </a:p>
          <a:p>
            <a:endParaRPr lang="pt-BR" sz="2000" dirty="0">
              <a:latin typeface="Arial" panose="020B0604020202020204" pitchFamily="34" charset="0"/>
              <a:cs typeface="Arial" panose="020B0604020202020204" pitchFamily="34" charset="0"/>
              <a:hlinkClick r:id="rId2"/>
            </a:endParaRPr>
          </a:p>
          <a:p>
            <a:endParaRPr lang="pt-BR" sz="2000" dirty="0">
              <a:latin typeface="Arial" panose="020B0604020202020204" pitchFamily="34" charset="0"/>
              <a:cs typeface="Arial" panose="020B0604020202020204" pitchFamily="34" charset="0"/>
              <a:hlinkClick r:id="rId2"/>
            </a:endParaRPr>
          </a:p>
          <a:p>
            <a:r>
              <a:rPr lang="pt-BR" sz="2000" dirty="0">
                <a:latin typeface="Arial" panose="020B0604020202020204" pitchFamily="34" charset="0"/>
                <a:cs typeface="Arial" panose="020B0604020202020204" pitchFamily="34" charset="0"/>
                <a:hlinkClick r:id="rId2"/>
              </a:rPr>
              <a:t>https://www.youtube.com/watch?v=mfHXkM1ctD0</a:t>
            </a:r>
            <a:endParaRPr lang="pt-BR" sz="2000" dirty="0">
              <a:latin typeface="Arial" panose="020B0604020202020204" pitchFamily="34" charset="0"/>
              <a:cs typeface="Arial" panose="020B0604020202020204" pitchFamily="34" charset="0"/>
            </a:endParaRPr>
          </a:p>
          <a:p>
            <a:endParaRPr lang="pt-BR" sz="2000" dirty="0">
              <a:latin typeface="Arial" panose="020B0604020202020204" pitchFamily="34" charset="0"/>
              <a:cs typeface="Arial" panose="020B0604020202020204" pitchFamily="34" charset="0"/>
            </a:endParaRPr>
          </a:p>
          <a:p>
            <a:r>
              <a:rPr lang="pt-BR" sz="2000" dirty="0">
                <a:latin typeface="Arial" panose="020B0604020202020204" pitchFamily="34" charset="0"/>
                <a:cs typeface="Arial" panose="020B0604020202020204" pitchFamily="34" charset="0"/>
              </a:rPr>
              <a:t>TEMPO 15.50</a:t>
            </a:r>
          </a:p>
        </p:txBody>
      </p:sp>
      <p:pic>
        <p:nvPicPr>
          <p:cNvPr id="2" name="Imagem 1"/>
          <p:cNvPicPr>
            <a:picLocks noChangeAspect="1"/>
          </p:cNvPicPr>
          <p:nvPr/>
        </p:nvPicPr>
        <p:blipFill>
          <a:blip r:embed="rId3"/>
          <a:stretch>
            <a:fillRect/>
          </a:stretch>
        </p:blipFill>
        <p:spPr>
          <a:xfrm>
            <a:off x="872836" y="1496290"/>
            <a:ext cx="2715491" cy="1527465"/>
          </a:xfrm>
          <a:prstGeom prst="rect">
            <a:avLst/>
          </a:prstGeom>
        </p:spPr>
      </p:pic>
      <p:sp>
        <p:nvSpPr>
          <p:cNvPr id="4" name="Retângulo 3"/>
          <p:cNvSpPr/>
          <p:nvPr/>
        </p:nvSpPr>
        <p:spPr>
          <a:xfrm>
            <a:off x="1601188" y="192699"/>
            <a:ext cx="7542811"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DISCALCULIA</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60</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382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1500"/>
                                        <p:tgtEl>
                                          <p:spTgt spid="2"/>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12618" y="1440873"/>
            <a:ext cx="8100224" cy="444915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rgbClr val="0000FF"/>
              </a:buClr>
              <a:buNone/>
            </a:pPr>
            <a:endParaRPr lang="pt-BR" sz="2000" b="1" dirty="0">
              <a:solidFill>
                <a:prstClr val="black"/>
              </a:solidFill>
              <a:latin typeface="Arial" panose="020B0604020202020204" pitchFamily="34" charset="0"/>
              <a:cs typeface="Arial" panose="020B0604020202020204" pitchFamily="34" charset="0"/>
            </a:endParaRPr>
          </a:p>
          <a:p>
            <a:pPr algn="just">
              <a:spcBef>
                <a:spcPts val="0"/>
              </a:spcBef>
              <a:buClr>
                <a:srgbClr val="0000FF"/>
              </a:buClr>
            </a:pPr>
            <a:r>
              <a:rPr lang="pt-BR" sz="2000" b="1" dirty="0">
                <a:solidFill>
                  <a:prstClr val="black"/>
                </a:solidFill>
                <a:latin typeface="Arial" panose="020B0604020202020204" pitchFamily="34" charset="0"/>
                <a:cs typeface="Arial" panose="020B0604020202020204" pitchFamily="34" charset="0"/>
              </a:rPr>
              <a:t>Se baseia na expressão comportamental.</a:t>
            </a:r>
          </a:p>
          <a:p>
            <a:pPr marL="0" indent="0" algn="just">
              <a:spcBef>
                <a:spcPts val="0"/>
              </a:spcBef>
              <a:buClr>
                <a:srgbClr val="0000FF"/>
              </a:buClr>
              <a:buNone/>
            </a:pPr>
            <a:endParaRPr lang="pt-BR" sz="2000" b="1" dirty="0">
              <a:solidFill>
                <a:prstClr val="black"/>
              </a:solidFill>
              <a:latin typeface="Arial" panose="020B0604020202020204" pitchFamily="34" charset="0"/>
              <a:cs typeface="Arial" panose="020B0604020202020204" pitchFamily="34" charset="0"/>
            </a:endParaRPr>
          </a:p>
          <a:p>
            <a:pPr algn="just">
              <a:spcBef>
                <a:spcPts val="0"/>
              </a:spcBef>
              <a:buClr>
                <a:srgbClr val="0000FF"/>
              </a:buClr>
            </a:pPr>
            <a:r>
              <a:rPr lang="pt-BR" sz="2000" b="1" dirty="0">
                <a:solidFill>
                  <a:prstClr val="black"/>
                </a:solidFill>
                <a:latin typeface="Arial" panose="020B0604020202020204" pitchFamily="34" charset="0"/>
                <a:cs typeface="Arial" panose="020B0604020202020204" pitchFamily="34" charset="0"/>
              </a:rPr>
              <a:t>Diagnóstico  essencialmente clínico: predomínio da hiperatividade; predomínio déficit de atenção; e combinado.</a:t>
            </a:r>
          </a:p>
          <a:p>
            <a:pPr algn="just">
              <a:spcBef>
                <a:spcPts val="0"/>
              </a:spcBef>
              <a:buClr>
                <a:srgbClr val="0000FF"/>
              </a:buClr>
            </a:pPr>
            <a:endParaRPr lang="pt-BR" sz="2000" b="1" dirty="0">
              <a:solidFill>
                <a:prstClr val="black"/>
              </a:solidFill>
              <a:latin typeface="Arial" panose="020B0604020202020204" pitchFamily="34" charset="0"/>
              <a:cs typeface="Arial" panose="020B0604020202020204" pitchFamily="34" charset="0"/>
            </a:endParaRPr>
          </a:p>
          <a:p>
            <a:pPr algn="just">
              <a:spcBef>
                <a:spcPts val="0"/>
              </a:spcBef>
              <a:buClr>
                <a:srgbClr val="0000FF"/>
              </a:buClr>
            </a:pPr>
            <a:r>
              <a:rPr lang="pt-BR" sz="2000" b="1" dirty="0">
                <a:solidFill>
                  <a:prstClr val="black"/>
                </a:solidFill>
                <a:latin typeface="Arial" panose="020B0604020202020204" pitchFamily="34" charset="0"/>
                <a:cs typeface="Arial" panose="020B0604020202020204" pitchFamily="34" charset="0"/>
              </a:rPr>
              <a:t>O diagnóstico dentro do DSM-V  (2014), envolve a tríade sintomática do TDAH: desatenção, hiperatividade e impulsividade.</a:t>
            </a:r>
          </a:p>
        </p:txBody>
      </p:sp>
      <p:pic>
        <p:nvPicPr>
          <p:cNvPr id="1026" name="Picture 2" descr="http://www.educacaopublica.rj.gov.br/biblioteca/educacao/img/02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263" y="3635726"/>
            <a:ext cx="2671474" cy="2671474"/>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1601188" y="192699"/>
            <a:ext cx="7542811" cy="830997"/>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Diagnóstico Transtorno de Déficit de Atenção e Hiperatividade</a:t>
            </a:r>
          </a:p>
        </p:txBody>
      </p:sp>
      <p:sp>
        <p:nvSpPr>
          <p:cNvPr id="7"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61</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246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 calcmode="lin" valueType="num">
                                      <p:cBhvr additive="base">
                                        <p:cTn id="1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
                                            <p:txEl>
                                              <p:pRg st="3" end="3"/>
                                            </p:txEl>
                                          </p:spTgt>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 calcmode="lin" valueType="num">
                                      <p:cBhvr additive="base">
                                        <p:cTn id="2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31" presetClass="entr" presetSubtype="0" fill="hold" nodeType="afterEffect">
                                  <p:stCondLst>
                                    <p:cond delay="0"/>
                                  </p:stCondLst>
                                  <p:childTnLst>
                                    <p:set>
                                      <p:cBhvr>
                                        <p:cTn id="25" dur="1" fill="hold">
                                          <p:stCondLst>
                                            <p:cond delay="0"/>
                                          </p:stCondLst>
                                        </p:cTn>
                                        <p:tgtEl>
                                          <p:spTgt spid="1026"/>
                                        </p:tgtEl>
                                        <p:attrNameLst>
                                          <p:attrName>style.visibility</p:attrName>
                                        </p:attrNameLst>
                                      </p:cBhvr>
                                      <p:to>
                                        <p:strVal val="visible"/>
                                      </p:to>
                                    </p:set>
                                    <p:anim calcmode="lin" valueType="num">
                                      <p:cBhvr>
                                        <p:cTn id="26" dur="1000" fill="hold"/>
                                        <p:tgtEl>
                                          <p:spTgt spid="1026"/>
                                        </p:tgtEl>
                                        <p:attrNameLst>
                                          <p:attrName>ppt_w</p:attrName>
                                        </p:attrNameLst>
                                      </p:cBhvr>
                                      <p:tavLst>
                                        <p:tav tm="0">
                                          <p:val>
                                            <p:fltVal val="0"/>
                                          </p:val>
                                        </p:tav>
                                        <p:tav tm="100000">
                                          <p:val>
                                            <p:strVal val="#ppt_w"/>
                                          </p:val>
                                        </p:tav>
                                      </p:tavLst>
                                    </p:anim>
                                    <p:anim calcmode="lin" valueType="num">
                                      <p:cBhvr>
                                        <p:cTn id="27" dur="1000" fill="hold"/>
                                        <p:tgtEl>
                                          <p:spTgt spid="1026"/>
                                        </p:tgtEl>
                                        <p:attrNameLst>
                                          <p:attrName>ppt_h</p:attrName>
                                        </p:attrNameLst>
                                      </p:cBhvr>
                                      <p:tavLst>
                                        <p:tav tm="0">
                                          <p:val>
                                            <p:fltVal val="0"/>
                                          </p:val>
                                        </p:tav>
                                        <p:tav tm="100000">
                                          <p:val>
                                            <p:strVal val="#ppt_h"/>
                                          </p:val>
                                        </p:tav>
                                      </p:tavLst>
                                    </p:anim>
                                    <p:anim calcmode="lin" valueType="num">
                                      <p:cBhvr>
                                        <p:cTn id="28" dur="1000" fill="hold"/>
                                        <p:tgtEl>
                                          <p:spTgt spid="1026"/>
                                        </p:tgtEl>
                                        <p:attrNameLst>
                                          <p:attrName>style.rotation</p:attrName>
                                        </p:attrNameLst>
                                      </p:cBhvr>
                                      <p:tavLst>
                                        <p:tav tm="0">
                                          <p:val>
                                            <p:fltVal val="90"/>
                                          </p:val>
                                        </p:tav>
                                        <p:tav tm="100000">
                                          <p:val>
                                            <p:fltVal val="0"/>
                                          </p:val>
                                        </p:tav>
                                      </p:tavLst>
                                    </p:anim>
                                    <p:animEffect transition="in" filter="fade">
                                      <p:cBhvr>
                                        <p:cTn id="29" dur="1000"/>
                                        <p:tgtEl>
                                          <p:spTgt spid="1026"/>
                                        </p:tgtEl>
                                      </p:cBhvr>
                                    </p:animEffect>
                                  </p:childTnLst>
                                </p:cTn>
                              </p:par>
                            </p:childTnLst>
                          </p:cTn>
                        </p:par>
                        <p:par>
                          <p:cTn id="30" fill="hold">
                            <p:stCondLst>
                              <p:cond delay="2500"/>
                            </p:stCondLst>
                            <p:childTnLst>
                              <p:par>
                                <p:cTn id="31" presetID="26" presetClass="emph" presetSubtype="0" fill="hold" nodeType="afterEffect">
                                  <p:stCondLst>
                                    <p:cond delay="0"/>
                                  </p:stCondLst>
                                  <p:childTnLst>
                                    <p:animEffect transition="out" filter="fade">
                                      <p:cBhvr>
                                        <p:cTn id="32" dur="1000" tmFilter="0, 0; .2, .5; .8, .5; 1, 0"/>
                                        <p:tgtEl>
                                          <p:spTgt spid="1026"/>
                                        </p:tgtEl>
                                      </p:cBhvr>
                                    </p:animEffect>
                                    <p:animScale>
                                      <p:cBhvr>
                                        <p:cTn id="33" dur="5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01783" y="1330035"/>
            <a:ext cx="8271162" cy="4904509"/>
          </a:xfrm>
          <a:prstGeom prst="rect">
            <a:avLst/>
          </a:prstGeom>
        </p:spPr>
        <p:txBody>
          <a:bodyPr>
            <a:normAutofit lnSpcReduction="10000"/>
          </a:bodyPr>
          <a:lstStyle/>
          <a:p>
            <a:pPr marL="0" indent="0">
              <a:lnSpc>
                <a:spcPct val="120000"/>
              </a:lnSpc>
              <a:spcBef>
                <a:spcPts val="0"/>
              </a:spcBef>
              <a:spcAft>
                <a:spcPts val="600"/>
              </a:spcAft>
              <a:buClr>
                <a:srgbClr val="0000FF"/>
              </a:buClr>
              <a:buNone/>
            </a:pPr>
            <a:r>
              <a:rPr lang="pt-BR" sz="1800" b="1" dirty="0">
                <a:latin typeface="Arial" panose="020B0604020202020204" pitchFamily="34" charset="0"/>
                <a:cs typeface="Arial" panose="020B0604020202020204" pitchFamily="34" charset="0"/>
              </a:rPr>
              <a:t>Transtorno de Déficit de Atenção e Hiperatividade (TDHA) é caracterizado como um Transtorno do </a:t>
            </a:r>
            <a:r>
              <a:rPr lang="pt-BR" sz="1800" b="1" dirty="0" err="1">
                <a:latin typeface="Arial" panose="020B0604020202020204" pitchFamily="34" charset="0"/>
                <a:cs typeface="Arial" panose="020B0604020202020204" pitchFamily="34" charset="0"/>
              </a:rPr>
              <a:t>Neurodesenvolvimento</a:t>
            </a:r>
            <a:r>
              <a:rPr lang="pt-BR" sz="1800" b="1" dirty="0">
                <a:latin typeface="Arial" panose="020B0604020202020204" pitchFamily="34" charset="0"/>
                <a:cs typeface="Arial" panose="020B0604020202020204" pitchFamily="34" charset="0"/>
              </a:rPr>
              <a:t>, logo contamos com a </a:t>
            </a:r>
          </a:p>
          <a:p>
            <a:pPr marL="0" indent="0">
              <a:lnSpc>
                <a:spcPct val="120000"/>
              </a:lnSpc>
              <a:spcBef>
                <a:spcPts val="0"/>
              </a:spcBef>
              <a:spcAft>
                <a:spcPts val="600"/>
              </a:spcAft>
              <a:buClr>
                <a:srgbClr val="0000FF"/>
              </a:buClr>
              <a:buNone/>
            </a:pPr>
            <a:r>
              <a:rPr lang="pt-BR" sz="1800" b="1" dirty="0">
                <a:latin typeface="Arial" panose="020B0604020202020204" pitchFamily="34" charset="0"/>
                <a:cs typeface="Arial" panose="020B0604020202020204" pitchFamily="34" charset="0"/>
              </a:rPr>
              <a:t>Plasticidade cerebral para ensinar.</a:t>
            </a:r>
          </a:p>
          <a:p>
            <a:pPr marL="0" indent="0">
              <a:lnSpc>
                <a:spcPct val="120000"/>
              </a:lnSpc>
              <a:spcBef>
                <a:spcPts val="0"/>
              </a:spcBef>
              <a:spcAft>
                <a:spcPts val="600"/>
              </a:spcAft>
              <a:buClr>
                <a:srgbClr val="0000FF"/>
              </a:buClr>
              <a:buNone/>
            </a:pPr>
            <a:endParaRPr lang="pt-BR" sz="1800" b="1" dirty="0">
              <a:latin typeface="Arial" panose="020B0604020202020204" pitchFamily="34" charset="0"/>
              <a:cs typeface="Arial" panose="020B0604020202020204" pitchFamily="34" charset="0"/>
            </a:endParaRPr>
          </a:p>
          <a:p>
            <a:pPr marL="0" indent="0">
              <a:lnSpc>
                <a:spcPct val="120000"/>
              </a:lnSpc>
              <a:spcBef>
                <a:spcPts val="0"/>
              </a:spcBef>
              <a:spcAft>
                <a:spcPts val="600"/>
              </a:spcAft>
              <a:buClr>
                <a:srgbClr val="0000FF"/>
              </a:buClr>
              <a:buNone/>
            </a:pPr>
            <a:r>
              <a:rPr lang="pt-BR" sz="1800" b="1" dirty="0">
                <a:latin typeface="Arial" panose="020B0604020202020204" pitchFamily="34" charset="0"/>
                <a:cs typeface="Arial" panose="020B0604020202020204" pitchFamily="34" charset="0"/>
              </a:rPr>
              <a:t>Natureza Multifatorial: </a:t>
            </a:r>
            <a:br>
              <a:rPr lang="pt-BR" sz="1800" b="1" dirty="0">
                <a:latin typeface="Arial" panose="020B0604020202020204" pitchFamily="34" charset="0"/>
                <a:cs typeface="Arial" panose="020B0604020202020204" pitchFamily="34" charset="0"/>
              </a:rPr>
            </a:br>
            <a:r>
              <a:rPr lang="pt-BR" sz="1800" b="1" dirty="0">
                <a:latin typeface="Arial" panose="020B0604020202020204" pitchFamily="34" charset="0"/>
                <a:cs typeface="Arial" panose="020B0604020202020204" pitchFamily="34" charset="0"/>
              </a:rPr>
              <a:t>genética, biológica </a:t>
            </a:r>
            <a:br>
              <a:rPr lang="pt-BR" sz="1800" b="1" dirty="0">
                <a:latin typeface="Arial" panose="020B0604020202020204" pitchFamily="34" charset="0"/>
                <a:cs typeface="Arial" panose="020B0604020202020204" pitchFamily="34" charset="0"/>
              </a:rPr>
            </a:br>
            <a:r>
              <a:rPr lang="pt-BR" sz="1800" b="1" dirty="0">
                <a:latin typeface="Arial" panose="020B0604020202020204" pitchFamily="34" charset="0"/>
                <a:cs typeface="Arial" panose="020B0604020202020204" pitchFamily="34" charset="0"/>
              </a:rPr>
              <a:t>(neurodesenvolvimento) </a:t>
            </a:r>
            <a:br>
              <a:rPr lang="pt-BR" sz="1800" b="1" dirty="0">
                <a:latin typeface="Arial" panose="020B0604020202020204" pitchFamily="34" charset="0"/>
                <a:cs typeface="Arial" panose="020B0604020202020204" pitchFamily="34" charset="0"/>
              </a:rPr>
            </a:br>
            <a:r>
              <a:rPr lang="pt-BR" sz="1800" b="1" dirty="0">
                <a:latin typeface="Arial" panose="020B0604020202020204" pitchFamily="34" charset="0"/>
                <a:cs typeface="Arial" panose="020B0604020202020204" pitchFamily="34" charset="0"/>
              </a:rPr>
              <a:t>e ambiental.</a:t>
            </a:r>
          </a:p>
          <a:p>
            <a:pPr marL="0" indent="0">
              <a:lnSpc>
                <a:spcPct val="120000"/>
              </a:lnSpc>
              <a:spcBef>
                <a:spcPts val="0"/>
              </a:spcBef>
              <a:spcAft>
                <a:spcPts val="600"/>
              </a:spcAft>
              <a:buClr>
                <a:srgbClr val="0000FF"/>
              </a:buClr>
              <a:buNone/>
            </a:pPr>
            <a:endParaRPr lang="pt-BR" sz="1800" b="1" dirty="0">
              <a:latin typeface="Arial" panose="020B0604020202020204" pitchFamily="34" charset="0"/>
              <a:cs typeface="Arial" panose="020B0604020202020204" pitchFamily="34" charset="0"/>
            </a:endParaRPr>
          </a:p>
          <a:p>
            <a:pPr marL="0" indent="0">
              <a:lnSpc>
                <a:spcPct val="120000"/>
              </a:lnSpc>
              <a:spcBef>
                <a:spcPts val="0"/>
              </a:spcBef>
              <a:spcAft>
                <a:spcPts val="600"/>
              </a:spcAft>
              <a:buClr>
                <a:srgbClr val="0000FF"/>
              </a:buClr>
              <a:buNone/>
            </a:pPr>
            <a:r>
              <a:rPr lang="pt-BR" sz="1800" b="1" dirty="0">
                <a:latin typeface="Arial" panose="020B0604020202020204" pitchFamily="34" charset="0"/>
                <a:cs typeface="Arial" panose="020B0604020202020204" pitchFamily="34" charset="0"/>
              </a:rPr>
              <a:t>Marcado por déficits quanto: </a:t>
            </a:r>
          </a:p>
          <a:p>
            <a:pPr marL="0" indent="0">
              <a:lnSpc>
                <a:spcPct val="120000"/>
              </a:lnSpc>
              <a:spcBef>
                <a:spcPts val="0"/>
              </a:spcBef>
              <a:spcAft>
                <a:spcPts val="600"/>
              </a:spcAft>
              <a:buClr>
                <a:srgbClr val="0000FF"/>
              </a:buClr>
              <a:buNone/>
            </a:pPr>
            <a:r>
              <a:rPr lang="pt-BR" sz="1800" b="1" dirty="0">
                <a:latin typeface="Arial" panose="020B0604020202020204" pitchFamily="34" charset="0"/>
                <a:cs typeface="Arial" panose="020B0604020202020204" pitchFamily="34" charset="0"/>
              </a:rPr>
              <a:t>manutenção da atenção;</a:t>
            </a:r>
          </a:p>
          <a:p>
            <a:pPr marL="0" indent="0">
              <a:lnSpc>
                <a:spcPct val="120000"/>
              </a:lnSpc>
              <a:spcBef>
                <a:spcPts val="0"/>
              </a:spcBef>
              <a:spcAft>
                <a:spcPts val="600"/>
              </a:spcAft>
              <a:buClr>
                <a:srgbClr val="0000FF"/>
              </a:buClr>
              <a:buNone/>
            </a:pPr>
            <a:r>
              <a:rPr lang="pt-BR" sz="1800" b="1" dirty="0">
                <a:latin typeface="Arial" panose="020B0604020202020204" pitchFamily="34" charset="0"/>
                <a:cs typeface="Arial" panose="020B0604020202020204" pitchFamily="34" charset="0"/>
              </a:rPr>
              <a:t>controle dos impulsos;</a:t>
            </a:r>
          </a:p>
          <a:p>
            <a:pPr marL="0" indent="0">
              <a:lnSpc>
                <a:spcPct val="120000"/>
              </a:lnSpc>
              <a:spcBef>
                <a:spcPts val="0"/>
              </a:spcBef>
              <a:spcAft>
                <a:spcPts val="600"/>
              </a:spcAft>
              <a:buClr>
                <a:srgbClr val="0000FF"/>
              </a:buClr>
              <a:buNone/>
            </a:pPr>
            <a:r>
              <a:rPr lang="pt-BR" sz="1800" b="1" dirty="0">
                <a:latin typeface="Arial" panose="020B0604020202020204" pitchFamily="34" charset="0"/>
                <a:cs typeface="Arial" panose="020B0604020202020204" pitchFamily="34" charset="0"/>
              </a:rPr>
              <a:t>hiperatividade.</a:t>
            </a:r>
          </a:p>
        </p:txBody>
      </p:sp>
      <p:pic>
        <p:nvPicPr>
          <p:cNvPr id="6" name="Picture 2" descr="http://www.elpiensino.com.br/wp-content/uploads/2013/06/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329055"/>
            <a:ext cx="3626862" cy="3905489"/>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62</a:t>
            </a:fld>
            <a:endParaRPr lang="pt-BR" b="1" dirty="0">
              <a:latin typeface="Arial" panose="020B0604020202020204" pitchFamily="34" charset="0"/>
              <a:cs typeface="Arial" panose="020B0604020202020204" pitchFamily="34" charset="0"/>
            </a:endParaRPr>
          </a:p>
        </p:txBody>
      </p:sp>
      <p:sp>
        <p:nvSpPr>
          <p:cNvPr id="8" name="Retângulo 7"/>
          <p:cNvSpPr/>
          <p:nvPr/>
        </p:nvSpPr>
        <p:spPr>
          <a:xfrm>
            <a:off x="1601188" y="192699"/>
            <a:ext cx="7542811" cy="830997"/>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Diagnóstico Transtorno de Déficit de Atenção e Hiperatividade</a:t>
            </a:r>
          </a:p>
        </p:txBody>
      </p:sp>
    </p:spTree>
    <p:extLst>
      <p:ext uri="{BB962C8B-B14F-4D97-AF65-F5344CB8AC3E}">
        <p14:creationId xmlns:p14="http://schemas.microsoft.com/office/powerpoint/2010/main" val="113251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strips(downLeft)">
                                      <p:cBhvr>
                                        <p:cTn id="11" dur="500"/>
                                        <p:tgtEl>
                                          <p:spTgt spid="3">
                                            <p:txEl>
                                              <p:pRg st="0" end="0"/>
                                            </p:txEl>
                                          </p:spTgt>
                                        </p:tgtEl>
                                      </p:cBhvr>
                                    </p:animEffect>
                                  </p:childTnLst>
                                </p:cTn>
                              </p:par>
                            </p:childTnLst>
                          </p:cTn>
                        </p:par>
                        <p:par>
                          <p:cTn id="12" fill="hold">
                            <p:stCondLst>
                              <p:cond delay="500"/>
                            </p:stCondLst>
                            <p:childTnLst>
                              <p:par>
                                <p:cTn id="13" presetID="18" presetClass="entr" presetSubtype="12"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strips(downLeft)">
                                      <p:cBhvr>
                                        <p:cTn id="15" dur="500"/>
                                        <p:tgtEl>
                                          <p:spTgt spid="3">
                                            <p:txEl>
                                              <p:pRg st="1" end="1"/>
                                            </p:txEl>
                                          </p:spTgt>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nodeType="after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 calcmode="lin" valueType="num">
                                      <p:cBhvr additive="base">
                                        <p:cTn id="2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nodeType="after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2" presetClass="entr" presetSubtype="4" fill="hold" nodeType="after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 calcmode="lin" valueType="num">
                                      <p:cBhvr additive="base">
                                        <p:cTn id="3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36" fill="hold">
                            <p:stCondLst>
                              <p:cond delay="3000"/>
                            </p:stCondLst>
                            <p:childTnLst>
                              <p:par>
                                <p:cTn id="37" presetID="2" presetClass="entr" presetSubtype="4"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41" fill="hold">
                            <p:stCondLst>
                              <p:cond delay="3500"/>
                            </p:stCondLst>
                            <p:childTnLst>
                              <p:par>
                                <p:cTn id="42" presetID="21" presetClass="entr" presetSubtype="1"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heel(1)">
                                      <p:cBhvr>
                                        <p:cTn id="4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1.bp.blogspot.com/__-Nfn4YXlUc/TG8qSJFT-5I/AAAAAAAAADk/1ZJqe_0Tq9E/s320/hiperativida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080" y="2242998"/>
            <a:ext cx="3186336" cy="307858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375051" y="1205346"/>
            <a:ext cx="5125030" cy="515389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0000FF"/>
              </a:buClr>
            </a:pPr>
            <a:endParaRPr lang="pt-BR" sz="1600" b="1" dirty="0">
              <a:solidFill>
                <a:prstClr val="black"/>
              </a:solidFill>
              <a:latin typeface="Arial" panose="020B0604020202020204" pitchFamily="34" charset="0"/>
              <a:cs typeface="Arial" panose="020B0604020202020204" pitchFamily="34" charset="0"/>
            </a:endParaRPr>
          </a:p>
          <a:p>
            <a:pPr>
              <a:spcBef>
                <a:spcPts val="0"/>
              </a:spcBef>
              <a:buClr>
                <a:srgbClr val="0000FF"/>
              </a:buClr>
            </a:pPr>
            <a:r>
              <a:rPr lang="pt-BR" sz="1600" b="1" dirty="0">
                <a:solidFill>
                  <a:prstClr val="black"/>
                </a:solidFill>
                <a:latin typeface="Arial" panose="020B0604020202020204" pitchFamily="34" charset="0"/>
                <a:cs typeface="Arial" panose="020B0604020202020204" pitchFamily="34" charset="0"/>
              </a:rPr>
              <a:t>Inquietação motora ou dificuldade em </a:t>
            </a:r>
            <a:br>
              <a:rPr lang="pt-BR" sz="1600" b="1" dirty="0">
                <a:solidFill>
                  <a:prstClr val="black"/>
                </a:solidFill>
                <a:latin typeface="Arial" panose="020B0604020202020204" pitchFamily="34" charset="0"/>
                <a:cs typeface="Arial" panose="020B0604020202020204" pitchFamily="34" charset="0"/>
              </a:rPr>
            </a:br>
            <a:r>
              <a:rPr lang="pt-BR" sz="1600" b="1" dirty="0">
                <a:solidFill>
                  <a:prstClr val="black"/>
                </a:solidFill>
                <a:latin typeface="Arial" panose="020B0604020202020204" pitchFamily="34" charset="0"/>
                <a:cs typeface="Arial" panose="020B0604020202020204" pitchFamily="34" charset="0"/>
              </a:rPr>
              <a:t>manter-se parado;</a:t>
            </a:r>
          </a:p>
          <a:p>
            <a:pPr>
              <a:spcBef>
                <a:spcPts val="0"/>
              </a:spcBef>
              <a:buClr>
                <a:srgbClr val="0000FF"/>
              </a:buClr>
            </a:pPr>
            <a:endParaRPr lang="pt-BR" sz="1600" b="1" dirty="0">
              <a:solidFill>
                <a:prstClr val="black"/>
              </a:solidFill>
              <a:latin typeface="Arial" panose="020B0604020202020204" pitchFamily="34" charset="0"/>
              <a:cs typeface="Arial" panose="020B0604020202020204" pitchFamily="34" charset="0"/>
            </a:endParaRPr>
          </a:p>
          <a:p>
            <a:pPr>
              <a:spcBef>
                <a:spcPts val="0"/>
              </a:spcBef>
              <a:buClr>
                <a:srgbClr val="0000FF"/>
              </a:buClr>
            </a:pPr>
            <a:r>
              <a:rPr lang="pt-BR" sz="1600" b="1" dirty="0">
                <a:solidFill>
                  <a:prstClr val="black"/>
                </a:solidFill>
                <a:latin typeface="Arial" panose="020B0604020202020204" pitchFamily="34" charset="0"/>
                <a:cs typeface="Arial" panose="020B0604020202020204" pitchFamily="34" charset="0"/>
              </a:rPr>
              <a:t>Dificuldades em realizar atividades de lazer </a:t>
            </a:r>
            <a:br>
              <a:rPr lang="pt-BR" sz="1600" b="1" dirty="0">
                <a:solidFill>
                  <a:prstClr val="black"/>
                </a:solidFill>
                <a:latin typeface="Arial" panose="020B0604020202020204" pitchFamily="34" charset="0"/>
                <a:cs typeface="Arial" panose="020B0604020202020204" pitchFamily="34" charset="0"/>
              </a:rPr>
            </a:br>
            <a:r>
              <a:rPr lang="pt-BR" sz="1600" b="1" dirty="0">
                <a:solidFill>
                  <a:prstClr val="black"/>
                </a:solidFill>
                <a:latin typeface="Arial" panose="020B0604020202020204" pitchFamily="34" charset="0"/>
                <a:cs typeface="Arial" panose="020B0604020202020204" pitchFamily="34" charset="0"/>
              </a:rPr>
              <a:t>em silêncio ou falar excessivamente;</a:t>
            </a:r>
          </a:p>
          <a:p>
            <a:pPr>
              <a:spcBef>
                <a:spcPts val="0"/>
              </a:spcBef>
              <a:buClr>
                <a:srgbClr val="0000FF"/>
              </a:buClr>
            </a:pPr>
            <a:endParaRPr lang="pt-BR" sz="1600" b="1" dirty="0">
              <a:solidFill>
                <a:prstClr val="black"/>
              </a:solidFill>
              <a:latin typeface="Arial" panose="020B0604020202020204" pitchFamily="34" charset="0"/>
              <a:cs typeface="Arial" panose="020B0604020202020204" pitchFamily="34" charset="0"/>
            </a:endParaRPr>
          </a:p>
          <a:p>
            <a:pPr>
              <a:spcBef>
                <a:spcPts val="0"/>
              </a:spcBef>
              <a:buClr>
                <a:srgbClr val="0000FF"/>
              </a:buClr>
            </a:pPr>
            <a:r>
              <a:rPr lang="pt-BR" sz="1600" b="1" dirty="0">
                <a:solidFill>
                  <a:prstClr val="black"/>
                </a:solidFill>
                <a:latin typeface="Arial" panose="020B0604020202020204" pitchFamily="34" charset="0"/>
                <a:cs typeface="Arial" panose="020B0604020202020204" pitchFamily="34" charset="0"/>
              </a:rPr>
              <a:t>Agitar as mãos, os pés ou se mexer na cadeira;</a:t>
            </a:r>
          </a:p>
          <a:p>
            <a:pPr>
              <a:spcBef>
                <a:spcPts val="0"/>
              </a:spcBef>
              <a:buClr>
                <a:srgbClr val="0000FF"/>
              </a:buClr>
            </a:pPr>
            <a:endParaRPr lang="pt-BR" sz="1600" b="1" dirty="0">
              <a:solidFill>
                <a:prstClr val="black"/>
              </a:solidFill>
              <a:latin typeface="Arial" panose="020B0604020202020204" pitchFamily="34" charset="0"/>
              <a:cs typeface="Arial" panose="020B0604020202020204" pitchFamily="34" charset="0"/>
            </a:endParaRPr>
          </a:p>
          <a:p>
            <a:pPr>
              <a:spcBef>
                <a:spcPts val="0"/>
              </a:spcBef>
              <a:buClr>
                <a:srgbClr val="0000FF"/>
              </a:buClr>
            </a:pPr>
            <a:r>
              <a:rPr lang="pt-BR" sz="1600" b="1" dirty="0">
                <a:solidFill>
                  <a:prstClr val="black"/>
                </a:solidFill>
                <a:latin typeface="Arial" panose="020B0604020202020204" pitchFamily="34" charset="0"/>
                <a:cs typeface="Arial" panose="020B0604020202020204" pitchFamily="34" charset="0"/>
              </a:rPr>
              <a:t>Abandonar a cadeira em sala de aula ou em </a:t>
            </a:r>
            <a:br>
              <a:rPr lang="pt-BR" sz="1600" b="1" dirty="0">
                <a:solidFill>
                  <a:prstClr val="black"/>
                </a:solidFill>
                <a:latin typeface="Arial" panose="020B0604020202020204" pitchFamily="34" charset="0"/>
                <a:cs typeface="Arial" panose="020B0604020202020204" pitchFamily="34" charset="0"/>
              </a:rPr>
            </a:br>
            <a:r>
              <a:rPr lang="pt-BR" sz="1600" b="1" dirty="0">
                <a:solidFill>
                  <a:prstClr val="black"/>
                </a:solidFill>
                <a:latin typeface="Arial" panose="020B0604020202020204" pitchFamily="34" charset="0"/>
                <a:cs typeface="Arial" panose="020B0604020202020204" pitchFamily="34" charset="0"/>
              </a:rPr>
              <a:t>outras situações nas quais se espera que </a:t>
            </a:r>
            <a:br>
              <a:rPr lang="pt-BR" sz="1600" b="1" dirty="0">
                <a:solidFill>
                  <a:prstClr val="black"/>
                </a:solidFill>
                <a:latin typeface="Arial" panose="020B0604020202020204" pitchFamily="34" charset="0"/>
                <a:cs typeface="Arial" panose="020B0604020202020204" pitchFamily="34" charset="0"/>
              </a:rPr>
            </a:br>
            <a:r>
              <a:rPr lang="pt-BR" sz="1600" b="1" dirty="0">
                <a:solidFill>
                  <a:prstClr val="black"/>
                </a:solidFill>
                <a:latin typeface="Arial" panose="020B0604020202020204" pitchFamily="34" charset="0"/>
                <a:cs typeface="Arial" panose="020B0604020202020204" pitchFamily="34" charset="0"/>
              </a:rPr>
              <a:t>permaneça sentado;</a:t>
            </a:r>
          </a:p>
          <a:p>
            <a:pPr>
              <a:spcBef>
                <a:spcPts val="0"/>
              </a:spcBef>
              <a:buClr>
                <a:srgbClr val="0000FF"/>
              </a:buClr>
            </a:pPr>
            <a:endParaRPr lang="pt-BR" sz="1600" b="1" dirty="0">
              <a:solidFill>
                <a:prstClr val="black"/>
              </a:solidFill>
              <a:latin typeface="Arial" panose="020B0604020202020204" pitchFamily="34" charset="0"/>
              <a:cs typeface="Arial" panose="020B0604020202020204" pitchFamily="34" charset="0"/>
            </a:endParaRPr>
          </a:p>
          <a:p>
            <a:pPr>
              <a:spcBef>
                <a:spcPts val="0"/>
              </a:spcBef>
              <a:buClr>
                <a:srgbClr val="0000FF"/>
              </a:buClr>
            </a:pPr>
            <a:r>
              <a:rPr lang="pt-BR" sz="1600" b="1" dirty="0">
                <a:solidFill>
                  <a:prstClr val="black"/>
                </a:solidFill>
                <a:latin typeface="Arial" panose="020B0604020202020204" pitchFamily="34" charset="0"/>
                <a:cs typeface="Arial" panose="020B0604020202020204" pitchFamily="34" charset="0"/>
              </a:rPr>
              <a:t>Correr ou escalar em demasia em situações nas</a:t>
            </a:r>
            <a:br>
              <a:rPr lang="pt-BR" sz="1600" b="1" dirty="0">
                <a:solidFill>
                  <a:prstClr val="black"/>
                </a:solidFill>
                <a:latin typeface="Arial" panose="020B0604020202020204" pitchFamily="34" charset="0"/>
                <a:cs typeface="Arial" panose="020B0604020202020204" pitchFamily="34" charset="0"/>
              </a:rPr>
            </a:br>
            <a:r>
              <a:rPr lang="pt-BR" sz="1600" b="1" dirty="0">
                <a:solidFill>
                  <a:prstClr val="black"/>
                </a:solidFill>
                <a:latin typeface="Arial" panose="020B0604020202020204" pitchFamily="34" charset="0"/>
                <a:cs typeface="Arial" panose="020B0604020202020204" pitchFamily="34" charset="0"/>
              </a:rPr>
              <a:t> quais isto é inapropriado;</a:t>
            </a:r>
          </a:p>
          <a:p>
            <a:pPr>
              <a:spcBef>
                <a:spcPts val="0"/>
              </a:spcBef>
              <a:buClr>
                <a:srgbClr val="0000FF"/>
              </a:buClr>
            </a:pPr>
            <a:endParaRPr lang="pt-BR" sz="1600" b="1" dirty="0">
              <a:solidFill>
                <a:prstClr val="black"/>
              </a:solidFill>
              <a:latin typeface="Arial" panose="020B0604020202020204" pitchFamily="34" charset="0"/>
              <a:cs typeface="Arial" panose="020B0604020202020204" pitchFamily="34" charset="0"/>
            </a:endParaRPr>
          </a:p>
          <a:p>
            <a:pPr>
              <a:spcBef>
                <a:spcPts val="0"/>
              </a:spcBef>
              <a:buClr>
                <a:srgbClr val="0000FF"/>
              </a:buClr>
            </a:pPr>
            <a:r>
              <a:rPr lang="pt-BR" sz="1600" b="1" dirty="0">
                <a:solidFill>
                  <a:prstClr val="black"/>
                </a:solidFill>
                <a:latin typeface="Arial" panose="020B0604020202020204" pitchFamily="34" charset="0"/>
                <a:cs typeface="Arial" panose="020B0604020202020204" pitchFamily="34" charset="0"/>
              </a:rPr>
              <a:t>Dificuldade em brincar ou envolver-se </a:t>
            </a:r>
            <a:br>
              <a:rPr lang="pt-BR" sz="1600" b="1" dirty="0">
                <a:solidFill>
                  <a:prstClr val="black"/>
                </a:solidFill>
                <a:latin typeface="Arial" panose="020B0604020202020204" pitchFamily="34" charset="0"/>
                <a:cs typeface="Arial" panose="020B0604020202020204" pitchFamily="34" charset="0"/>
              </a:rPr>
            </a:br>
            <a:r>
              <a:rPr lang="pt-BR" sz="1600" b="1" dirty="0">
                <a:solidFill>
                  <a:prstClr val="black"/>
                </a:solidFill>
                <a:latin typeface="Arial" panose="020B0604020202020204" pitchFamily="34" charset="0"/>
                <a:cs typeface="Arial" panose="020B0604020202020204" pitchFamily="34" charset="0"/>
              </a:rPr>
              <a:t>silenciosamente em atividades de lazer;</a:t>
            </a:r>
          </a:p>
          <a:p>
            <a:pPr>
              <a:spcBef>
                <a:spcPts val="0"/>
              </a:spcBef>
              <a:buClr>
                <a:srgbClr val="0000FF"/>
              </a:buClr>
            </a:pPr>
            <a:endParaRPr lang="pt-BR" sz="1600" b="1" dirty="0">
              <a:solidFill>
                <a:prstClr val="black"/>
              </a:solidFill>
              <a:latin typeface="Arial" panose="020B0604020202020204" pitchFamily="34" charset="0"/>
              <a:cs typeface="Arial" panose="020B0604020202020204" pitchFamily="34" charset="0"/>
            </a:endParaRPr>
          </a:p>
          <a:p>
            <a:pPr>
              <a:spcBef>
                <a:spcPts val="0"/>
              </a:spcBef>
              <a:buClr>
                <a:srgbClr val="0000FF"/>
              </a:buClr>
            </a:pPr>
            <a:r>
              <a:rPr lang="pt-BR" sz="1600" b="1" dirty="0">
                <a:solidFill>
                  <a:prstClr val="black"/>
                </a:solidFill>
                <a:latin typeface="Arial" panose="020B0604020202020204" pitchFamily="34" charset="0"/>
                <a:cs typeface="Arial" panose="020B0604020202020204" pitchFamily="34" charset="0"/>
              </a:rPr>
              <a:t>Estar frequentemente “a mil”.</a:t>
            </a:r>
          </a:p>
        </p:txBody>
      </p:sp>
      <p:sp>
        <p:nvSpPr>
          <p:cNvPr id="7" name="Retângulo 6"/>
          <p:cNvSpPr/>
          <p:nvPr/>
        </p:nvSpPr>
        <p:spPr>
          <a:xfrm>
            <a:off x="1601188" y="192699"/>
            <a:ext cx="7542811"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Predomínio da Hiperatividade no TDAH</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63</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364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 calcmode="lin" valueType="num">
                                      <p:cBhvr additive="base">
                                        <p:cTn id="1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5122"/>
                                        </p:tgtEl>
                                        <p:attrNameLst>
                                          <p:attrName>style.visibility</p:attrName>
                                        </p:attrNameLst>
                                      </p:cBhvr>
                                      <p:to>
                                        <p:strVal val="visible"/>
                                      </p:to>
                                    </p:set>
                                    <p:anim calcmode="lin" valueType="num">
                                      <p:cBhvr additive="base">
                                        <p:cTn id="21" dur="500" fill="hold"/>
                                        <p:tgtEl>
                                          <p:spTgt spid="5122"/>
                                        </p:tgtEl>
                                        <p:attrNameLst>
                                          <p:attrName>ppt_x</p:attrName>
                                        </p:attrNameLst>
                                      </p:cBhvr>
                                      <p:tavLst>
                                        <p:tav tm="0">
                                          <p:val>
                                            <p:strVal val="#ppt_x"/>
                                          </p:val>
                                        </p:tav>
                                        <p:tav tm="100000">
                                          <p:val>
                                            <p:strVal val="#ppt_x"/>
                                          </p:val>
                                        </p:tav>
                                      </p:tavLst>
                                    </p:anim>
                                    <p:anim calcmode="lin" valueType="num">
                                      <p:cBhvr additive="base">
                                        <p:cTn id="22" dur="500" fill="hold"/>
                                        <p:tgtEl>
                                          <p:spTgt spid="5122"/>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8" presetClass="emph" presetSubtype="0" fill="hold" nodeType="afterEffect">
                                  <p:stCondLst>
                                    <p:cond delay="0"/>
                                  </p:stCondLst>
                                  <p:childTnLst>
                                    <p:animRot by="21600000">
                                      <p:cBhvr>
                                        <p:cTn id="25" dur="1000" fill="hold"/>
                                        <p:tgtEl>
                                          <p:spTgt spid="5122"/>
                                        </p:tgtEl>
                                        <p:attrNameLst>
                                          <p:attrName>r</p:attrName>
                                        </p:attrNameLst>
                                      </p:cBhvr>
                                    </p:animRot>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 calcmode="lin" valueType="num">
                                      <p:cBhvr additive="base">
                                        <p:cTn id="2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 calcmode="lin" valueType="num">
                                      <p:cBhvr additive="base">
                                        <p:cTn id="34"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 presetClass="entr" presetSubtype="4" fill="hold" nodeType="after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anim calcmode="lin" valueType="num">
                                      <p:cBhvr additive="base">
                                        <p:cTn id="39"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par>
                          <p:cTn id="41" fill="hold">
                            <p:stCondLst>
                              <p:cond delay="4000"/>
                            </p:stCondLst>
                            <p:childTnLst>
                              <p:par>
                                <p:cTn id="42" presetID="2" presetClass="entr" presetSubtype="4" fill="hold" nodeType="afterEffect">
                                  <p:stCondLst>
                                    <p:cond delay="0"/>
                                  </p:stCondLst>
                                  <p:childTnLst>
                                    <p:set>
                                      <p:cBhvr>
                                        <p:cTn id="43" dur="1" fill="hold">
                                          <p:stCondLst>
                                            <p:cond delay="0"/>
                                          </p:stCondLst>
                                        </p:cTn>
                                        <p:tgtEl>
                                          <p:spTgt spid="6">
                                            <p:txEl>
                                              <p:pRg st="11" end="11"/>
                                            </p:txEl>
                                          </p:spTgt>
                                        </p:tgtEl>
                                        <p:attrNameLst>
                                          <p:attrName>style.visibility</p:attrName>
                                        </p:attrNameLst>
                                      </p:cBhvr>
                                      <p:to>
                                        <p:strVal val="visible"/>
                                      </p:to>
                                    </p:set>
                                    <p:anim calcmode="lin" valueType="num">
                                      <p:cBhvr additive="base">
                                        <p:cTn id="44"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
                                            <p:txEl>
                                              <p:pRg st="11" end="11"/>
                                            </p:txEl>
                                          </p:spTgt>
                                        </p:tgtEl>
                                        <p:attrNameLst>
                                          <p:attrName>ppt_y</p:attrName>
                                        </p:attrNameLst>
                                      </p:cBhvr>
                                      <p:tavLst>
                                        <p:tav tm="0">
                                          <p:val>
                                            <p:strVal val="1+#ppt_h/2"/>
                                          </p:val>
                                        </p:tav>
                                        <p:tav tm="100000">
                                          <p:val>
                                            <p:strVal val="#ppt_y"/>
                                          </p:val>
                                        </p:tav>
                                      </p:tavLst>
                                    </p:anim>
                                  </p:childTnLst>
                                </p:cTn>
                              </p:par>
                            </p:childTnLst>
                          </p:cTn>
                        </p:par>
                        <p:par>
                          <p:cTn id="46" fill="hold">
                            <p:stCondLst>
                              <p:cond delay="4500"/>
                            </p:stCondLst>
                            <p:childTnLst>
                              <p:par>
                                <p:cTn id="47" presetID="2" presetClass="entr" presetSubtype="4" fill="hold" nodeType="afterEffect">
                                  <p:stCondLst>
                                    <p:cond delay="0"/>
                                  </p:stCondLst>
                                  <p:childTnLst>
                                    <p:set>
                                      <p:cBhvr>
                                        <p:cTn id="48" dur="1" fill="hold">
                                          <p:stCondLst>
                                            <p:cond delay="0"/>
                                          </p:stCondLst>
                                        </p:cTn>
                                        <p:tgtEl>
                                          <p:spTgt spid="6">
                                            <p:txEl>
                                              <p:pRg st="13" end="13"/>
                                            </p:txEl>
                                          </p:spTgt>
                                        </p:tgtEl>
                                        <p:attrNameLst>
                                          <p:attrName>style.visibility</p:attrName>
                                        </p:attrNameLst>
                                      </p:cBhvr>
                                      <p:to>
                                        <p:strVal val="visible"/>
                                      </p:to>
                                    </p:set>
                                    <p:anim calcmode="lin" valueType="num">
                                      <p:cBhvr additive="base">
                                        <p:cTn id="49" dur="500" fill="hold"/>
                                        <p:tgtEl>
                                          <p:spTgt spid="6">
                                            <p:txEl>
                                              <p:pRg st="13" end="1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13" end="13"/>
                                            </p:txEl>
                                          </p:spTgt>
                                        </p:tgtEl>
                                        <p:attrNameLst>
                                          <p:attrName>ppt_y</p:attrName>
                                        </p:attrNameLst>
                                      </p:cBhvr>
                                      <p:tavLst>
                                        <p:tav tm="0">
                                          <p:val>
                                            <p:strVal val="1+#ppt_h/2"/>
                                          </p:val>
                                        </p:tav>
                                        <p:tav tm="100000">
                                          <p:val>
                                            <p:strVal val="#ppt_y"/>
                                          </p:val>
                                        </p:tav>
                                      </p:tavLst>
                                    </p:anim>
                                  </p:childTnLst>
                                </p:cTn>
                              </p:par>
                            </p:childTnLst>
                          </p:cTn>
                        </p:par>
                        <p:par>
                          <p:cTn id="51" fill="hold">
                            <p:stCondLst>
                              <p:cond delay="5000"/>
                            </p:stCondLst>
                            <p:childTnLst>
                              <p:par>
                                <p:cTn id="52" presetID="8" presetClass="emph" presetSubtype="0" fill="hold" nodeType="afterEffect">
                                  <p:stCondLst>
                                    <p:cond delay="0"/>
                                  </p:stCondLst>
                                  <p:childTnLst>
                                    <p:animRot by="21600000">
                                      <p:cBhvr>
                                        <p:cTn id="53" dur="1000" fill="hold"/>
                                        <p:tgtEl>
                                          <p:spTgt spid="51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1.bp.blogspot.com/-rPRZzhGwR1M/VJhi6Kat6AI/AAAAAAAAANk/qkBV7qJU6C8/s1600/imagem-tdah.jpg"/>
          <p:cNvPicPr>
            <a:picLocks noChangeAspect="1" noChangeArrowheads="1"/>
          </p:cNvPicPr>
          <p:nvPr/>
        </p:nvPicPr>
        <p:blipFill rotWithShape="1">
          <a:blip r:embed="rId2">
            <a:extLst>
              <a:ext uri="{28A0092B-C50C-407E-A947-70E740481C1C}">
                <a14:useLocalDpi xmlns:a14="http://schemas.microsoft.com/office/drawing/2010/main" val="0"/>
              </a:ext>
            </a:extLst>
          </a:blip>
          <a:srcRect l="16363" t="26759" r="9281" b="-1"/>
          <a:stretch/>
        </p:blipFill>
        <p:spPr bwMode="auto">
          <a:xfrm>
            <a:off x="5979036" y="2031482"/>
            <a:ext cx="2872493" cy="346060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375051" y="1633540"/>
            <a:ext cx="5374586" cy="425648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0000FF"/>
              </a:buClr>
            </a:pPr>
            <a:endParaRPr lang="pt-BR" sz="1800" b="1" dirty="0">
              <a:solidFill>
                <a:prstClr val="black"/>
              </a:solidFill>
              <a:latin typeface="Arial" panose="020B0604020202020204" pitchFamily="34" charset="0"/>
              <a:cs typeface="Arial" panose="020B0604020202020204" pitchFamily="34" charset="0"/>
            </a:endParaRPr>
          </a:p>
          <a:p>
            <a:pPr>
              <a:spcBef>
                <a:spcPts val="0"/>
              </a:spcBef>
              <a:buClr>
                <a:srgbClr val="0000FF"/>
              </a:buClr>
            </a:pPr>
            <a:r>
              <a:rPr lang="pt-BR" sz="1800" b="1" dirty="0">
                <a:solidFill>
                  <a:prstClr val="black"/>
                </a:solidFill>
                <a:latin typeface="Arial" panose="020B0604020202020204" pitchFamily="34" charset="0"/>
                <a:cs typeface="Arial" panose="020B0604020202020204" pitchFamily="34" charset="0"/>
              </a:rPr>
              <a:t>Não consegue prestar atenção em detalhes;</a:t>
            </a:r>
          </a:p>
          <a:p>
            <a:pPr>
              <a:spcBef>
                <a:spcPts val="0"/>
              </a:spcBef>
              <a:buClr>
                <a:srgbClr val="0000FF"/>
              </a:buClr>
            </a:pPr>
            <a:endParaRPr lang="pt-BR" sz="1800" b="1" dirty="0">
              <a:solidFill>
                <a:prstClr val="black"/>
              </a:solidFill>
              <a:latin typeface="Arial" panose="020B0604020202020204" pitchFamily="34" charset="0"/>
              <a:cs typeface="Arial" panose="020B0604020202020204" pitchFamily="34" charset="0"/>
            </a:endParaRPr>
          </a:p>
          <a:p>
            <a:pPr>
              <a:spcBef>
                <a:spcPts val="0"/>
              </a:spcBef>
              <a:buClr>
                <a:srgbClr val="0000FF"/>
              </a:buClr>
            </a:pPr>
            <a:r>
              <a:rPr lang="pt-BR" sz="1800" b="1" dirty="0">
                <a:solidFill>
                  <a:prstClr val="black"/>
                </a:solidFill>
                <a:latin typeface="Arial" panose="020B0604020202020204" pitchFamily="34" charset="0"/>
                <a:cs typeface="Arial" panose="020B0604020202020204" pitchFamily="34" charset="0"/>
              </a:rPr>
              <a:t>Não consegue sustentar a atenção;</a:t>
            </a:r>
          </a:p>
          <a:p>
            <a:pPr>
              <a:spcBef>
                <a:spcPts val="0"/>
              </a:spcBef>
              <a:buClr>
                <a:srgbClr val="0000FF"/>
              </a:buClr>
            </a:pPr>
            <a:endParaRPr lang="pt-BR" sz="1800" b="1" dirty="0">
              <a:solidFill>
                <a:prstClr val="black"/>
              </a:solidFill>
              <a:latin typeface="Arial" panose="020B0604020202020204" pitchFamily="34" charset="0"/>
              <a:cs typeface="Arial" panose="020B0604020202020204" pitchFamily="34" charset="0"/>
            </a:endParaRPr>
          </a:p>
          <a:p>
            <a:pPr>
              <a:spcBef>
                <a:spcPts val="0"/>
              </a:spcBef>
              <a:buClr>
                <a:srgbClr val="0000FF"/>
              </a:buClr>
            </a:pPr>
            <a:r>
              <a:rPr lang="pt-BR" sz="1800" b="1" dirty="0">
                <a:solidFill>
                  <a:prstClr val="black"/>
                </a:solidFill>
                <a:latin typeface="Arial" panose="020B0604020202020204" pitchFamily="34" charset="0"/>
                <a:cs typeface="Arial" panose="020B0604020202020204" pitchFamily="34" charset="0"/>
              </a:rPr>
              <a:t>Facilmente </a:t>
            </a:r>
            <a:r>
              <a:rPr lang="pt-BR" sz="1800" b="1" dirty="0" err="1">
                <a:solidFill>
                  <a:prstClr val="black"/>
                </a:solidFill>
                <a:latin typeface="Arial" panose="020B0604020202020204" pitchFamily="34" charset="0"/>
                <a:cs typeface="Arial" panose="020B0604020202020204" pitchFamily="34" charset="0"/>
              </a:rPr>
              <a:t>distratível</a:t>
            </a:r>
            <a:r>
              <a:rPr lang="pt-BR" sz="1800" b="1" dirty="0">
                <a:solidFill>
                  <a:prstClr val="black"/>
                </a:solidFill>
                <a:latin typeface="Arial" panose="020B0604020202020204" pitchFamily="34" charset="0"/>
                <a:cs typeface="Arial" panose="020B0604020202020204" pitchFamily="34" charset="0"/>
              </a:rPr>
              <a:t> por estímulos alheios;</a:t>
            </a:r>
          </a:p>
          <a:p>
            <a:pPr>
              <a:spcBef>
                <a:spcPts val="0"/>
              </a:spcBef>
              <a:buClr>
                <a:srgbClr val="0000FF"/>
              </a:buClr>
            </a:pPr>
            <a:endParaRPr lang="pt-BR" sz="1800" b="1" dirty="0">
              <a:solidFill>
                <a:prstClr val="black"/>
              </a:solidFill>
              <a:latin typeface="Arial" panose="020B0604020202020204" pitchFamily="34" charset="0"/>
              <a:cs typeface="Arial" panose="020B0604020202020204" pitchFamily="34" charset="0"/>
            </a:endParaRPr>
          </a:p>
          <a:p>
            <a:pPr>
              <a:spcBef>
                <a:spcPts val="0"/>
              </a:spcBef>
              <a:buClr>
                <a:srgbClr val="0000FF"/>
              </a:buClr>
            </a:pPr>
            <a:r>
              <a:rPr lang="pt-BR" sz="1800" b="1" dirty="0">
                <a:solidFill>
                  <a:prstClr val="black"/>
                </a:solidFill>
                <a:latin typeface="Arial" panose="020B0604020202020204" pitchFamily="34" charset="0"/>
                <a:cs typeface="Arial" panose="020B0604020202020204" pitchFamily="34" charset="0"/>
              </a:rPr>
              <a:t>Pode apresentar dificuldade em organizar </a:t>
            </a:r>
            <a:br>
              <a:rPr lang="pt-BR" sz="1800" b="1" dirty="0">
                <a:solidFill>
                  <a:prstClr val="black"/>
                </a:solidFill>
                <a:latin typeface="Arial" panose="020B0604020202020204" pitchFamily="34" charset="0"/>
                <a:cs typeface="Arial" panose="020B0604020202020204" pitchFamily="34" charset="0"/>
              </a:rPr>
            </a:br>
            <a:r>
              <a:rPr lang="pt-BR" sz="1800" b="1" dirty="0">
                <a:solidFill>
                  <a:prstClr val="black"/>
                </a:solidFill>
                <a:latin typeface="Arial" panose="020B0604020202020204" pitchFamily="34" charset="0"/>
                <a:cs typeface="Arial" panose="020B0604020202020204" pitchFamily="34" charset="0"/>
              </a:rPr>
              <a:t>tarefas em geral;</a:t>
            </a:r>
          </a:p>
          <a:p>
            <a:pPr>
              <a:spcBef>
                <a:spcPts val="0"/>
              </a:spcBef>
              <a:buClr>
                <a:srgbClr val="0000FF"/>
              </a:buClr>
            </a:pPr>
            <a:endParaRPr lang="pt-BR" sz="1800" b="1" dirty="0">
              <a:solidFill>
                <a:prstClr val="black"/>
              </a:solidFill>
              <a:latin typeface="Arial" panose="020B0604020202020204" pitchFamily="34" charset="0"/>
              <a:cs typeface="Arial" panose="020B0604020202020204" pitchFamily="34" charset="0"/>
            </a:endParaRPr>
          </a:p>
          <a:p>
            <a:pPr>
              <a:spcBef>
                <a:spcPts val="0"/>
              </a:spcBef>
              <a:buClr>
                <a:srgbClr val="0000FF"/>
              </a:buClr>
            </a:pPr>
            <a:r>
              <a:rPr lang="pt-BR" sz="1800" b="1" dirty="0">
                <a:solidFill>
                  <a:prstClr val="black"/>
                </a:solidFill>
                <a:latin typeface="Arial" panose="020B0604020202020204" pitchFamily="34" charset="0"/>
                <a:cs typeface="Arial" panose="020B0604020202020204" pitchFamily="34" charset="0"/>
              </a:rPr>
              <a:t>Eventual esquecimento em atividades diárias;</a:t>
            </a:r>
          </a:p>
          <a:p>
            <a:pPr>
              <a:spcBef>
                <a:spcPts val="0"/>
              </a:spcBef>
              <a:buClr>
                <a:srgbClr val="0000FF"/>
              </a:buClr>
            </a:pPr>
            <a:endParaRPr lang="pt-BR" sz="1800" b="1" dirty="0">
              <a:solidFill>
                <a:prstClr val="black"/>
              </a:solidFill>
              <a:latin typeface="Arial" panose="020B0604020202020204" pitchFamily="34" charset="0"/>
              <a:cs typeface="Arial" panose="020B0604020202020204" pitchFamily="34" charset="0"/>
            </a:endParaRPr>
          </a:p>
          <a:p>
            <a:pPr>
              <a:spcBef>
                <a:spcPts val="0"/>
              </a:spcBef>
              <a:buClr>
                <a:srgbClr val="0000FF"/>
              </a:buClr>
            </a:pPr>
            <a:r>
              <a:rPr lang="pt-BR" sz="1800" b="1" dirty="0">
                <a:solidFill>
                  <a:prstClr val="black"/>
                </a:solidFill>
                <a:latin typeface="Arial" panose="020B0604020202020204" pitchFamily="34" charset="0"/>
                <a:cs typeface="Arial" panose="020B0604020202020204" pitchFamily="34" charset="0"/>
              </a:rPr>
              <a:t>Fadiga diante de esforço mental.</a:t>
            </a:r>
          </a:p>
          <a:p>
            <a:pPr>
              <a:spcBef>
                <a:spcPts val="0"/>
              </a:spcBef>
              <a:buClr>
                <a:srgbClr val="0000FF"/>
              </a:buClr>
            </a:pPr>
            <a:endParaRPr lang="pt-BR" sz="1800" b="1" dirty="0">
              <a:solidFill>
                <a:prstClr val="black"/>
              </a:solidFill>
              <a:latin typeface="Arial" panose="020B0604020202020204" pitchFamily="34" charset="0"/>
              <a:cs typeface="Arial" panose="020B0604020202020204" pitchFamily="34" charset="0"/>
            </a:endParaRPr>
          </a:p>
          <a:p>
            <a:pPr>
              <a:spcBef>
                <a:spcPts val="0"/>
              </a:spcBef>
              <a:buClr>
                <a:srgbClr val="0000FF"/>
              </a:buClr>
            </a:pPr>
            <a:endParaRPr lang="pt-BR" sz="1800" b="1" dirty="0">
              <a:solidFill>
                <a:prstClr val="black"/>
              </a:solidFill>
              <a:latin typeface="Arial" panose="020B0604020202020204" pitchFamily="34" charset="0"/>
              <a:cs typeface="Arial" panose="020B0604020202020204" pitchFamily="34" charset="0"/>
            </a:endParaRPr>
          </a:p>
          <a:p>
            <a:pPr>
              <a:spcBef>
                <a:spcPts val="0"/>
              </a:spcBef>
              <a:buClr>
                <a:srgbClr val="0000FF"/>
              </a:buClr>
            </a:pPr>
            <a:endParaRPr lang="pt-BR" sz="1800" b="1" dirty="0">
              <a:solidFill>
                <a:prstClr val="black"/>
              </a:solidFill>
              <a:latin typeface="Arial" panose="020B0604020202020204" pitchFamily="34" charset="0"/>
              <a:cs typeface="Arial" panose="020B0604020202020204" pitchFamily="34" charset="0"/>
            </a:endParaRPr>
          </a:p>
        </p:txBody>
      </p:sp>
      <p:sp>
        <p:nvSpPr>
          <p:cNvPr id="6" name="Retângulo 5"/>
          <p:cNvSpPr/>
          <p:nvPr/>
        </p:nvSpPr>
        <p:spPr>
          <a:xfrm>
            <a:off x="1601188" y="192699"/>
            <a:ext cx="7542811"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Predomínio da Desatenção no TDAH</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64</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7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 calcmode="lin" valueType="num">
                                      <p:cBhvr additive="base">
                                        <p:cTn id="16"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 calcmode="lin" valueType="num">
                                      <p:cBhvr additive="base">
                                        <p:cTn id="2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fade">
                                      <p:cBhvr>
                                        <p:cTn id="26" dur="500"/>
                                        <p:tgtEl>
                                          <p:spTgt spid="3074"/>
                                        </p:tgtEl>
                                      </p:cBhvr>
                                    </p:animEffect>
                                  </p:childTnLst>
                                </p:cTn>
                              </p:par>
                            </p:childTnLst>
                          </p:cTn>
                        </p:par>
                        <p:par>
                          <p:cTn id="27" fill="hold">
                            <p:stCondLst>
                              <p:cond delay="2000"/>
                            </p:stCondLst>
                            <p:childTnLst>
                              <p:par>
                                <p:cTn id="28" presetID="2" presetClass="entr" presetSubtype="1" fill="hold" nodeType="afterEffect">
                                  <p:stCondLst>
                                    <p:cond delay="0"/>
                                  </p:stCondLst>
                                  <p:childTnLst>
                                    <p:set>
                                      <p:cBhvr>
                                        <p:cTn id="29" dur="1" fill="hold">
                                          <p:stCondLst>
                                            <p:cond delay="0"/>
                                          </p:stCondLst>
                                        </p:cTn>
                                        <p:tgtEl>
                                          <p:spTgt spid="7">
                                            <p:txEl>
                                              <p:pRg st="7" end="7"/>
                                            </p:txEl>
                                          </p:spTgt>
                                        </p:tgtEl>
                                        <p:attrNameLst>
                                          <p:attrName>style.visibility</p:attrName>
                                        </p:attrNameLst>
                                      </p:cBhvr>
                                      <p:to>
                                        <p:strVal val="visible"/>
                                      </p:to>
                                    </p:set>
                                    <p:anim calcmode="lin" valueType="num">
                                      <p:cBhvr additive="base">
                                        <p:cTn id="30"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
                                            <p:txEl>
                                              <p:pRg st="7" end="7"/>
                                            </p:txEl>
                                          </p:spTgt>
                                        </p:tgtEl>
                                        <p:attrNameLst>
                                          <p:attrName>ppt_y</p:attrName>
                                        </p:attrNameLst>
                                      </p:cBhvr>
                                      <p:tavLst>
                                        <p:tav tm="0">
                                          <p:val>
                                            <p:strVal val="0-#ppt_h/2"/>
                                          </p:val>
                                        </p:tav>
                                        <p:tav tm="100000">
                                          <p:val>
                                            <p:strVal val="#ppt_y"/>
                                          </p:val>
                                        </p:tav>
                                      </p:tavLst>
                                    </p:anim>
                                  </p:childTnLst>
                                </p:cTn>
                              </p:par>
                            </p:childTnLst>
                          </p:cTn>
                        </p:par>
                        <p:par>
                          <p:cTn id="32" fill="hold">
                            <p:stCondLst>
                              <p:cond delay="2500"/>
                            </p:stCondLst>
                            <p:childTnLst>
                              <p:par>
                                <p:cTn id="33" presetID="2" presetClass="entr" presetSubtype="8" fill="hold" nodeType="afterEffect">
                                  <p:stCondLst>
                                    <p:cond delay="0"/>
                                  </p:stCondLst>
                                  <p:childTnLst>
                                    <p:set>
                                      <p:cBhvr>
                                        <p:cTn id="34" dur="1" fill="hold">
                                          <p:stCondLst>
                                            <p:cond delay="0"/>
                                          </p:stCondLst>
                                        </p:cTn>
                                        <p:tgtEl>
                                          <p:spTgt spid="7">
                                            <p:txEl>
                                              <p:pRg st="9" end="9"/>
                                            </p:txEl>
                                          </p:spTgt>
                                        </p:tgtEl>
                                        <p:attrNameLst>
                                          <p:attrName>style.visibility</p:attrName>
                                        </p:attrNameLst>
                                      </p:cBhvr>
                                      <p:to>
                                        <p:strVal val="visible"/>
                                      </p:to>
                                    </p:set>
                                    <p:anim calcmode="lin" valueType="num">
                                      <p:cBhvr additive="base">
                                        <p:cTn id="35" dur="500" fill="hold"/>
                                        <p:tgtEl>
                                          <p:spTgt spid="7">
                                            <p:txEl>
                                              <p:pRg st="9" end="9"/>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
                                            <p:txEl>
                                              <p:pRg st="9" end="9"/>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2" presetClass="entr" presetSubtype="4" fill="hold" nodeType="afterEffect">
                                  <p:stCondLst>
                                    <p:cond delay="0"/>
                                  </p:stCondLst>
                                  <p:childTnLst>
                                    <p:set>
                                      <p:cBhvr>
                                        <p:cTn id="39" dur="1" fill="hold">
                                          <p:stCondLst>
                                            <p:cond delay="0"/>
                                          </p:stCondLst>
                                        </p:cTn>
                                        <p:tgtEl>
                                          <p:spTgt spid="7">
                                            <p:txEl>
                                              <p:pRg st="11" end="11"/>
                                            </p:txEl>
                                          </p:spTgt>
                                        </p:tgtEl>
                                        <p:attrNameLst>
                                          <p:attrName>style.visibility</p:attrName>
                                        </p:attrNameLst>
                                      </p:cBhvr>
                                      <p:to>
                                        <p:strVal val="visible"/>
                                      </p:to>
                                    </p:set>
                                    <p:anim calcmode="lin" valueType="num">
                                      <p:cBhvr additive="base">
                                        <p:cTn id="40"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50363" y="1295768"/>
            <a:ext cx="8778486" cy="4594258"/>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rgbClr val="0000FF"/>
              </a:buClr>
              <a:buNone/>
            </a:pPr>
            <a:r>
              <a:rPr lang="pt-BR" sz="2000" b="1" dirty="0">
                <a:solidFill>
                  <a:prstClr val="black"/>
                </a:solidFill>
                <a:latin typeface="Arial" panose="020B0604020202020204" pitchFamily="34" charset="0"/>
                <a:cs typeface="Arial" panose="020B0604020202020204" pitchFamily="34" charset="0"/>
              </a:rPr>
              <a:t>Nos três tipos (predominantemente hiperativo, predominantemente desatento, e combinado), encontramos:</a:t>
            </a:r>
          </a:p>
          <a:p>
            <a:pPr marL="0" indent="0" algn="just">
              <a:spcBef>
                <a:spcPts val="0"/>
              </a:spcBef>
              <a:buClr>
                <a:srgbClr val="0000FF"/>
              </a:buClr>
              <a:buNone/>
            </a:pPr>
            <a:endParaRPr lang="pt-BR" sz="2000" b="1" dirty="0">
              <a:solidFill>
                <a:prstClr val="black"/>
              </a:solidFill>
              <a:latin typeface="Arial" panose="020B0604020202020204" pitchFamily="34" charset="0"/>
              <a:cs typeface="Arial" panose="020B0604020202020204" pitchFamily="34" charset="0"/>
            </a:endParaRPr>
          </a:p>
          <a:p>
            <a:pPr algn="just">
              <a:spcBef>
                <a:spcPts val="0"/>
              </a:spcBef>
              <a:buClr>
                <a:srgbClr val="0000FF"/>
              </a:buClr>
            </a:pPr>
            <a:r>
              <a:rPr lang="pt-BR" sz="2000" b="1" dirty="0">
                <a:solidFill>
                  <a:prstClr val="black"/>
                </a:solidFill>
                <a:latin typeface="Arial" panose="020B0604020202020204" pitchFamily="34" charset="0"/>
                <a:cs typeface="Arial" panose="020B0604020202020204" pitchFamily="34" charset="0"/>
              </a:rPr>
              <a:t>Comprometimento da resistência a distração e prejuízo na memória de trabalho, com esquecimento de metas, o que denota alterações no funcionamento executivo;</a:t>
            </a:r>
          </a:p>
          <a:p>
            <a:pPr algn="just">
              <a:spcBef>
                <a:spcPts val="0"/>
              </a:spcBef>
              <a:buClr>
                <a:srgbClr val="0000FF"/>
              </a:buClr>
            </a:pPr>
            <a:endParaRPr lang="pt-BR" sz="2000" b="1" dirty="0">
              <a:solidFill>
                <a:prstClr val="black"/>
              </a:solidFill>
              <a:latin typeface="Arial" panose="020B0604020202020204" pitchFamily="34" charset="0"/>
              <a:cs typeface="Arial" panose="020B0604020202020204" pitchFamily="34" charset="0"/>
            </a:endParaRPr>
          </a:p>
          <a:p>
            <a:pPr algn="just">
              <a:spcBef>
                <a:spcPts val="0"/>
              </a:spcBef>
              <a:buClr>
                <a:srgbClr val="0000FF"/>
              </a:buClr>
            </a:pPr>
            <a:r>
              <a:rPr lang="pt-BR" sz="2000" b="1" dirty="0">
                <a:solidFill>
                  <a:prstClr val="black"/>
                </a:solidFill>
                <a:latin typeface="Arial" panose="020B0604020202020204" pitchFamily="34" charset="0"/>
                <a:cs typeface="Arial" panose="020B0604020202020204" pitchFamily="34" charset="0"/>
              </a:rPr>
              <a:t>Processamento cognitivo </a:t>
            </a:r>
            <a:r>
              <a:rPr lang="pt-BR" sz="2000" b="1" dirty="0" err="1">
                <a:solidFill>
                  <a:prstClr val="black"/>
                </a:solidFill>
                <a:latin typeface="Arial" panose="020B0604020202020204" pitchFamily="34" charset="0"/>
                <a:cs typeface="Arial" panose="020B0604020202020204" pitchFamily="34" charset="0"/>
              </a:rPr>
              <a:t>lentificado</a:t>
            </a:r>
            <a:r>
              <a:rPr lang="pt-BR" sz="2000" b="1" dirty="0">
                <a:solidFill>
                  <a:prstClr val="black"/>
                </a:solidFill>
                <a:latin typeface="Arial" panose="020B0604020202020204" pitchFamily="34" charset="0"/>
                <a:cs typeface="Arial" panose="020B0604020202020204" pitchFamily="34" charset="0"/>
              </a:rPr>
              <a:t> (tipo desatento);</a:t>
            </a:r>
          </a:p>
          <a:p>
            <a:pPr algn="just">
              <a:spcBef>
                <a:spcPts val="0"/>
              </a:spcBef>
              <a:buClr>
                <a:srgbClr val="0000FF"/>
              </a:buClr>
            </a:pPr>
            <a:endParaRPr lang="pt-BR" sz="2000" b="1" dirty="0">
              <a:solidFill>
                <a:prstClr val="black"/>
              </a:solidFill>
              <a:latin typeface="Arial" panose="020B0604020202020204" pitchFamily="34" charset="0"/>
              <a:cs typeface="Arial" panose="020B0604020202020204" pitchFamily="34" charset="0"/>
            </a:endParaRPr>
          </a:p>
          <a:p>
            <a:pPr algn="just">
              <a:spcBef>
                <a:spcPts val="0"/>
              </a:spcBef>
              <a:buClr>
                <a:srgbClr val="0000FF"/>
              </a:buClr>
            </a:pPr>
            <a:r>
              <a:rPr lang="pt-BR" sz="2000" b="1" dirty="0">
                <a:solidFill>
                  <a:prstClr val="black"/>
                </a:solidFill>
                <a:latin typeface="Arial" panose="020B0604020202020204" pitchFamily="34" charset="0"/>
                <a:cs typeface="Arial" panose="020B0604020202020204" pitchFamily="34" charset="0"/>
              </a:rPr>
              <a:t>Falta de organização e planejamento;</a:t>
            </a:r>
          </a:p>
          <a:p>
            <a:pPr algn="just">
              <a:spcBef>
                <a:spcPts val="0"/>
              </a:spcBef>
              <a:buClr>
                <a:srgbClr val="0000FF"/>
              </a:buClr>
            </a:pPr>
            <a:endParaRPr lang="pt-BR" sz="2000" b="1" dirty="0">
              <a:solidFill>
                <a:prstClr val="black"/>
              </a:solidFill>
              <a:latin typeface="Arial" panose="020B0604020202020204" pitchFamily="34" charset="0"/>
              <a:cs typeface="Arial" panose="020B0604020202020204" pitchFamily="34" charset="0"/>
            </a:endParaRPr>
          </a:p>
          <a:p>
            <a:pPr algn="just">
              <a:spcBef>
                <a:spcPts val="0"/>
              </a:spcBef>
              <a:buClr>
                <a:srgbClr val="0000FF"/>
              </a:buClr>
            </a:pPr>
            <a:r>
              <a:rPr lang="pt-BR" sz="2000" b="1" dirty="0">
                <a:solidFill>
                  <a:prstClr val="black"/>
                </a:solidFill>
                <a:latin typeface="Arial" panose="020B0604020202020204" pitchFamily="34" charset="0"/>
                <a:cs typeface="Arial" panose="020B0604020202020204" pitchFamily="34" charset="0"/>
              </a:rPr>
              <a:t>Prejuízo de aprendizagem específicas;</a:t>
            </a:r>
          </a:p>
          <a:p>
            <a:pPr algn="just">
              <a:spcBef>
                <a:spcPts val="0"/>
              </a:spcBef>
              <a:buClr>
                <a:srgbClr val="0000FF"/>
              </a:buClr>
            </a:pPr>
            <a:endParaRPr lang="pt-BR" sz="2000" b="1" dirty="0">
              <a:solidFill>
                <a:prstClr val="black"/>
              </a:solidFill>
              <a:latin typeface="Arial" panose="020B0604020202020204" pitchFamily="34" charset="0"/>
              <a:cs typeface="Arial" panose="020B0604020202020204" pitchFamily="34" charset="0"/>
            </a:endParaRPr>
          </a:p>
          <a:p>
            <a:pPr algn="just">
              <a:spcBef>
                <a:spcPts val="0"/>
              </a:spcBef>
              <a:buClr>
                <a:srgbClr val="0000FF"/>
              </a:buClr>
            </a:pPr>
            <a:r>
              <a:rPr lang="pt-BR" sz="2000" b="1" dirty="0">
                <a:solidFill>
                  <a:prstClr val="black"/>
                </a:solidFill>
                <a:latin typeface="Arial" panose="020B0604020202020204" pitchFamily="34" charset="0"/>
                <a:cs typeface="Arial" panose="020B0604020202020204" pitchFamily="34" charset="0"/>
              </a:rPr>
              <a:t>Impacto nas esferas do neurodesenvolvimento e nas interações sociais, incluindo a família, rede social e escolar, bem como nos aspectos psicodinâmicos relacionados a identidade, autoestima e sentido de competência.</a:t>
            </a:r>
          </a:p>
        </p:txBody>
      </p:sp>
      <p:sp>
        <p:nvSpPr>
          <p:cNvPr id="5" name="Retângulo 4"/>
          <p:cNvSpPr/>
          <p:nvPr/>
        </p:nvSpPr>
        <p:spPr>
          <a:xfrm>
            <a:off x="1601188" y="192699"/>
            <a:ext cx="7542811"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Características Neuropsicológicas TDAH</a:t>
            </a:r>
          </a:p>
        </p:txBody>
      </p:sp>
      <p:sp>
        <p:nvSpPr>
          <p:cNvPr id="4"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65</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672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750"/>
                                        <p:tgtEl>
                                          <p:spTgt spid="6">
                                            <p:txEl>
                                              <p:pRg st="0" end="0"/>
                                            </p:txEl>
                                          </p:spTgt>
                                        </p:tgtEl>
                                      </p:cBhvr>
                                    </p:animEffect>
                                    <p:anim calcmode="lin" valueType="num">
                                      <p:cBhvr>
                                        <p:cTn id="12" dur="7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750"/>
                            </p:stCondLst>
                            <p:childTnLst>
                              <p:par>
                                <p:cTn id="15" presetID="42" presetClass="entr" presetSubtype="0" fill="hold"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750"/>
                                        <p:tgtEl>
                                          <p:spTgt spid="6">
                                            <p:txEl>
                                              <p:pRg st="2" end="2"/>
                                            </p:txEl>
                                          </p:spTgt>
                                        </p:tgtEl>
                                      </p:cBhvr>
                                    </p:animEffect>
                                    <p:anim calcmode="lin" valueType="num">
                                      <p:cBhvr>
                                        <p:cTn id="18" dur="75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75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750"/>
                                        <p:tgtEl>
                                          <p:spTgt spid="6">
                                            <p:txEl>
                                              <p:pRg st="4" end="4"/>
                                            </p:txEl>
                                          </p:spTgt>
                                        </p:tgtEl>
                                      </p:cBhvr>
                                    </p:animEffect>
                                    <p:anim calcmode="lin" valueType="num">
                                      <p:cBhvr>
                                        <p:cTn id="24" dur="75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5" dur="75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42" presetClass="entr" presetSubtype="0" fill="hold" nodeType="after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750"/>
                                        <p:tgtEl>
                                          <p:spTgt spid="6">
                                            <p:txEl>
                                              <p:pRg st="6" end="6"/>
                                            </p:txEl>
                                          </p:spTgt>
                                        </p:tgtEl>
                                      </p:cBhvr>
                                    </p:animEffect>
                                    <p:anim calcmode="lin" valueType="num">
                                      <p:cBhvr>
                                        <p:cTn id="30" dur="75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1" dur="75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750"/>
                                        <p:tgtEl>
                                          <p:spTgt spid="6">
                                            <p:txEl>
                                              <p:pRg st="8" end="8"/>
                                            </p:txEl>
                                          </p:spTgt>
                                        </p:tgtEl>
                                      </p:cBhvr>
                                    </p:animEffect>
                                    <p:anim calcmode="lin" valueType="num">
                                      <p:cBhvr>
                                        <p:cTn id="36" dur="75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37" dur="75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par>
                          <p:cTn id="38" fill="hold">
                            <p:stCondLst>
                              <p:cond delay="3750"/>
                            </p:stCondLst>
                            <p:childTnLst>
                              <p:par>
                                <p:cTn id="39" presetID="42" presetClass="entr" presetSubtype="0" fill="hold" nodeType="afterEffect">
                                  <p:stCondLst>
                                    <p:cond delay="0"/>
                                  </p:stCondLst>
                                  <p:childTnLst>
                                    <p:set>
                                      <p:cBhvr>
                                        <p:cTn id="40" dur="1" fill="hold">
                                          <p:stCondLst>
                                            <p:cond delay="0"/>
                                          </p:stCondLst>
                                        </p:cTn>
                                        <p:tgtEl>
                                          <p:spTgt spid="6">
                                            <p:txEl>
                                              <p:pRg st="10" end="10"/>
                                            </p:txEl>
                                          </p:spTgt>
                                        </p:tgtEl>
                                        <p:attrNameLst>
                                          <p:attrName>style.visibility</p:attrName>
                                        </p:attrNameLst>
                                      </p:cBhvr>
                                      <p:to>
                                        <p:strVal val="visible"/>
                                      </p:to>
                                    </p:set>
                                    <p:animEffect transition="in" filter="fade">
                                      <p:cBhvr>
                                        <p:cTn id="41" dur="750"/>
                                        <p:tgtEl>
                                          <p:spTgt spid="6">
                                            <p:txEl>
                                              <p:pRg st="10" end="10"/>
                                            </p:txEl>
                                          </p:spTgt>
                                        </p:tgtEl>
                                      </p:cBhvr>
                                    </p:animEffect>
                                    <p:anim calcmode="lin" valueType="num">
                                      <p:cBhvr>
                                        <p:cTn id="42" dur="75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43" dur="75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VNhmidmlrPM/UqRcQUDJQwI/AAAAAAAALyw/r2kb_PpUGYI/s640/Habilidades+de+aten%C3%A7%C3%A3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133" y="1494061"/>
            <a:ext cx="7187735" cy="4657351"/>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1601189" y="192699"/>
            <a:ext cx="7195196"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Compreendendo melhor o que é ATENÇÃO</a:t>
            </a:r>
          </a:p>
        </p:txBody>
      </p:sp>
      <p:sp>
        <p:nvSpPr>
          <p:cNvPr id="6"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66</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499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heckerboard(across)">
                                      <p:cBhvr>
                                        <p:cTn id="11" dur="1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414338" y="-652027"/>
            <a:ext cx="8558212" cy="2117887"/>
          </a:xfrm>
          <a:prstGeom prst="rect">
            <a:avLst/>
          </a:prstGeom>
        </p:spPr>
        <p:txBody>
          <a:bodyPr wrap="square">
            <a:spAutoFit/>
          </a:bodyPr>
          <a:lstStyle/>
          <a:p>
            <a:pPr lvl="0" algn="just">
              <a:lnSpc>
                <a:spcPct val="120000"/>
              </a:lnSpc>
              <a:spcAft>
                <a:spcPts val="400"/>
              </a:spcAft>
            </a:pPr>
            <a:endParaRPr lang="pt-BR" sz="1350" b="1" dirty="0">
              <a:solidFill>
                <a:prstClr val="black"/>
              </a:solidFill>
              <a:latin typeface="Arial" panose="020B0604020202020204" pitchFamily="34" charset="0"/>
              <a:cs typeface="Arial" panose="020B0604020202020204" pitchFamily="34" charset="0"/>
            </a:endParaRPr>
          </a:p>
          <a:p>
            <a:pPr lvl="0" algn="just">
              <a:lnSpc>
                <a:spcPct val="120000"/>
              </a:lnSpc>
              <a:spcBef>
                <a:spcPts val="1000"/>
              </a:spcBef>
              <a:spcAft>
                <a:spcPts val="400"/>
              </a:spcAft>
            </a:pPr>
            <a:endParaRPr lang="pt-BR" sz="1350" b="1" dirty="0">
              <a:solidFill>
                <a:prstClr val="black"/>
              </a:solidFill>
              <a:latin typeface="Arial" panose="020B0604020202020204" pitchFamily="34" charset="0"/>
              <a:cs typeface="Arial" panose="020B0604020202020204" pitchFamily="34" charset="0"/>
            </a:endParaRPr>
          </a:p>
          <a:p>
            <a:pPr lvl="0" algn="just">
              <a:lnSpc>
                <a:spcPct val="120000"/>
              </a:lnSpc>
              <a:spcBef>
                <a:spcPts val="1000"/>
              </a:spcBef>
              <a:spcAft>
                <a:spcPts val="400"/>
              </a:spcAft>
            </a:pPr>
            <a:endParaRPr lang="pt-BR" sz="1350" b="1" dirty="0">
              <a:solidFill>
                <a:prstClr val="black"/>
              </a:solidFill>
              <a:latin typeface="Arial" panose="020B0604020202020204" pitchFamily="34" charset="0"/>
              <a:cs typeface="Arial" panose="020B0604020202020204" pitchFamily="34" charset="0"/>
            </a:endParaRPr>
          </a:p>
          <a:p>
            <a:pPr lvl="0" algn="just">
              <a:lnSpc>
                <a:spcPct val="120000"/>
              </a:lnSpc>
              <a:spcBef>
                <a:spcPts val="1000"/>
              </a:spcBef>
              <a:spcAft>
                <a:spcPts val="400"/>
              </a:spcAft>
            </a:pPr>
            <a:endParaRPr lang="pt-BR" sz="1350" b="1" dirty="0">
              <a:solidFill>
                <a:prstClr val="black"/>
              </a:solidFill>
              <a:latin typeface="Arial" panose="020B0604020202020204" pitchFamily="34" charset="0"/>
              <a:cs typeface="Arial" panose="020B0604020202020204" pitchFamily="34" charset="0"/>
            </a:endParaRPr>
          </a:p>
          <a:p>
            <a:pPr lvl="0" algn="just">
              <a:lnSpc>
                <a:spcPct val="120000"/>
              </a:lnSpc>
              <a:spcBef>
                <a:spcPts val="1000"/>
              </a:spcBef>
              <a:spcAft>
                <a:spcPts val="400"/>
              </a:spcAft>
            </a:pPr>
            <a:endParaRPr lang="pt-BR" b="1" dirty="0">
              <a:solidFill>
                <a:prstClr val="black"/>
              </a:solidFill>
              <a:cs typeface="Arial" panose="020B0604020202020204" pitchFamily="34" charset="0"/>
            </a:endParaRPr>
          </a:p>
        </p:txBody>
      </p:sp>
      <p:sp>
        <p:nvSpPr>
          <p:cNvPr id="4" name="Retângulo 3"/>
          <p:cNvSpPr/>
          <p:nvPr/>
        </p:nvSpPr>
        <p:spPr>
          <a:xfrm>
            <a:off x="414338" y="1300163"/>
            <a:ext cx="8386762" cy="4410695"/>
          </a:xfrm>
          <a:prstGeom prst="rect">
            <a:avLst/>
          </a:prstGeom>
        </p:spPr>
        <p:txBody>
          <a:bodyPr wrap="square">
            <a:spAutoFit/>
          </a:bodyPr>
          <a:lstStyle/>
          <a:p>
            <a:pPr lvl="0" algn="just">
              <a:lnSpc>
                <a:spcPct val="120000"/>
              </a:lnSpc>
              <a:spcBef>
                <a:spcPts val="600"/>
              </a:spcBef>
              <a:spcAft>
                <a:spcPts val="1200"/>
              </a:spcAft>
            </a:pPr>
            <a:r>
              <a:rPr lang="pt-BR" b="1" dirty="0">
                <a:solidFill>
                  <a:prstClr val="black"/>
                </a:solidFill>
                <a:latin typeface="Arial" panose="020B0604020202020204" pitchFamily="34" charset="0"/>
                <a:cs typeface="Arial" panose="020B0604020202020204" pitchFamily="34" charset="0"/>
              </a:rPr>
              <a:t>A atenção e a memória têm papel essencial na aquisição de novas habilidades (aprendizagem).</a:t>
            </a:r>
          </a:p>
          <a:p>
            <a:pPr lvl="0" algn="just">
              <a:lnSpc>
                <a:spcPct val="120000"/>
              </a:lnSpc>
              <a:spcBef>
                <a:spcPts val="600"/>
              </a:spcBef>
              <a:spcAft>
                <a:spcPts val="1200"/>
              </a:spcAft>
            </a:pPr>
            <a:r>
              <a:rPr lang="pt-BR" b="1" dirty="0">
                <a:solidFill>
                  <a:prstClr val="black"/>
                </a:solidFill>
                <a:latin typeface="Arial" panose="020B0604020202020204" pitchFamily="34" charset="0"/>
                <a:cs typeface="Arial" panose="020B0604020202020204" pitchFamily="34" charset="0"/>
              </a:rPr>
              <a:t>É através da atenção que se filtra as informações relevantes no meio (atenção seletiva) e se mantém sob foco esta informação desejada (atenção sustentada e focalizada).</a:t>
            </a:r>
          </a:p>
          <a:p>
            <a:pPr lvl="0" algn="just">
              <a:lnSpc>
                <a:spcPct val="120000"/>
              </a:lnSpc>
              <a:spcBef>
                <a:spcPts val="600"/>
              </a:spcBef>
              <a:spcAft>
                <a:spcPts val="1200"/>
              </a:spcAft>
            </a:pPr>
            <a:r>
              <a:rPr lang="pt-BR" b="1" dirty="0" err="1">
                <a:solidFill>
                  <a:prstClr val="black"/>
                </a:solidFill>
                <a:latin typeface="Arial" panose="020B0604020202020204" pitchFamily="34" charset="0"/>
                <a:cs typeface="Arial" panose="020B0604020202020204" pitchFamily="34" charset="0"/>
              </a:rPr>
              <a:t>Ex</a:t>
            </a:r>
            <a:r>
              <a:rPr lang="pt-BR" b="1" dirty="0">
                <a:solidFill>
                  <a:prstClr val="black"/>
                </a:solidFill>
                <a:latin typeface="Arial" panose="020B0604020202020204" pitchFamily="34" charset="0"/>
                <a:cs typeface="Arial" panose="020B0604020202020204" pitchFamily="34" charset="0"/>
              </a:rPr>
              <a:t>: uma pessoa que está jogando futebol está mais atenta à posição da bola do que uma pessoa que está assistindo. </a:t>
            </a:r>
          </a:p>
          <a:p>
            <a:pPr lvl="0" algn="just">
              <a:lnSpc>
                <a:spcPct val="120000"/>
              </a:lnSpc>
              <a:spcBef>
                <a:spcPts val="600"/>
              </a:spcBef>
              <a:spcAft>
                <a:spcPts val="1200"/>
              </a:spcAft>
            </a:pPr>
            <a:r>
              <a:rPr lang="pt-BR" b="1" dirty="0">
                <a:solidFill>
                  <a:prstClr val="black"/>
                </a:solidFill>
                <a:latin typeface="Arial" panose="020B0604020202020204" pitchFamily="34" charset="0"/>
                <a:cs typeface="Arial" panose="020B0604020202020204" pitchFamily="34" charset="0"/>
              </a:rPr>
              <a:t>Atenção é um fator importante para a aprendizagem, uma vez que o ambiente sempre tem inúmeros estímulos que podem ser enfocados, e apenas o engajamento do sistema executivo em um tipo de ação determina que o foco de atenção seja direcionado para um determinado estimulo.</a:t>
            </a:r>
          </a:p>
        </p:txBody>
      </p:sp>
      <p:sp>
        <p:nvSpPr>
          <p:cNvPr id="6" name="Retângulo 5"/>
          <p:cNvSpPr/>
          <p:nvPr/>
        </p:nvSpPr>
        <p:spPr>
          <a:xfrm>
            <a:off x="1601189" y="192699"/>
            <a:ext cx="7195196"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Compreendendo melhor o que é ATENÇÃO</a:t>
            </a:r>
          </a:p>
        </p:txBody>
      </p:sp>
      <p:sp>
        <p:nvSpPr>
          <p:cNvPr id="8"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67</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10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12" fill="hold"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1" fill="hold" nodeType="after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414338" y="-652027"/>
            <a:ext cx="8558212" cy="2117887"/>
          </a:xfrm>
          <a:prstGeom prst="rect">
            <a:avLst/>
          </a:prstGeom>
        </p:spPr>
        <p:txBody>
          <a:bodyPr wrap="square">
            <a:spAutoFit/>
          </a:bodyPr>
          <a:lstStyle/>
          <a:p>
            <a:pPr lvl="0" algn="just">
              <a:lnSpc>
                <a:spcPct val="120000"/>
              </a:lnSpc>
              <a:spcAft>
                <a:spcPts val="400"/>
              </a:spcAft>
            </a:pPr>
            <a:endParaRPr lang="pt-BR" sz="1350" b="1" dirty="0">
              <a:solidFill>
                <a:prstClr val="black"/>
              </a:solidFill>
              <a:latin typeface="Arial" panose="020B0604020202020204" pitchFamily="34" charset="0"/>
              <a:cs typeface="Arial" panose="020B0604020202020204" pitchFamily="34" charset="0"/>
            </a:endParaRPr>
          </a:p>
          <a:p>
            <a:pPr lvl="0" algn="just">
              <a:lnSpc>
                <a:spcPct val="120000"/>
              </a:lnSpc>
              <a:spcBef>
                <a:spcPts val="1000"/>
              </a:spcBef>
              <a:spcAft>
                <a:spcPts val="400"/>
              </a:spcAft>
            </a:pPr>
            <a:endParaRPr lang="pt-BR" sz="1350" b="1" dirty="0">
              <a:solidFill>
                <a:prstClr val="black"/>
              </a:solidFill>
              <a:latin typeface="Arial" panose="020B0604020202020204" pitchFamily="34" charset="0"/>
              <a:cs typeface="Arial" panose="020B0604020202020204" pitchFamily="34" charset="0"/>
            </a:endParaRPr>
          </a:p>
          <a:p>
            <a:pPr lvl="0" algn="just">
              <a:lnSpc>
                <a:spcPct val="120000"/>
              </a:lnSpc>
              <a:spcBef>
                <a:spcPts val="1000"/>
              </a:spcBef>
              <a:spcAft>
                <a:spcPts val="400"/>
              </a:spcAft>
            </a:pPr>
            <a:endParaRPr lang="pt-BR" sz="1350" b="1" dirty="0">
              <a:solidFill>
                <a:prstClr val="black"/>
              </a:solidFill>
              <a:latin typeface="Arial" panose="020B0604020202020204" pitchFamily="34" charset="0"/>
              <a:cs typeface="Arial" panose="020B0604020202020204" pitchFamily="34" charset="0"/>
            </a:endParaRPr>
          </a:p>
          <a:p>
            <a:pPr lvl="0" algn="just">
              <a:lnSpc>
                <a:spcPct val="120000"/>
              </a:lnSpc>
              <a:spcBef>
                <a:spcPts val="1000"/>
              </a:spcBef>
              <a:spcAft>
                <a:spcPts val="400"/>
              </a:spcAft>
            </a:pPr>
            <a:endParaRPr lang="pt-BR" sz="1350" b="1" dirty="0">
              <a:solidFill>
                <a:prstClr val="black"/>
              </a:solidFill>
              <a:latin typeface="Arial" panose="020B0604020202020204" pitchFamily="34" charset="0"/>
              <a:cs typeface="Arial" panose="020B0604020202020204" pitchFamily="34" charset="0"/>
            </a:endParaRPr>
          </a:p>
          <a:p>
            <a:pPr lvl="0" algn="just">
              <a:lnSpc>
                <a:spcPct val="120000"/>
              </a:lnSpc>
              <a:spcBef>
                <a:spcPts val="1000"/>
              </a:spcBef>
              <a:spcAft>
                <a:spcPts val="400"/>
              </a:spcAft>
            </a:pPr>
            <a:endParaRPr lang="pt-BR" b="1" dirty="0">
              <a:solidFill>
                <a:prstClr val="black"/>
              </a:solidFill>
              <a:cs typeface="Arial" panose="020B0604020202020204" pitchFamily="34" charset="0"/>
            </a:endParaRPr>
          </a:p>
        </p:txBody>
      </p:sp>
      <p:sp>
        <p:nvSpPr>
          <p:cNvPr id="4" name="Retângulo 3"/>
          <p:cNvSpPr/>
          <p:nvPr/>
        </p:nvSpPr>
        <p:spPr>
          <a:xfrm>
            <a:off x="414338" y="1300163"/>
            <a:ext cx="8386762" cy="4314001"/>
          </a:xfrm>
          <a:prstGeom prst="rect">
            <a:avLst/>
          </a:prstGeom>
        </p:spPr>
        <p:txBody>
          <a:bodyPr wrap="square">
            <a:spAutoFit/>
          </a:bodyPr>
          <a:lstStyle/>
          <a:p>
            <a:pPr lvl="0" algn="just">
              <a:lnSpc>
                <a:spcPct val="120000"/>
              </a:lnSpc>
              <a:spcBef>
                <a:spcPts val="1000"/>
              </a:spcBef>
              <a:spcAft>
                <a:spcPts val="400"/>
              </a:spcAft>
            </a:pPr>
            <a:r>
              <a:rPr lang="pt-BR" b="1" dirty="0">
                <a:solidFill>
                  <a:prstClr val="black"/>
                </a:solidFill>
                <a:latin typeface="Arial" panose="020B0604020202020204" pitchFamily="34" charset="0"/>
                <a:cs typeface="Arial" panose="020B0604020202020204" pitchFamily="34" charset="0"/>
              </a:rPr>
              <a:t>Aspectos </a:t>
            </a:r>
            <a:r>
              <a:rPr lang="pt-BR" b="1" dirty="0" err="1">
                <a:solidFill>
                  <a:prstClr val="black"/>
                </a:solidFill>
                <a:latin typeface="Arial" panose="020B0604020202020204" pitchFamily="34" charset="0"/>
                <a:cs typeface="Arial" panose="020B0604020202020204" pitchFamily="34" charset="0"/>
              </a:rPr>
              <a:t>atencionais</a:t>
            </a:r>
            <a:r>
              <a:rPr lang="pt-BR" b="1" dirty="0">
                <a:solidFill>
                  <a:prstClr val="black"/>
                </a:solidFill>
                <a:latin typeface="Arial" panose="020B0604020202020204" pitchFamily="34" charset="0"/>
                <a:cs typeface="Arial" panose="020B0604020202020204" pitchFamily="34" charset="0"/>
              </a:rPr>
              <a:t>: alerta, seletividade, alternância, sustentação.</a:t>
            </a:r>
          </a:p>
          <a:p>
            <a:pPr lvl="0" algn="just">
              <a:lnSpc>
                <a:spcPct val="120000"/>
              </a:lnSpc>
              <a:spcBef>
                <a:spcPts val="1000"/>
              </a:spcBef>
              <a:spcAft>
                <a:spcPts val="400"/>
              </a:spcAft>
            </a:pPr>
            <a:r>
              <a:rPr lang="pt-BR" b="1" u="sng" dirty="0">
                <a:solidFill>
                  <a:prstClr val="black"/>
                </a:solidFill>
                <a:latin typeface="Arial" panose="020B0604020202020204" pitchFamily="34" charset="0"/>
                <a:cs typeface="Arial" panose="020B0604020202020204" pitchFamily="34" charset="0"/>
              </a:rPr>
              <a:t>EXERCÍCIOS:</a:t>
            </a:r>
          </a:p>
          <a:p>
            <a:pPr lvl="0" algn="just">
              <a:lnSpc>
                <a:spcPct val="120000"/>
              </a:lnSpc>
              <a:spcBef>
                <a:spcPts val="1000"/>
              </a:spcBef>
              <a:spcAft>
                <a:spcPts val="400"/>
              </a:spcAft>
            </a:pPr>
            <a:r>
              <a:rPr lang="pt-BR" b="1" u="sng" dirty="0">
                <a:solidFill>
                  <a:prstClr val="black"/>
                </a:solidFill>
                <a:latin typeface="Arial" panose="020B0604020202020204" pitchFamily="34" charset="0"/>
                <a:cs typeface="Arial" panose="020B0604020202020204" pitchFamily="34" charset="0"/>
              </a:rPr>
              <a:t>Alerta</a:t>
            </a:r>
            <a:r>
              <a:rPr lang="pt-BR" b="1" dirty="0">
                <a:solidFill>
                  <a:prstClr val="black"/>
                </a:solidFill>
                <a:latin typeface="Arial" panose="020B0604020202020204" pitchFamily="34" charset="0"/>
                <a:cs typeface="Arial" panose="020B0604020202020204" pitchFamily="34" charset="0"/>
              </a:rPr>
              <a:t> orientar-se espacial e temporal usando mapas, calendário, cálculo de distância e tempo.</a:t>
            </a:r>
          </a:p>
          <a:p>
            <a:pPr lvl="0" algn="just">
              <a:lnSpc>
                <a:spcPct val="120000"/>
              </a:lnSpc>
              <a:spcBef>
                <a:spcPts val="1000"/>
              </a:spcBef>
              <a:spcAft>
                <a:spcPts val="400"/>
              </a:spcAft>
            </a:pPr>
            <a:r>
              <a:rPr lang="pt-BR" b="1" u="sng" dirty="0">
                <a:solidFill>
                  <a:prstClr val="black"/>
                </a:solidFill>
                <a:latin typeface="Arial" panose="020B0604020202020204" pitchFamily="34" charset="0"/>
                <a:cs typeface="Arial" panose="020B0604020202020204" pitchFamily="34" charset="0"/>
              </a:rPr>
              <a:t>Seletividade</a:t>
            </a:r>
            <a:r>
              <a:rPr lang="pt-BR" b="1" dirty="0">
                <a:solidFill>
                  <a:prstClr val="black"/>
                </a:solidFill>
                <a:latin typeface="Arial" panose="020B0604020202020204" pitchFamily="34" charset="0"/>
                <a:cs typeface="Arial" panose="020B0604020202020204" pitchFamily="34" charset="0"/>
              </a:rPr>
              <a:t> andar pela cidade buscando placas de carro com uma determinada letra.</a:t>
            </a:r>
          </a:p>
          <a:p>
            <a:pPr lvl="0" algn="just">
              <a:lnSpc>
                <a:spcPct val="120000"/>
              </a:lnSpc>
              <a:spcBef>
                <a:spcPts val="1000"/>
              </a:spcBef>
              <a:spcAft>
                <a:spcPts val="400"/>
              </a:spcAft>
            </a:pPr>
            <a:r>
              <a:rPr lang="pt-BR" b="1" u="sng" dirty="0">
                <a:solidFill>
                  <a:prstClr val="black"/>
                </a:solidFill>
                <a:latin typeface="Arial" panose="020B0604020202020204" pitchFamily="34" charset="0"/>
                <a:cs typeface="Arial" panose="020B0604020202020204" pitchFamily="34" charset="0"/>
              </a:rPr>
              <a:t>Alternância</a:t>
            </a:r>
            <a:r>
              <a:rPr lang="pt-BR" b="1" dirty="0">
                <a:solidFill>
                  <a:prstClr val="black"/>
                </a:solidFill>
                <a:latin typeface="Arial" panose="020B0604020202020204" pitchFamily="34" charset="0"/>
                <a:cs typeface="Arial" panose="020B0604020202020204" pitchFamily="34" charset="0"/>
              </a:rPr>
              <a:t> alternar duas atividades ao mesmo tempo como contar trechos de dois textos.</a:t>
            </a:r>
          </a:p>
          <a:p>
            <a:pPr lvl="0" algn="just">
              <a:lnSpc>
                <a:spcPct val="120000"/>
              </a:lnSpc>
              <a:spcBef>
                <a:spcPts val="1000"/>
              </a:spcBef>
              <a:spcAft>
                <a:spcPts val="400"/>
              </a:spcAft>
            </a:pPr>
            <a:r>
              <a:rPr lang="pt-BR" b="1" u="sng" dirty="0">
                <a:solidFill>
                  <a:prstClr val="black"/>
                </a:solidFill>
                <a:latin typeface="Arial" panose="020B0604020202020204" pitchFamily="34" charset="0"/>
                <a:cs typeface="Arial" panose="020B0604020202020204" pitchFamily="34" charset="0"/>
              </a:rPr>
              <a:t>Sustentação</a:t>
            </a:r>
            <a:r>
              <a:rPr lang="pt-BR" b="1" dirty="0">
                <a:solidFill>
                  <a:prstClr val="black"/>
                </a:solidFill>
                <a:latin typeface="Arial" panose="020B0604020202020204" pitchFamily="34" charset="0"/>
                <a:cs typeface="Arial" panose="020B0604020202020204" pitchFamily="34" charset="0"/>
              </a:rPr>
              <a:t> identificar um símbolo dentre vários semelhantes num período de tempo.</a:t>
            </a:r>
            <a:endParaRPr lang="pt-BR" sz="2800" b="1" dirty="0">
              <a:solidFill>
                <a:prstClr val="black"/>
              </a:solidFill>
              <a:cs typeface="Arial" panose="020B0604020202020204" pitchFamily="34" charset="0"/>
            </a:endParaRPr>
          </a:p>
        </p:txBody>
      </p:sp>
      <p:sp>
        <p:nvSpPr>
          <p:cNvPr id="7" name="Retângulo 6"/>
          <p:cNvSpPr/>
          <p:nvPr/>
        </p:nvSpPr>
        <p:spPr>
          <a:xfrm>
            <a:off x="1601189" y="192699"/>
            <a:ext cx="7195196"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Compreendendo melhor o que é ATENÇÃO</a:t>
            </a:r>
          </a:p>
        </p:txBody>
      </p:sp>
      <p:sp>
        <p:nvSpPr>
          <p:cNvPr id="8"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68</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593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circle(out)">
                                      <p:cBhvr>
                                        <p:cTn id="16" dur="1000"/>
                                        <p:tgtEl>
                                          <p:spTgt spid="4">
                                            <p:txEl>
                                              <p:pRg st="1" end="1"/>
                                            </p:txEl>
                                          </p:spTgt>
                                        </p:tgtEl>
                                      </p:cBhvr>
                                    </p:animEffect>
                                  </p:childTnLst>
                                </p:cTn>
                              </p:par>
                            </p:childTnLst>
                          </p:cTn>
                        </p:par>
                        <p:par>
                          <p:cTn id="17" fill="hold">
                            <p:stCondLst>
                              <p:cond delay="1500"/>
                            </p:stCondLst>
                            <p:childTnLst>
                              <p:par>
                                <p:cTn id="18" presetID="2" presetClass="entr" presetSubtype="1"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0-#ppt_h/2"/>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1" fill="hold" nodeType="after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 calcmode="lin" valueType="num">
                                      <p:cBhvr additive="base">
                                        <p:cTn id="30"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4" end="4"/>
                                            </p:txEl>
                                          </p:spTgt>
                                        </p:tgtEl>
                                        <p:attrNameLst>
                                          <p:attrName>ppt_y</p:attrName>
                                        </p:attrNameLst>
                                      </p:cBhvr>
                                      <p:tavLst>
                                        <p:tav tm="0">
                                          <p:val>
                                            <p:strVal val="0-#ppt_h/2"/>
                                          </p:val>
                                        </p:tav>
                                        <p:tav tm="100000">
                                          <p:val>
                                            <p:strVal val="#ppt_y"/>
                                          </p:val>
                                        </p:tav>
                                      </p:tavLst>
                                    </p:anim>
                                  </p:childTnLst>
                                </p:cTn>
                              </p:par>
                            </p:childTnLst>
                          </p:cTn>
                        </p:par>
                        <p:par>
                          <p:cTn id="32" fill="hold">
                            <p:stCondLst>
                              <p:cond delay="3000"/>
                            </p:stCondLst>
                            <p:childTnLst>
                              <p:par>
                                <p:cTn id="33" presetID="2" presetClass="entr" presetSubtype="4" fill="hold" nodeType="after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 calcmode="lin" valueType="num">
                                      <p:cBhvr additive="base">
                                        <p:cTn id="3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2"/>
          <p:cNvSpPr txBox="1">
            <a:spLocks/>
          </p:cNvSpPr>
          <p:nvPr/>
        </p:nvSpPr>
        <p:spPr>
          <a:xfrm>
            <a:off x="512618" y="1446032"/>
            <a:ext cx="8188037" cy="4688959"/>
          </a:xfrm>
          <a:prstGeom prst="rect">
            <a:avLst/>
          </a:prstGeom>
        </p:spPr>
        <p:txBody>
          <a:bodyPr>
            <a:normAutofit/>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263525" indent="-263525" algn="just">
              <a:spcBef>
                <a:spcPts val="1800"/>
              </a:spcBef>
              <a:buNone/>
            </a:pPr>
            <a:r>
              <a:rPr lang="pt-BR" sz="2000" b="1" kern="0" dirty="0">
                <a:effectLst/>
                <a:latin typeface="Arial" panose="020B0604020202020204" pitchFamily="34" charset="0"/>
                <a:cs typeface="Arial" panose="020B0604020202020204" pitchFamily="34" charset="0"/>
              </a:rPr>
              <a:t>-	FALANDO SOBRE DA</a:t>
            </a:r>
          </a:p>
        </p:txBody>
      </p:sp>
      <p:sp>
        <p:nvSpPr>
          <p:cNvPr id="5" name="Retângulo 4"/>
          <p:cNvSpPr/>
          <p:nvPr/>
        </p:nvSpPr>
        <p:spPr>
          <a:xfrm>
            <a:off x="1601188" y="192699"/>
            <a:ext cx="7542811" cy="461665"/>
          </a:xfrm>
          <a:prstGeom prst="rect">
            <a:avLst/>
          </a:prstGeom>
        </p:spPr>
        <p:txBody>
          <a:bodyPr wrap="square">
            <a:spAutoFit/>
          </a:bodyPr>
          <a:lstStyle/>
          <a:p>
            <a:pPr marL="442913" indent="-442913"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DIFICULDADE DE APRENDIZAGEM ESCOLAR</a:t>
            </a:r>
          </a:p>
        </p:txBody>
      </p:sp>
      <p:pic>
        <p:nvPicPr>
          <p:cNvPr id="7" name="Picture 5" descr="Ca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8360" y="2459691"/>
            <a:ext cx="4367281" cy="350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69</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460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601188" y="192699"/>
            <a:ext cx="5880267"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Tabulação – Educação Infantil</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7</a:t>
            </a:fld>
            <a:endParaRPr lang="pt-BR" b="1" dirty="0">
              <a:latin typeface="Arial" panose="020B0604020202020204" pitchFamily="34" charset="0"/>
              <a:cs typeface="Arial" panose="020B0604020202020204" pitchFamily="34" charset="0"/>
            </a:endParaRPr>
          </a:p>
        </p:txBody>
      </p:sp>
      <p:graphicFrame>
        <p:nvGraphicFramePr>
          <p:cNvPr id="2" name="Tabela 1">
            <a:extLst>
              <a:ext uri="{FF2B5EF4-FFF2-40B4-BE49-F238E27FC236}">
                <a16:creationId xmlns:a16="http://schemas.microsoft.com/office/drawing/2014/main" xmlns="" id="{4C155855-2F50-4ACD-B334-C44B53CC4131}"/>
              </a:ext>
            </a:extLst>
          </p:cNvPr>
          <p:cNvGraphicFramePr>
            <a:graphicFrameLocks noGrp="1"/>
          </p:cNvGraphicFramePr>
          <p:nvPr>
            <p:extLst>
              <p:ext uri="{D42A27DB-BD31-4B8C-83A1-F6EECF244321}">
                <p14:modId xmlns:p14="http://schemas.microsoft.com/office/powerpoint/2010/main" val="331367060"/>
              </p:ext>
            </p:extLst>
          </p:nvPr>
        </p:nvGraphicFramePr>
        <p:xfrm>
          <a:off x="628649" y="1454662"/>
          <a:ext cx="7886702" cy="3535135"/>
        </p:xfrm>
        <a:graphic>
          <a:graphicData uri="http://schemas.openxmlformats.org/drawingml/2006/table">
            <a:tbl>
              <a:tblPr>
                <a:tableStyleId>{5C22544A-7EE6-4342-B048-85BDC9FD1C3A}</a:tableStyleId>
              </a:tblPr>
              <a:tblGrid>
                <a:gridCol w="333767">
                  <a:extLst>
                    <a:ext uri="{9D8B030D-6E8A-4147-A177-3AD203B41FA5}">
                      <a16:colId xmlns:a16="http://schemas.microsoft.com/office/drawing/2014/main" xmlns="" val="3683371803"/>
                    </a:ext>
                  </a:extLst>
                </a:gridCol>
                <a:gridCol w="3582247">
                  <a:extLst>
                    <a:ext uri="{9D8B030D-6E8A-4147-A177-3AD203B41FA5}">
                      <a16:colId xmlns:a16="http://schemas.microsoft.com/office/drawing/2014/main" xmlns="" val="1007663716"/>
                    </a:ext>
                  </a:extLst>
                </a:gridCol>
                <a:gridCol w="713573">
                  <a:extLst>
                    <a:ext uri="{9D8B030D-6E8A-4147-A177-3AD203B41FA5}">
                      <a16:colId xmlns:a16="http://schemas.microsoft.com/office/drawing/2014/main" xmlns="" val="1356551271"/>
                    </a:ext>
                  </a:extLst>
                </a:gridCol>
                <a:gridCol w="713573">
                  <a:extLst>
                    <a:ext uri="{9D8B030D-6E8A-4147-A177-3AD203B41FA5}">
                      <a16:colId xmlns:a16="http://schemas.microsoft.com/office/drawing/2014/main" xmlns="" val="1398148672"/>
                    </a:ext>
                  </a:extLst>
                </a:gridCol>
                <a:gridCol w="713573">
                  <a:extLst>
                    <a:ext uri="{9D8B030D-6E8A-4147-A177-3AD203B41FA5}">
                      <a16:colId xmlns:a16="http://schemas.microsoft.com/office/drawing/2014/main" xmlns="" val="1124357481"/>
                    </a:ext>
                  </a:extLst>
                </a:gridCol>
                <a:gridCol w="713573">
                  <a:extLst>
                    <a:ext uri="{9D8B030D-6E8A-4147-A177-3AD203B41FA5}">
                      <a16:colId xmlns:a16="http://schemas.microsoft.com/office/drawing/2014/main" xmlns="" val="4131283873"/>
                    </a:ext>
                  </a:extLst>
                </a:gridCol>
                <a:gridCol w="713573">
                  <a:extLst>
                    <a:ext uri="{9D8B030D-6E8A-4147-A177-3AD203B41FA5}">
                      <a16:colId xmlns:a16="http://schemas.microsoft.com/office/drawing/2014/main" xmlns="" val="4067027741"/>
                    </a:ext>
                  </a:extLst>
                </a:gridCol>
                <a:gridCol w="402823">
                  <a:extLst>
                    <a:ext uri="{9D8B030D-6E8A-4147-A177-3AD203B41FA5}">
                      <a16:colId xmlns:a16="http://schemas.microsoft.com/office/drawing/2014/main" xmlns="" val="172658097"/>
                    </a:ext>
                  </a:extLst>
                </a:gridCol>
              </a:tblGrid>
              <a:tr h="355595">
                <a:tc>
                  <a:txBody>
                    <a:bodyPr/>
                    <a:lstStyle/>
                    <a:p>
                      <a:pPr algn="ctr" fontAlgn="b"/>
                      <a:r>
                        <a:rPr lang="pt-BR" sz="1300" b="1" u="none" strike="noStrike" dirty="0">
                          <a:effectLst/>
                        </a:rPr>
                        <a:t>#</a:t>
                      </a:r>
                      <a:endParaRPr lang="pt-BR" sz="1300" b="1" i="0" u="none" strike="noStrike" dirty="0">
                        <a:solidFill>
                          <a:srgbClr val="000000"/>
                        </a:solidFill>
                        <a:effectLst/>
                        <a:latin typeface="Calibri" panose="020F0502020204030204" pitchFamily="34" charset="0"/>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pt-BR" sz="1300" b="1" u="none" strike="noStrike" dirty="0">
                          <a:effectLst/>
                        </a:rPr>
                        <a:t>Categoria de problema</a:t>
                      </a:r>
                      <a:endParaRPr lang="pt-BR" sz="1300" b="1" i="0" u="none" strike="noStrike" dirty="0">
                        <a:solidFill>
                          <a:srgbClr val="000000"/>
                        </a:solidFill>
                        <a:effectLst/>
                        <a:latin typeface="Calibri" panose="020F0502020204030204" pitchFamily="34" charset="0"/>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pt-BR" sz="1000" b="1" u="none" strike="noStrike" dirty="0">
                          <a:effectLst/>
                        </a:rPr>
                        <a:t>Maternal A</a:t>
                      </a:r>
                      <a:br>
                        <a:rPr lang="pt-BR" sz="1000" b="1" u="none" strike="noStrike" dirty="0">
                          <a:effectLst/>
                        </a:rPr>
                      </a:br>
                      <a:r>
                        <a:rPr lang="pt-BR" sz="1000" b="1" u="none" strike="noStrike" dirty="0">
                          <a:effectLst/>
                        </a:rPr>
                        <a:t>Polivalente</a:t>
                      </a:r>
                      <a:endParaRPr lang="pt-BR" sz="1000" b="1" i="0" u="none" strike="noStrike" dirty="0">
                        <a:solidFill>
                          <a:srgbClr val="000000"/>
                        </a:solidFill>
                        <a:effectLst/>
                        <a:latin typeface="Calibri" panose="020F0502020204030204" pitchFamily="34" charset="0"/>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pt-BR" sz="1000" b="1" u="none" strike="noStrike" dirty="0">
                          <a:effectLst/>
                        </a:rPr>
                        <a:t>Maternal B Polivalente</a:t>
                      </a:r>
                      <a:endParaRPr lang="pt-BR" sz="1000" b="1" i="0" u="none" strike="noStrike" dirty="0">
                        <a:solidFill>
                          <a:srgbClr val="000000"/>
                        </a:solidFill>
                        <a:effectLst/>
                        <a:latin typeface="Calibri" panose="020F0502020204030204" pitchFamily="34" charset="0"/>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pt-BR" sz="1000" b="1" u="none" strike="noStrike" dirty="0">
                          <a:effectLst/>
                        </a:rPr>
                        <a:t>JD I A Polivalente</a:t>
                      </a:r>
                      <a:endParaRPr lang="pt-BR" sz="1000" b="1" i="0" u="none" strike="noStrike" dirty="0">
                        <a:solidFill>
                          <a:srgbClr val="000000"/>
                        </a:solidFill>
                        <a:effectLst/>
                        <a:latin typeface="Calibri" panose="020F0502020204030204" pitchFamily="34" charset="0"/>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pt-BR" sz="1000" b="1" u="none" strike="noStrike" dirty="0">
                          <a:effectLst/>
                        </a:rPr>
                        <a:t>JD II A Polivalente</a:t>
                      </a:r>
                      <a:endParaRPr lang="pt-BR" sz="1000" b="1" i="0" u="none" strike="noStrike" dirty="0">
                        <a:solidFill>
                          <a:srgbClr val="000000"/>
                        </a:solidFill>
                        <a:effectLst/>
                        <a:latin typeface="Calibri" panose="020F0502020204030204" pitchFamily="34" charset="0"/>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pt-BR" sz="1000" b="1" u="none" strike="noStrike" dirty="0">
                          <a:effectLst/>
                        </a:rPr>
                        <a:t>JD II B  Polivalente</a:t>
                      </a:r>
                      <a:endParaRPr lang="pt-BR" sz="1000" b="1" i="0" u="none" strike="noStrike" dirty="0">
                        <a:solidFill>
                          <a:srgbClr val="000000"/>
                        </a:solidFill>
                        <a:effectLst/>
                        <a:latin typeface="Calibri" panose="020F0502020204030204" pitchFamily="34" charset="0"/>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pt-BR" sz="1000" b="1" u="none" strike="noStrike" dirty="0">
                          <a:effectLst/>
                        </a:rPr>
                        <a:t>TOTAL</a:t>
                      </a:r>
                      <a:endParaRPr lang="pt-BR" sz="1000" b="1" i="0" u="none" strike="noStrike" dirty="0">
                        <a:solidFill>
                          <a:srgbClr val="000000"/>
                        </a:solidFill>
                        <a:effectLst/>
                        <a:latin typeface="Calibri" panose="020F0502020204030204" pitchFamily="34" charset="0"/>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xmlns="" val="1664967749"/>
                  </a:ext>
                </a:extLst>
              </a:tr>
              <a:tr h="244580">
                <a:tc>
                  <a:txBody>
                    <a:bodyPr/>
                    <a:lstStyle/>
                    <a:p>
                      <a:pPr algn="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pt-BR" sz="1100" u="none" strike="noStrike" dirty="0">
                          <a:effectLst/>
                          <a:latin typeface="+mn-lt"/>
                        </a:rPr>
                        <a:t>Dificuldade de concentração</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3</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937347357"/>
                  </a:ext>
                </a:extLst>
              </a:tr>
              <a:tr h="244580">
                <a:tc>
                  <a:txBody>
                    <a:bodyPr/>
                    <a:lstStyle/>
                    <a:p>
                      <a:pPr algn="r" fontAlgn="b"/>
                      <a:r>
                        <a:rPr lang="pt-BR" sz="1100" u="none" strike="noStrike" dirty="0">
                          <a:effectLst/>
                          <a:latin typeface="+mn-lt"/>
                        </a:rPr>
                        <a:t>2</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pt-BR" sz="1100" u="none" strike="noStrike" dirty="0">
                          <a:effectLst/>
                          <a:latin typeface="+mn-lt"/>
                        </a:rPr>
                        <a:t>Dificuldade de organização</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2</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178321118"/>
                  </a:ext>
                </a:extLst>
              </a:tr>
              <a:tr h="244580">
                <a:tc>
                  <a:txBody>
                    <a:bodyPr/>
                    <a:lstStyle/>
                    <a:p>
                      <a:pPr algn="r" fontAlgn="b"/>
                      <a:r>
                        <a:rPr lang="pt-BR" sz="1100" u="none" strike="noStrike" dirty="0">
                          <a:effectLst/>
                          <a:latin typeface="+mn-lt"/>
                        </a:rPr>
                        <a:t>3</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pt-BR" sz="1100" u="none" strike="noStrike" dirty="0">
                          <a:effectLst/>
                          <a:latin typeface="+mn-lt"/>
                        </a:rPr>
                        <a:t>Material didático que estimulem o aprendizado</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2</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4</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757801415"/>
                  </a:ext>
                </a:extLst>
              </a:tr>
              <a:tr h="244580">
                <a:tc>
                  <a:txBody>
                    <a:bodyPr/>
                    <a:lstStyle/>
                    <a:p>
                      <a:pPr algn="r" fontAlgn="b"/>
                      <a:r>
                        <a:rPr lang="pt-BR" sz="1100" u="none" strike="noStrike" dirty="0">
                          <a:effectLst/>
                          <a:latin typeface="+mn-lt"/>
                        </a:rPr>
                        <a:t>4</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pt-BR" sz="1100" u="none" strike="noStrike" dirty="0">
                          <a:effectLst/>
                          <a:latin typeface="+mn-lt"/>
                        </a:rPr>
                        <a:t>Fala infantilizada</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38280071"/>
                  </a:ext>
                </a:extLst>
              </a:tr>
              <a:tr h="244580">
                <a:tc>
                  <a:txBody>
                    <a:bodyPr/>
                    <a:lstStyle/>
                    <a:p>
                      <a:pPr algn="r" fontAlgn="b"/>
                      <a:r>
                        <a:rPr lang="pt-BR" sz="1100" u="none" strike="noStrike" dirty="0">
                          <a:effectLst/>
                          <a:latin typeface="+mn-lt"/>
                        </a:rPr>
                        <a:t>5</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pt-BR" sz="1100" u="none" strike="noStrike" dirty="0">
                          <a:effectLst/>
                          <a:latin typeface="+mn-lt"/>
                        </a:rPr>
                        <a:t>Aprender a trabalhar com as regras</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2</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672938461"/>
                  </a:ext>
                </a:extLst>
              </a:tr>
              <a:tr h="244580">
                <a:tc>
                  <a:txBody>
                    <a:bodyPr/>
                    <a:lstStyle/>
                    <a:p>
                      <a:pPr algn="r" fontAlgn="b"/>
                      <a:r>
                        <a:rPr lang="pt-BR" sz="1100" u="none" strike="noStrike" dirty="0">
                          <a:effectLst/>
                          <a:latin typeface="+mn-lt"/>
                        </a:rPr>
                        <a:t>6</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pt-BR" sz="1100" u="none" strike="noStrike" dirty="0">
                          <a:effectLst/>
                          <a:latin typeface="+mn-lt"/>
                        </a:rPr>
                        <a:t>Lidar com frustração</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631302147"/>
                  </a:ext>
                </a:extLst>
              </a:tr>
              <a:tr h="244580">
                <a:tc>
                  <a:txBody>
                    <a:bodyPr/>
                    <a:lstStyle/>
                    <a:p>
                      <a:pPr algn="r" fontAlgn="b"/>
                      <a:r>
                        <a:rPr lang="pt-BR" sz="1100" u="none" strike="noStrike" dirty="0">
                          <a:effectLst/>
                          <a:latin typeface="+mn-lt"/>
                        </a:rPr>
                        <a:t>7</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pt-BR" sz="1100" u="none" strike="noStrike" dirty="0">
                          <a:effectLst/>
                          <a:latin typeface="+mn-lt"/>
                        </a:rPr>
                        <a:t>Falta de apoio adequado dos pais</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5</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7</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461455515"/>
                  </a:ext>
                </a:extLst>
              </a:tr>
              <a:tr h="244580">
                <a:tc>
                  <a:txBody>
                    <a:bodyPr/>
                    <a:lstStyle/>
                    <a:p>
                      <a:pPr algn="r" fontAlgn="b"/>
                      <a:r>
                        <a:rPr lang="pt-BR" sz="1100" u="none" strike="noStrike" dirty="0">
                          <a:effectLst/>
                          <a:latin typeface="+mn-lt"/>
                        </a:rPr>
                        <a:t>8</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pt-BR" sz="1100" u="none" strike="noStrike" dirty="0">
                          <a:effectLst/>
                          <a:latin typeface="+mn-lt"/>
                        </a:rPr>
                        <a:t>Dificuldade com a criança que só fala português</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2</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505558244"/>
                  </a:ext>
                </a:extLst>
              </a:tr>
              <a:tr h="244580">
                <a:tc>
                  <a:txBody>
                    <a:bodyPr/>
                    <a:lstStyle/>
                    <a:p>
                      <a:pPr algn="r" fontAlgn="b"/>
                      <a:r>
                        <a:rPr lang="pt-BR" sz="1100" u="none" strike="noStrike" dirty="0">
                          <a:effectLst/>
                          <a:latin typeface="+mn-lt"/>
                        </a:rPr>
                        <a:t>14</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pt-BR" sz="1100" u="none" strike="noStrike" dirty="0">
                          <a:effectLst/>
                          <a:latin typeface="+mn-lt"/>
                        </a:rPr>
                        <a:t>Dificuldade de coordenação</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50058296"/>
                  </a:ext>
                </a:extLst>
              </a:tr>
              <a:tr h="244580">
                <a:tc>
                  <a:txBody>
                    <a:bodyPr/>
                    <a:lstStyle/>
                    <a:p>
                      <a:pPr algn="r" fontAlgn="b"/>
                      <a:r>
                        <a:rPr lang="pt-BR" sz="1100" u="none" strike="noStrike" dirty="0">
                          <a:effectLst/>
                          <a:latin typeface="+mn-lt"/>
                        </a:rPr>
                        <a:t>15</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pt-BR" sz="1100" u="none" strike="noStrike" dirty="0">
                          <a:effectLst/>
                          <a:latin typeface="+mn-lt"/>
                        </a:rPr>
                        <a:t>Agitação e impulsividade</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929768144"/>
                  </a:ext>
                </a:extLst>
              </a:tr>
              <a:tr h="244580">
                <a:tc>
                  <a:txBody>
                    <a:bodyPr/>
                    <a:lstStyle/>
                    <a:p>
                      <a:pPr algn="r" fontAlgn="b"/>
                      <a:r>
                        <a:rPr lang="pt-BR" sz="1100" u="none" strike="noStrike" dirty="0">
                          <a:effectLst/>
                          <a:latin typeface="+mn-lt"/>
                        </a:rPr>
                        <a:t>16</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pt-BR" sz="1100" u="none" strike="noStrike" dirty="0">
                          <a:effectLst/>
                          <a:latin typeface="+mn-lt"/>
                        </a:rPr>
                        <a:t>Agressividade</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646271665"/>
                  </a:ext>
                </a:extLst>
              </a:tr>
              <a:tr h="244580">
                <a:tc>
                  <a:txBody>
                    <a:bodyPr/>
                    <a:lstStyle/>
                    <a:p>
                      <a:pPr algn="r" fontAlgn="b"/>
                      <a:r>
                        <a:rPr lang="pt-BR" sz="1100" u="none" strike="noStrike" dirty="0">
                          <a:effectLst/>
                          <a:latin typeface="+mn-lt"/>
                        </a:rPr>
                        <a:t>17</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pt-BR" sz="1100" u="none" strike="noStrike" dirty="0">
                          <a:effectLst/>
                          <a:latin typeface="+mn-lt"/>
                        </a:rPr>
                        <a:t>Falta de noção espacial</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582204373"/>
                  </a:ext>
                </a:extLst>
              </a:tr>
              <a:tr h="244580">
                <a:tc>
                  <a:txBody>
                    <a:bodyPr/>
                    <a:lstStyle/>
                    <a:p>
                      <a:pPr algn="r" fontAlgn="b"/>
                      <a:r>
                        <a:rPr lang="pt-BR" sz="1100" u="none" strike="noStrike" dirty="0">
                          <a:effectLst/>
                          <a:latin typeface="+mn-lt"/>
                        </a:rPr>
                        <a:t>18</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pt-BR" sz="1100" u="none" strike="noStrike" dirty="0">
                          <a:effectLst/>
                          <a:latin typeface="+mn-lt"/>
                        </a:rPr>
                        <a:t>Falta de autonomia</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100" u="none" strike="noStrike" dirty="0">
                          <a:effectLst/>
                          <a:latin typeface="+mn-lt"/>
                        </a:rPr>
                        <a:t>1</a:t>
                      </a:r>
                      <a:endParaRPr lang="pt-BR" sz="1100" b="0" i="0" u="none" strike="noStrike" dirty="0">
                        <a:solidFill>
                          <a:srgbClr val="000000"/>
                        </a:solidFill>
                        <a:effectLst/>
                        <a:latin typeface="+mn-lt"/>
                      </a:endParaRPr>
                    </a:p>
                  </a:txBody>
                  <a:tcPr marL="8673" marR="8673" marT="8673" marB="416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642883076"/>
                  </a:ext>
                </a:extLst>
              </a:tr>
            </a:tbl>
          </a:graphicData>
        </a:graphic>
      </p:graphicFrame>
    </p:spTree>
    <p:extLst>
      <p:ext uri="{BB962C8B-B14F-4D97-AF65-F5344CB8AC3E}">
        <p14:creationId xmlns:p14="http://schemas.microsoft.com/office/powerpoint/2010/main" val="22072354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01189" y="192699"/>
            <a:ext cx="7195196" cy="830997"/>
          </a:xfrm>
          <a:prstGeom prst="rect">
            <a:avLst/>
          </a:prstGeom>
        </p:spPr>
        <p:txBody>
          <a:bodyPr wrap="square">
            <a:spAutoFit/>
          </a:bodyPr>
          <a:lstStyle/>
          <a:p>
            <a:pPr eaLnBrk="0" fontAlgn="base" hangingPunct="0">
              <a:spcBef>
                <a:spcPct val="0"/>
              </a:spcBef>
              <a:spcAft>
                <a:spcPts val="600"/>
              </a:spcAft>
            </a:pPr>
            <a:r>
              <a:rPr lang="pt-BR" altLang="pt-BR" b="1" dirty="0">
                <a:solidFill>
                  <a:schemeClr val="accent5">
                    <a:lumMod val="75000"/>
                  </a:schemeClr>
                </a:solidFill>
                <a:latin typeface="Arial" panose="020B0604020202020204" pitchFamily="34" charset="0"/>
                <a:cs typeface="Arial" panose="020B0604020202020204" pitchFamily="34" charset="0"/>
              </a:rPr>
              <a:t>	</a:t>
            </a:r>
            <a:r>
              <a:rPr lang="pt-BR" altLang="pt-BR" sz="2400" b="1" dirty="0">
                <a:solidFill>
                  <a:schemeClr val="accent5">
                    <a:lumMod val="75000"/>
                  </a:schemeClr>
                </a:solidFill>
                <a:latin typeface="Arial" panose="020B0604020202020204" pitchFamily="34" charset="0"/>
                <a:cs typeface="Arial" panose="020B0604020202020204" pitchFamily="34" charset="0"/>
              </a:rPr>
              <a:t>Dificuldade de Aprendizagem</a:t>
            </a:r>
            <a:br>
              <a:rPr lang="pt-BR" altLang="pt-BR" sz="2400" b="1" dirty="0">
                <a:solidFill>
                  <a:schemeClr val="accent5">
                    <a:lumMod val="75000"/>
                  </a:schemeClr>
                </a:solidFill>
                <a:latin typeface="Arial" panose="020B0604020202020204" pitchFamily="34" charset="0"/>
                <a:cs typeface="Arial" panose="020B0604020202020204" pitchFamily="34" charset="0"/>
              </a:rPr>
            </a:br>
            <a:r>
              <a:rPr lang="pt-BR" altLang="pt-BR" sz="2400" b="1" dirty="0">
                <a:solidFill>
                  <a:schemeClr val="accent5">
                    <a:lumMod val="75000"/>
                  </a:schemeClr>
                </a:solidFill>
                <a:latin typeface="Arial" panose="020B0604020202020204" pitchFamily="34" charset="0"/>
                <a:cs typeface="Arial" panose="020B0604020202020204" pitchFamily="34" charset="0"/>
              </a:rPr>
              <a:t>		algumas causas</a:t>
            </a:r>
          </a:p>
        </p:txBody>
      </p:sp>
      <p:graphicFrame>
        <p:nvGraphicFramePr>
          <p:cNvPr id="7" name="Tabela 6"/>
          <p:cNvGraphicFramePr>
            <a:graphicFrameLocks noGrp="1"/>
          </p:cNvGraphicFramePr>
          <p:nvPr>
            <p:extLst/>
          </p:nvPr>
        </p:nvGraphicFramePr>
        <p:xfrm>
          <a:off x="683199" y="1386321"/>
          <a:ext cx="7865052" cy="4066223"/>
        </p:xfrm>
        <a:graphic>
          <a:graphicData uri="http://schemas.openxmlformats.org/drawingml/2006/table">
            <a:tbl>
              <a:tblPr firstRow="1" bandRow="1">
                <a:tableStyleId>{5C22544A-7EE6-4342-B048-85BDC9FD1C3A}</a:tableStyleId>
              </a:tblPr>
              <a:tblGrid>
                <a:gridCol w="1659492">
                  <a:extLst>
                    <a:ext uri="{9D8B030D-6E8A-4147-A177-3AD203B41FA5}">
                      <a16:colId xmlns:a16="http://schemas.microsoft.com/office/drawing/2014/main" xmlns="" val="20000"/>
                    </a:ext>
                  </a:extLst>
                </a:gridCol>
                <a:gridCol w="6205560">
                  <a:extLst>
                    <a:ext uri="{9D8B030D-6E8A-4147-A177-3AD203B41FA5}">
                      <a16:colId xmlns:a16="http://schemas.microsoft.com/office/drawing/2014/main" xmlns="" val="20001"/>
                    </a:ext>
                  </a:extLst>
                </a:gridCol>
              </a:tblGrid>
              <a:tr h="857250">
                <a:tc>
                  <a:txBody>
                    <a:bodyPr/>
                    <a:lstStyle/>
                    <a:p>
                      <a:pPr>
                        <a:lnSpc>
                          <a:spcPct val="120000"/>
                        </a:lnSpc>
                      </a:pPr>
                      <a:r>
                        <a:rPr lang="pt-BR" sz="2000" b="1" kern="1200" dirty="0">
                          <a:solidFill>
                            <a:schemeClr val="accent2">
                              <a:lumMod val="75000"/>
                            </a:schemeClr>
                          </a:solidFill>
                          <a:latin typeface="Arial" panose="020B0604020202020204" pitchFamily="34" charset="0"/>
                          <a:cs typeface="Arial" panose="020B0604020202020204" pitchFamily="34" charset="0"/>
                        </a:rPr>
                        <a:t>Emocionais</a:t>
                      </a:r>
                      <a:endParaRPr lang="pt-BR" sz="2000" b="1" kern="1200" noProof="0" dirty="0">
                        <a:solidFill>
                          <a:schemeClr val="accent2">
                            <a:lumMod val="75000"/>
                          </a:schemeClr>
                        </a:solidFill>
                        <a:effectLst>
                          <a:outerShdw blurRad="38100" dist="38100" dir="2700000" algn="tl">
                            <a:srgbClr val="000000"/>
                          </a:outerShdw>
                        </a:effectLst>
                        <a:latin typeface="Arial" panose="020B0604020202020204" pitchFamily="34" charset="0"/>
                        <a:ea typeface="Arial Unicode MS" pitchFamily="34" charset="-128"/>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just">
                        <a:lnSpc>
                          <a:spcPct val="120000"/>
                        </a:lnSpc>
                      </a:pPr>
                      <a:r>
                        <a:rPr lang="pt-BR" sz="2000" b="1" kern="1200" dirty="0">
                          <a:solidFill>
                            <a:schemeClr val="tx1"/>
                          </a:solidFill>
                          <a:latin typeface="Arial" panose="020B0604020202020204" pitchFamily="34" charset="0"/>
                          <a:ea typeface="Arial Unicode MS" pitchFamily="34" charset="-128"/>
                          <a:cs typeface="Arial" panose="020B0604020202020204" pitchFamily="34" charset="0"/>
                        </a:rPr>
                        <a:t>neuroses, psicoses, perversões, transtornos psiquiátricos,</a:t>
                      </a:r>
                      <a:r>
                        <a:rPr lang="pt-BR" sz="2000" b="1" kern="1200" baseline="0" dirty="0">
                          <a:solidFill>
                            <a:schemeClr val="tx1"/>
                          </a:solidFill>
                          <a:latin typeface="Arial" panose="020B0604020202020204" pitchFamily="34" charset="0"/>
                          <a:ea typeface="Arial Unicode MS" pitchFamily="34" charset="-128"/>
                          <a:cs typeface="Arial" panose="020B0604020202020204" pitchFamily="34" charset="0"/>
                        </a:rPr>
                        <a:t> </a:t>
                      </a:r>
                      <a:r>
                        <a:rPr lang="pt-BR" sz="2000" b="1" kern="1200" dirty="0">
                          <a:solidFill>
                            <a:schemeClr val="tx1"/>
                          </a:solidFill>
                          <a:latin typeface="Arial" panose="020B0604020202020204" pitchFamily="34" charset="0"/>
                          <a:ea typeface="Arial Unicode MS" pitchFamily="34" charset="-128"/>
                          <a:cs typeface="Arial" panose="020B0604020202020204" pitchFamily="34" charset="0"/>
                        </a:rPr>
                        <a:t>inibição intelectual,</a:t>
                      </a:r>
                      <a:r>
                        <a:rPr lang="pt-BR" sz="2000" b="1" kern="1200" baseline="0" dirty="0">
                          <a:solidFill>
                            <a:schemeClr val="tx1"/>
                          </a:solidFill>
                          <a:latin typeface="Arial" panose="020B0604020202020204" pitchFamily="34" charset="0"/>
                          <a:ea typeface="Arial Unicode MS" pitchFamily="34" charset="-128"/>
                          <a:cs typeface="Arial" panose="020B0604020202020204" pitchFamily="34" charset="0"/>
                        </a:rPr>
                        <a:t> </a:t>
                      </a:r>
                      <a:r>
                        <a:rPr lang="pt-BR" sz="2000" b="1" kern="1200" dirty="0">
                          <a:solidFill>
                            <a:schemeClr val="tx1"/>
                          </a:solidFill>
                          <a:latin typeface="Arial" panose="020B0604020202020204" pitchFamily="34" charset="0"/>
                          <a:ea typeface="Arial Unicode MS" pitchFamily="34" charset="-128"/>
                          <a:cs typeface="Arial" panose="020B0604020202020204" pitchFamily="34" charset="0"/>
                        </a:rPr>
                        <a:t>traumas psicológicos, etc.</a:t>
                      </a:r>
                    </a:p>
                    <a:p>
                      <a:pPr algn="just">
                        <a:lnSpc>
                          <a:spcPct val="120000"/>
                        </a:lnSpc>
                      </a:pPr>
                      <a:endParaRPr lang="pt-BR" sz="2000" b="1" kern="1200" dirty="0">
                        <a:solidFill>
                          <a:schemeClr val="tx1"/>
                        </a:solidFill>
                        <a:latin typeface="Arial" panose="020B0604020202020204" pitchFamily="34" charset="0"/>
                        <a:ea typeface="Arial Unicode MS" pitchFamily="34" charset="-128"/>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500063">
                <a:tc>
                  <a:txBody>
                    <a:bodyPr/>
                    <a:lstStyle/>
                    <a:p>
                      <a:pPr>
                        <a:lnSpc>
                          <a:spcPct val="120000"/>
                        </a:lnSpc>
                      </a:pPr>
                      <a:r>
                        <a:rPr lang="pt-BR" sz="2000" b="1" kern="1200" dirty="0">
                          <a:solidFill>
                            <a:schemeClr val="accent2">
                              <a:lumMod val="75000"/>
                            </a:schemeClr>
                          </a:solidFill>
                          <a:latin typeface="Arial" panose="020B0604020202020204" pitchFamily="34" charset="0"/>
                          <a:cs typeface="Arial" panose="020B0604020202020204" pitchFamily="34" charset="0"/>
                        </a:rPr>
                        <a:t>Culturais</a:t>
                      </a:r>
                      <a:endParaRPr lang="pt-BR" sz="2000" b="1" kern="1200" noProof="0" dirty="0">
                        <a:solidFill>
                          <a:schemeClr val="accent2">
                            <a:lumMod val="75000"/>
                          </a:schemeClr>
                        </a:solidFill>
                        <a:effectLst>
                          <a:outerShdw blurRad="38100" dist="38100" dir="2700000" algn="tl">
                            <a:srgbClr val="000000"/>
                          </a:outerShdw>
                        </a:effectLst>
                        <a:latin typeface="Arial" panose="020B0604020202020204" pitchFamily="34" charset="0"/>
                        <a:ea typeface="Arial Unicode MS" pitchFamily="34" charset="-128"/>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just">
                        <a:lnSpc>
                          <a:spcPct val="120000"/>
                        </a:lnSpc>
                      </a:pPr>
                      <a:r>
                        <a:rPr lang="pt-BR" sz="2000" b="1" kern="1200" dirty="0">
                          <a:solidFill>
                            <a:schemeClr val="tx1"/>
                          </a:solidFill>
                          <a:latin typeface="Arial" panose="020B0604020202020204" pitchFamily="34" charset="0"/>
                          <a:ea typeface="Arial Unicode MS" pitchFamily="34" charset="-128"/>
                          <a:cs typeface="Arial" panose="020B0604020202020204" pitchFamily="34" charset="0"/>
                        </a:rPr>
                        <a:t>falta de estímulo, condições </a:t>
                      </a:r>
                      <a:r>
                        <a:rPr lang="pt-BR" sz="2000" b="1" kern="1200" dirty="0" err="1">
                          <a:solidFill>
                            <a:schemeClr val="tx1"/>
                          </a:solidFill>
                          <a:latin typeface="Arial" panose="020B0604020202020204" pitchFamily="34" charset="0"/>
                          <a:ea typeface="Arial Unicode MS" pitchFamily="34" charset="-128"/>
                          <a:cs typeface="Arial" panose="020B0604020202020204" pitchFamily="34" charset="0"/>
                        </a:rPr>
                        <a:t>sócio-econômicas</a:t>
                      </a:r>
                      <a:r>
                        <a:rPr lang="pt-BR" sz="2000" b="1" kern="1200" dirty="0">
                          <a:solidFill>
                            <a:schemeClr val="tx1"/>
                          </a:solidFill>
                          <a:latin typeface="Arial" panose="020B0604020202020204" pitchFamily="34" charset="0"/>
                          <a:ea typeface="Arial Unicode MS" pitchFamily="34" charset="-128"/>
                          <a:cs typeface="Arial" panose="020B0604020202020204" pitchFamily="34" charset="0"/>
                        </a:rPr>
                        <a:t>.</a:t>
                      </a:r>
                    </a:p>
                    <a:p>
                      <a:pPr algn="just">
                        <a:lnSpc>
                          <a:spcPct val="120000"/>
                        </a:lnSpc>
                      </a:pPr>
                      <a:endParaRPr lang="pt-BR" sz="2000" b="1" kern="1200" dirty="0">
                        <a:solidFill>
                          <a:schemeClr val="tx1"/>
                        </a:solidFill>
                        <a:latin typeface="Arial" panose="020B0604020202020204" pitchFamily="34" charset="0"/>
                        <a:ea typeface="Arial Unicode MS" pitchFamily="34" charset="-128"/>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857250">
                <a:tc>
                  <a:txBody>
                    <a:bodyPr/>
                    <a:lstStyle/>
                    <a:p>
                      <a:pPr>
                        <a:lnSpc>
                          <a:spcPct val="120000"/>
                        </a:lnSpc>
                      </a:pPr>
                      <a:r>
                        <a:rPr lang="pt-BR" sz="2000" b="1" kern="1200" dirty="0">
                          <a:solidFill>
                            <a:schemeClr val="accent2">
                              <a:lumMod val="75000"/>
                            </a:schemeClr>
                          </a:solidFill>
                          <a:latin typeface="Arial" panose="020B0604020202020204" pitchFamily="34" charset="0"/>
                          <a:cs typeface="Arial" panose="020B0604020202020204" pitchFamily="34" charset="0"/>
                        </a:rPr>
                        <a:t>Intelectuais</a:t>
                      </a:r>
                      <a:endParaRPr lang="pt-BR" sz="2000" b="1" kern="1200" noProof="0" dirty="0">
                        <a:solidFill>
                          <a:schemeClr val="accent2">
                            <a:lumMod val="75000"/>
                          </a:schemeClr>
                        </a:solidFill>
                        <a:effectLst>
                          <a:outerShdw blurRad="38100" dist="38100" dir="2700000" algn="tl">
                            <a:srgbClr val="000000"/>
                          </a:outerShdw>
                        </a:effectLst>
                        <a:latin typeface="Arial" panose="020B0604020202020204" pitchFamily="34" charset="0"/>
                        <a:ea typeface="Arial Unicode MS" pitchFamily="34" charset="-128"/>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just">
                        <a:lnSpc>
                          <a:spcPct val="120000"/>
                        </a:lnSpc>
                      </a:pPr>
                      <a:r>
                        <a:rPr lang="pt-BR" sz="2000" b="1" kern="1200" dirty="0">
                          <a:solidFill>
                            <a:schemeClr val="tx1"/>
                          </a:solidFill>
                          <a:latin typeface="Arial" panose="020B0604020202020204" pitchFamily="34" charset="0"/>
                          <a:ea typeface="Arial Unicode MS" pitchFamily="34" charset="-128"/>
                          <a:cs typeface="Arial" panose="020B0604020202020204" pitchFamily="34" charset="0"/>
                        </a:rPr>
                        <a:t>atraso no desenvolvimento intelectual, déficit de inteligência.</a:t>
                      </a:r>
                    </a:p>
                    <a:p>
                      <a:pPr algn="just">
                        <a:lnSpc>
                          <a:spcPct val="120000"/>
                        </a:lnSpc>
                      </a:pPr>
                      <a:endParaRPr lang="pt-BR" sz="2000" b="1" kern="1200" dirty="0">
                        <a:solidFill>
                          <a:schemeClr val="tx1"/>
                        </a:solidFill>
                        <a:latin typeface="Arial" panose="020B0604020202020204" pitchFamily="34" charset="0"/>
                        <a:ea typeface="Arial Unicode MS" pitchFamily="34" charset="-128"/>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500063">
                <a:tc>
                  <a:txBody>
                    <a:bodyPr/>
                    <a:lstStyle/>
                    <a:p>
                      <a:pPr>
                        <a:lnSpc>
                          <a:spcPct val="120000"/>
                        </a:lnSpc>
                      </a:pPr>
                      <a:r>
                        <a:rPr lang="pt-BR" sz="2000" b="1" kern="1200" dirty="0">
                          <a:solidFill>
                            <a:schemeClr val="accent2">
                              <a:lumMod val="75000"/>
                            </a:schemeClr>
                          </a:solidFill>
                          <a:latin typeface="Arial" panose="020B0604020202020204" pitchFamily="34" charset="0"/>
                          <a:cs typeface="Arial" panose="020B0604020202020204" pitchFamily="34" charset="0"/>
                        </a:rPr>
                        <a:t>Ambientais</a:t>
                      </a:r>
                      <a:endParaRPr lang="pt-BR" sz="2000" b="1" kern="1200" noProof="0" dirty="0">
                        <a:solidFill>
                          <a:schemeClr val="accent2">
                            <a:lumMod val="75000"/>
                          </a:schemeClr>
                        </a:solidFill>
                        <a:effectLst>
                          <a:outerShdw blurRad="38100" dist="38100" dir="2700000" algn="tl">
                            <a:srgbClr val="000000"/>
                          </a:outerShdw>
                        </a:effectLst>
                        <a:latin typeface="Arial" panose="020B0604020202020204" pitchFamily="34" charset="0"/>
                        <a:ea typeface="Arial Unicode MS" pitchFamily="34" charset="-128"/>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just" defTabSz="914400" rtl="0" eaLnBrk="1" fontAlgn="auto" latinLnBrk="0" hangingPunct="1">
                        <a:lnSpc>
                          <a:spcPct val="120000"/>
                        </a:lnSpc>
                        <a:spcBef>
                          <a:spcPts val="0"/>
                        </a:spcBef>
                        <a:spcAft>
                          <a:spcPts val="0"/>
                        </a:spcAft>
                        <a:buClrTx/>
                        <a:buSzTx/>
                        <a:buFontTx/>
                        <a:buNone/>
                        <a:tabLst/>
                        <a:defRPr/>
                      </a:pPr>
                      <a:r>
                        <a:rPr lang="pt-BR" sz="2000" b="1" kern="1200" dirty="0">
                          <a:solidFill>
                            <a:schemeClr val="tx1"/>
                          </a:solidFill>
                          <a:latin typeface="Arial" panose="020B0604020202020204" pitchFamily="34" charset="0"/>
                          <a:ea typeface="Arial Unicode MS" pitchFamily="34" charset="-128"/>
                          <a:cs typeface="Arial" panose="020B0604020202020204" pitchFamily="34" charset="0"/>
                        </a:rPr>
                        <a:t>relação dos pais com a vida escolar dos filhos.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bl>
          </a:graphicData>
        </a:graphic>
      </p:graphicFrame>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70</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75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txBox="1">
            <a:spLocks/>
          </p:cNvSpPr>
          <p:nvPr/>
        </p:nvSpPr>
        <p:spPr>
          <a:xfrm>
            <a:off x="568036" y="1386635"/>
            <a:ext cx="8104909" cy="4370388"/>
          </a:xfrm>
          <a:prstGeom prst="rect">
            <a:avLst/>
          </a:prstGeom>
        </p:spPr>
        <p:txBody>
          <a:bodyPr/>
          <a:lstStyle/>
          <a:p>
            <a:pPr marL="463550" indent="-463550">
              <a:lnSpc>
                <a:spcPct val="90000"/>
              </a:lnSpc>
              <a:buClr>
                <a:schemeClr val="accent5">
                  <a:lumMod val="50000"/>
                </a:schemeClr>
              </a:buClr>
              <a:buSzPct val="70000"/>
              <a:buFont typeface="Wingdings" panose="05000000000000000000" pitchFamily="2" charset="2"/>
              <a:buChar char=""/>
              <a:tabLst>
                <a:tab pos="463550" algn="l"/>
              </a:tabLst>
              <a:defRPr/>
            </a:pPr>
            <a:endParaRPr lang="pt-BR" sz="2200" b="1" kern="0" dirty="0">
              <a:latin typeface="Arial" panose="020B0604020202020204" pitchFamily="34" charset="0"/>
              <a:cs typeface="Arial" panose="020B0604020202020204" pitchFamily="34" charset="0"/>
            </a:endParaRPr>
          </a:p>
          <a:p>
            <a:pPr marL="463550" indent="-463550">
              <a:lnSpc>
                <a:spcPct val="90000"/>
              </a:lnSpc>
              <a:buClr>
                <a:schemeClr val="accent5">
                  <a:lumMod val="50000"/>
                </a:schemeClr>
              </a:buClr>
              <a:buSzPct val="70000"/>
              <a:buFont typeface="Wingdings" panose="05000000000000000000" pitchFamily="2" charset="2"/>
              <a:buChar char=""/>
              <a:tabLst>
                <a:tab pos="463550" algn="l"/>
              </a:tabLst>
              <a:defRPr/>
            </a:pPr>
            <a:r>
              <a:rPr lang="pt-BR" sz="2200" b="1" kern="0" dirty="0">
                <a:latin typeface="Arial" panose="020B0604020202020204" pitchFamily="34" charset="0"/>
                <a:cs typeface="Arial" panose="020B0604020202020204" pitchFamily="34" charset="0"/>
              </a:rPr>
              <a:t>processos cognitivos; </a:t>
            </a:r>
          </a:p>
          <a:p>
            <a:pPr marL="463550" indent="-463550">
              <a:lnSpc>
                <a:spcPct val="90000"/>
              </a:lnSpc>
              <a:buClr>
                <a:schemeClr val="accent5">
                  <a:lumMod val="50000"/>
                </a:schemeClr>
              </a:buClr>
              <a:buSzPct val="70000"/>
              <a:buFont typeface="Wingdings" panose="05000000000000000000" pitchFamily="2" charset="2"/>
              <a:buChar char=""/>
              <a:tabLst>
                <a:tab pos="463550" algn="l"/>
              </a:tabLst>
              <a:defRPr/>
            </a:pPr>
            <a:endParaRPr lang="pt-BR" sz="2200" b="1" kern="0" dirty="0">
              <a:latin typeface="Arial" panose="020B0604020202020204" pitchFamily="34" charset="0"/>
              <a:cs typeface="Arial" panose="020B0604020202020204" pitchFamily="34" charset="0"/>
            </a:endParaRPr>
          </a:p>
          <a:p>
            <a:pPr marL="463550" indent="-463550">
              <a:lnSpc>
                <a:spcPct val="90000"/>
              </a:lnSpc>
              <a:buClr>
                <a:schemeClr val="accent5">
                  <a:lumMod val="50000"/>
                </a:schemeClr>
              </a:buClr>
              <a:buSzPct val="70000"/>
              <a:buFont typeface="Wingdings" panose="05000000000000000000" pitchFamily="2" charset="2"/>
              <a:buChar char=""/>
              <a:tabLst>
                <a:tab pos="463550" algn="l"/>
              </a:tabLst>
              <a:defRPr/>
            </a:pPr>
            <a:r>
              <a:rPr lang="pt-BR" sz="2200" b="1" kern="0" dirty="0">
                <a:latin typeface="Arial" panose="020B0604020202020204" pitchFamily="34" charset="0"/>
                <a:cs typeface="Arial" panose="020B0604020202020204" pitchFamily="34" charset="0"/>
              </a:rPr>
              <a:t>capacidade de simbolização;</a:t>
            </a:r>
          </a:p>
          <a:p>
            <a:pPr marL="463550" indent="-463550">
              <a:lnSpc>
                <a:spcPct val="90000"/>
              </a:lnSpc>
              <a:buClr>
                <a:schemeClr val="accent5">
                  <a:lumMod val="50000"/>
                </a:schemeClr>
              </a:buClr>
              <a:buSzPct val="70000"/>
              <a:buFont typeface="Wingdings" panose="05000000000000000000" pitchFamily="2" charset="2"/>
              <a:buChar char=""/>
              <a:tabLst>
                <a:tab pos="463550" algn="l"/>
              </a:tabLst>
              <a:defRPr/>
            </a:pPr>
            <a:endParaRPr lang="pt-BR" sz="2200" b="1" kern="0" dirty="0">
              <a:latin typeface="Arial" panose="020B0604020202020204" pitchFamily="34" charset="0"/>
              <a:cs typeface="Arial" panose="020B0604020202020204" pitchFamily="34" charset="0"/>
            </a:endParaRPr>
          </a:p>
          <a:p>
            <a:pPr marL="463550" indent="-463550">
              <a:lnSpc>
                <a:spcPct val="90000"/>
              </a:lnSpc>
              <a:buClr>
                <a:schemeClr val="accent5">
                  <a:lumMod val="50000"/>
                </a:schemeClr>
              </a:buClr>
              <a:buSzPct val="70000"/>
              <a:buFont typeface="Wingdings" panose="05000000000000000000" pitchFamily="2" charset="2"/>
              <a:buChar char=""/>
              <a:tabLst>
                <a:tab pos="463550" algn="l"/>
              </a:tabLst>
              <a:defRPr/>
            </a:pPr>
            <a:r>
              <a:rPr lang="pt-BR" sz="2200" b="1" kern="0" dirty="0">
                <a:latin typeface="Arial" panose="020B0604020202020204" pitchFamily="34" charset="0"/>
                <a:cs typeface="Arial" panose="020B0604020202020204" pitchFamily="34" charset="0"/>
              </a:rPr>
              <a:t>linguagem / fala (relação fonema – grafema);</a:t>
            </a:r>
          </a:p>
          <a:p>
            <a:pPr marL="463550" indent="-463550">
              <a:lnSpc>
                <a:spcPct val="90000"/>
              </a:lnSpc>
              <a:buClr>
                <a:schemeClr val="accent5">
                  <a:lumMod val="50000"/>
                </a:schemeClr>
              </a:buClr>
              <a:buSzPct val="70000"/>
              <a:buFont typeface="Wingdings" panose="05000000000000000000" pitchFamily="2" charset="2"/>
              <a:buChar char=""/>
              <a:tabLst>
                <a:tab pos="463550" algn="l"/>
              </a:tabLst>
              <a:defRPr/>
            </a:pPr>
            <a:endParaRPr lang="pt-BR" sz="2200" b="1" kern="0" dirty="0">
              <a:latin typeface="Arial" panose="020B0604020202020204" pitchFamily="34" charset="0"/>
              <a:cs typeface="Arial" panose="020B0604020202020204" pitchFamily="34" charset="0"/>
            </a:endParaRPr>
          </a:p>
          <a:p>
            <a:pPr marL="463550" indent="-463550">
              <a:lnSpc>
                <a:spcPct val="90000"/>
              </a:lnSpc>
              <a:buClr>
                <a:schemeClr val="accent5">
                  <a:lumMod val="50000"/>
                </a:schemeClr>
              </a:buClr>
              <a:buSzPct val="70000"/>
              <a:buFont typeface="Wingdings" panose="05000000000000000000" pitchFamily="2" charset="2"/>
              <a:buChar char=""/>
              <a:tabLst>
                <a:tab pos="463550" algn="l"/>
              </a:tabLst>
              <a:defRPr/>
            </a:pPr>
            <a:r>
              <a:rPr lang="pt-BR" sz="2200" b="1" kern="0" dirty="0">
                <a:latin typeface="Arial" panose="020B0604020202020204" pitchFamily="34" charset="0"/>
                <a:cs typeface="Arial" panose="020B0604020202020204" pitchFamily="34" charset="0"/>
              </a:rPr>
              <a:t>processos psicomotores; e</a:t>
            </a:r>
          </a:p>
          <a:p>
            <a:pPr marL="463550" indent="-463550">
              <a:lnSpc>
                <a:spcPct val="90000"/>
              </a:lnSpc>
              <a:buClr>
                <a:schemeClr val="accent5">
                  <a:lumMod val="50000"/>
                </a:schemeClr>
              </a:buClr>
              <a:buSzPct val="70000"/>
              <a:buFont typeface="Wingdings" panose="05000000000000000000" pitchFamily="2" charset="2"/>
              <a:buChar char=""/>
              <a:tabLst>
                <a:tab pos="463550" algn="l"/>
              </a:tabLst>
              <a:defRPr/>
            </a:pPr>
            <a:endParaRPr lang="pt-BR" sz="2200" b="1" kern="0" dirty="0">
              <a:latin typeface="Arial" panose="020B0604020202020204" pitchFamily="34" charset="0"/>
              <a:cs typeface="Arial" panose="020B0604020202020204" pitchFamily="34" charset="0"/>
            </a:endParaRPr>
          </a:p>
          <a:p>
            <a:pPr marL="463550" indent="-463550">
              <a:lnSpc>
                <a:spcPct val="90000"/>
              </a:lnSpc>
              <a:buClr>
                <a:schemeClr val="accent5">
                  <a:lumMod val="50000"/>
                </a:schemeClr>
              </a:buClr>
              <a:buSzPct val="70000"/>
              <a:buFont typeface="Wingdings" panose="05000000000000000000" pitchFamily="2" charset="2"/>
              <a:buChar char=""/>
              <a:tabLst>
                <a:tab pos="463550" algn="l"/>
              </a:tabLst>
              <a:defRPr/>
            </a:pPr>
            <a:r>
              <a:rPr lang="pt-BR" sz="2200" b="1" kern="0" dirty="0">
                <a:latin typeface="Arial" panose="020B0604020202020204" pitchFamily="34" charset="0"/>
                <a:cs typeface="Arial" panose="020B0604020202020204" pitchFamily="34" charset="0"/>
              </a:rPr>
              <a:t>condições emocionais.</a:t>
            </a:r>
          </a:p>
        </p:txBody>
      </p:sp>
      <p:sp>
        <p:nvSpPr>
          <p:cNvPr id="5" name="Retângulo 4"/>
          <p:cNvSpPr/>
          <p:nvPr/>
        </p:nvSpPr>
        <p:spPr>
          <a:xfrm>
            <a:off x="1601189" y="138108"/>
            <a:ext cx="7195196" cy="830997"/>
          </a:xfrm>
          <a:prstGeom prst="rect">
            <a:avLst/>
          </a:prstGeom>
        </p:spPr>
        <p:txBody>
          <a:bodyPr wrap="square">
            <a:spAutoFit/>
          </a:bodyPr>
          <a:lstStyle/>
          <a:p>
            <a:pPr eaLnBrk="0" fontAlgn="base" hangingPunct="0">
              <a:spcBef>
                <a:spcPct val="0"/>
              </a:spcBef>
              <a:spcAft>
                <a:spcPts val="600"/>
              </a:spcAft>
            </a:pPr>
            <a:r>
              <a:rPr lang="pt-BR" altLang="pt-BR" b="1" dirty="0">
                <a:solidFill>
                  <a:schemeClr val="accent5">
                    <a:lumMod val="75000"/>
                  </a:schemeClr>
                </a:solidFill>
                <a:latin typeface="Arial" panose="020B0604020202020204" pitchFamily="34" charset="0"/>
                <a:cs typeface="Arial" panose="020B0604020202020204" pitchFamily="34" charset="0"/>
              </a:rPr>
              <a:t>     </a:t>
            </a:r>
            <a:r>
              <a:rPr lang="pt-BR" altLang="pt-BR" sz="2400" b="1" dirty="0">
                <a:solidFill>
                  <a:schemeClr val="accent5">
                    <a:lumMod val="75000"/>
                  </a:schemeClr>
                </a:solidFill>
                <a:latin typeface="Arial" panose="020B0604020202020204" pitchFamily="34" charset="0"/>
                <a:cs typeface="Arial" panose="020B0604020202020204" pitchFamily="34" charset="0"/>
              </a:rPr>
              <a:t>Algumas questões relativas ao conteúdo 	escolar: leitura e escrita</a:t>
            </a:r>
          </a:p>
        </p:txBody>
      </p:sp>
      <p:sp>
        <p:nvSpPr>
          <p:cNvPr id="6"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71</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174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250"/>
                                  </p:stCondLst>
                                  <p:childTnLst>
                                    <p:set>
                                      <p:cBhvr>
                                        <p:cTn id="15" dur="1" fill="hold">
                                          <p:stCondLst>
                                            <p:cond delay="0"/>
                                          </p:stCondLst>
                                        </p:cTn>
                                        <p:tgtEl>
                                          <p:spTgt spid="4">
                                            <p:txEl>
                                              <p:pRg st="3" end="3"/>
                                            </p:txEl>
                                          </p:spTgt>
                                        </p:tgtEl>
                                        <p:attrNameLst>
                                          <p:attrName>style.visibility</p:attrName>
                                        </p:attrNameLst>
                                      </p:cBhvr>
                                      <p:to>
                                        <p:strVal val="visible"/>
                                      </p:to>
                                    </p:set>
                                    <p:anim calcmode="lin" valueType="num">
                                      <p:cBhvr additive="base">
                                        <p:cTn id="16"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par>
                          <p:cTn id="18" fill="hold">
                            <p:stCondLst>
                              <p:cond delay="1250"/>
                            </p:stCondLst>
                            <p:childTnLst>
                              <p:par>
                                <p:cTn id="19" presetID="2" presetClass="entr" presetSubtype="8" fill="hold" nodeType="afterEffect">
                                  <p:stCondLst>
                                    <p:cond delay="250"/>
                                  </p:stCondLst>
                                  <p:childTnLst>
                                    <p:set>
                                      <p:cBhvr>
                                        <p:cTn id="20" dur="1" fill="hold">
                                          <p:stCondLst>
                                            <p:cond delay="0"/>
                                          </p:stCondLst>
                                        </p:cTn>
                                        <p:tgtEl>
                                          <p:spTgt spid="4">
                                            <p:txEl>
                                              <p:pRg st="5" end="5"/>
                                            </p:txEl>
                                          </p:spTgt>
                                        </p:tgtEl>
                                        <p:attrNameLst>
                                          <p:attrName>style.visibility</p:attrName>
                                        </p:attrNameLst>
                                      </p:cBhvr>
                                      <p:to>
                                        <p:strVal val="visible"/>
                                      </p:to>
                                    </p:set>
                                    <p:anim calcmode="lin" valueType="num">
                                      <p:cBhvr additive="base">
                                        <p:cTn id="21"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nodeType="afterEffect">
                                  <p:stCondLst>
                                    <p:cond delay="250"/>
                                  </p:stCondLst>
                                  <p:childTnLst>
                                    <p:set>
                                      <p:cBhvr>
                                        <p:cTn id="25" dur="1" fill="hold">
                                          <p:stCondLst>
                                            <p:cond delay="0"/>
                                          </p:stCondLst>
                                        </p:cTn>
                                        <p:tgtEl>
                                          <p:spTgt spid="4">
                                            <p:txEl>
                                              <p:pRg st="7" end="7"/>
                                            </p:txEl>
                                          </p:spTgt>
                                        </p:tgtEl>
                                        <p:attrNameLst>
                                          <p:attrName>style.visibility</p:attrName>
                                        </p:attrNameLst>
                                      </p:cBhvr>
                                      <p:to>
                                        <p:strVal val="visible"/>
                                      </p:to>
                                    </p:set>
                                    <p:anim calcmode="lin" valueType="num">
                                      <p:cBhvr additive="base">
                                        <p:cTn id="26" dur="500" fill="hold"/>
                                        <p:tgtEl>
                                          <p:spTgt spid="4">
                                            <p:txEl>
                                              <p:pRg st="7" end="7"/>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par>
                          <p:cTn id="28" fill="hold">
                            <p:stCondLst>
                              <p:cond delay="2750"/>
                            </p:stCondLst>
                            <p:childTnLst>
                              <p:par>
                                <p:cTn id="29" presetID="2" presetClass="entr" presetSubtype="8" fill="hold" nodeType="afterEffect">
                                  <p:stCondLst>
                                    <p:cond delay="250"/>
                                  </p:stCondLst>
                                  <p:childTnLst>
                                    <p:set>
                                      <p:cBhvr>
                                        <p:cTn id="30" dur="1" fill="hold">
                                          <p:stCondLst>
                                            <p:cond delay="0"/>
                                          </p:stCondLst>
                                        </p:cTn>
                                        <p:tgtEl>
                                          <p:spTgt spid="4">
                                            <p:txEl>
                                              <p:pRg st="9" end="9"/>
                                            </p:txEl>
                                          </p:spTgt>
                                        </p:tgtEl>
                                        <p:attrNameLst>
                                          <p:attrName>style.visibility</p:attrName>
                                        </p:attrNameLst>
                                      </p:cBhvr>
                                      <p:to>
                                        <p:strVal val="visible"/>
                                      </p:to>
                                    </p:set>
                                    <p:anim calcmode="lin" valueType="num">
                                      <p:cBhvr additive="base">
                                        <p:cTn id="31" dur="500" fill="hold"/>
                                        <p:tgtEl>
                                          <p:spTgt spid="4">
                                            <p:txEl>
                                              <p:pRg st="9" end="9"/>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Conteúdo 2"/>
          <p:cNvSpPr txBox="1">
            <a:spLocks/>
          </p:cNvSpPr>
          <p:nvPr/>
        </p:nvSpPr>
        <p:spPr>
          <a:xfrm>
            <a:off x="581892" y="1316182"/>
            <a:ext cx="8035636" cy="4398818"/>
          </a:xfrm>
          <a:prstGeom prst="rect">
            <a:avLst/>
          </a:prstGeom>
        </p:spPr>
        <p:txBody>
          <a:bodyPr/>
          <a:lstStyle/>
          <a:p>
            <a:pPr marL="342900" indent="-342900">
              <a:lnSpc>
                <a:spcPct val="90000"/>
              </a:lnSpc>
              <a:spcBef>
                <a:spcPct val="20000"/>
              </a:spcBef>
              <a:buClr>
                <a:schemeClr val="hlink"/>
              </a:buClr>
              <a:buSzPct val="70000"/>
              <a:defRPr/>
            </a:pPr>
            <a:endParaRPr lang="pt-BR" sz="2000" b="1" kern="0" dirty="0">
              <a:latin typeface="Arial" panose="020B0604020202020204" pitchFamily="34" charset="0"/>
              <a:cs typeface="Arial" panose="020B0604020202020204" pitchFamily="34" charset="0"/>
            </a:endParaRPr>
          </a:p>
          <a:p>
            <a:pPr marL="360363" indent="-360363">
              <a:lnSpc>
                <a:spcPct val="90000"/>
              </a:lnSpc>
              <a:spcBef>
                <a:spcPct val="20000"/>
              </a:spcBef>
              <a:buClr>
                <a:schemeClr val="accent5">
                  <a:lumMod val="50000"/>
                </a:schemeClr>
              </a:buClr>
              <a:buSzPct val="70000"/>
              <a:buFont typeface="Wingdings" panose="05000000000000000000" pitchFamily="2" charset="2"/>
              <a:buChar char=""/>
              <a:tabLst>
                <a:tab pos="341313" algn="l"/>
              </a:tabLst>
              <a:defRPr/>
            </a:pPr>
            <a:r>
              <a:rPr lang="pt-BR" sz="2000" b="1" dirty="0">
                <a:solidFill>
                  <a:schemeClr val="accent2">
                    <a:lumMod val="75000"/>
                  </a:schemeClr>
                </a:solidFill>
                <a:latin typeface="Arial" panose="020B0604020202020204" pitchFamily="34" charset="0"/>
                <a:ea typeface="Arial Unicode MS" pitchFamily="34" charset="-128"/>
                <a:cs typeface="Arial" panose="020B0604020202020204" pitchFamily="34" charset="0"/>
              </a:rPr>
              <a:t>Raciocínio lógico</a:t>
            </a:r>
            <a:r>
              <a:rPr lang="pt-BR" sz="2000" b="1" kern="0" dirty="0">
                <a:latin typeface="Arial" panose="020B0604020202020204" pitchFamily="34" charset="0"/>
                <a:cs typeface="Arial" panose="020B0604020202020204" pitchFamily="34" charset="0"/>
              </a:rPr>
              <a:t>: seriar, incluir, classificar, conservar, transformar;</a:t>
            </a:r>
          </a:p>
          <a:p>
            <a:pPr>
              <a:lnSpc>
                <a:spcPct val="90000"/>
              </a:lnSpc>
              <a:spcBef>
                <a:spcPct val="20000"/>
              </a:spcBef>
              <a:buClr>
                <a:schemeClr val="accent5">
                  <a:lumMod val="50000"/>
                </a:schemeClr>
              </a:buClr>
              <a:buSzPct val="70000"/>
              <a:defRPr/>
            </a:pPr>
            <a:r>
              <a:rPr lang="pt-BR" sz="2000" b="1" kern="0" dirty="0">
                <a:latin typeface="Arial" panose="020B0604020202020204" pitchFamily="34" charset="0"/>
                <a:cs typeface="Arial" panose="020B0604020202020204" pitchFamily="34" charset="0"/>
              </a:rPr>
              <a:t>  </a:t>
            </a:r>
          </a:p>
          <a:p>
            <a:pPr marL="360363" indent="-360363">
              <a:lnSpc>
                <a:spcPct val="90000"/>
              </a:lnSpc>
              <a:spcBef>
                <a:spcPct val="20000"/>
              </a:spcBef>
              <a:buClr>
                <a:schemeClr val="accent5">
                  <a:lumMod val="50000"/>
                </a:schemeClr>
              </a:buClr>
              <a:buSzPct val="70000"/>
              <a:buFont typeface="Wingdings" panose="05000000000000000000" pitchFamily="2" charset="2"/>
              <a:buChar char=""/>
              <a:defRPr/>
            </a:pPr>
            <a:r>
              <a:rPr lang="pt-BR" sz="2000" b="1" dirty="0">
                <a:solidFill>
                  <a:schemeClr val="accent2">
                    <a:lumMod val="75000"/>
                  </a:schemeClr>
                </a:solidFill>
                <a:latin typeface="Arial" panose="020B0604020202020204" pitchFamily="34" charset="0"/>
                <a:ea typeface="Arial Unicode MS" pitchFamily="34" charset="-128"/>
                <a:cs typeface="Arial" panose="020B0604020202020204" pitchFamily="34" charset="0"/>
              </a:rPr>
              <a:t>Cálculo</a:t>
            </a:r>
            <a:r>
              <a:rPr lang="pt-BR" sz="2000" b="1" kern="0" dirty="0">
                <a:latin typeface="Arial" panose="020B0604020202020204" pitchFamily="34" charset="0"/>
                <a:cs typeface="Arial" panose="020B0604020202020204" pitchFamily="34" charset="0"/>
              </a:rPr>
              <a:t>:  aspectos figurativos e operativos;</a:t>
            </a:r>
          </a:p>
          <a:p>
            <a:pPr marL="360363" indent="-360363">
              <a:lnSpc>
                <a:spcPct val="90000"/>
              </a:lnSpc>
              <a:spcBef>
                <a:spcPct val="20000"/>
              </a:spcBef>
              <a:buClr>
                <a:schemeClr val="accent5">
                  <a:lumMod val="50000"/>
                </a:schemeClr>
              </a:buClr>
              <a:buSzPct val="70000"/>
              <a:buFont typeface="Wingdings" panose="05000000000000000000" pitchFamily="2" charset="2"/>
              <a:buChar char=""/>
              <a:defRPr/>
            </a:pPr>
            <a:endParaRPr lang="en-US" sz="2000" b="1" kern="0" dirty="0">
              <a:latin typeface="Arial" panose="020B0604020202020204" pitchFamily="34" charset="0"/>
              <a:cs typeface="Arial" panose="020B0604020202020204" pitchFamily="34" charset="0"/>
            </a:endParaRPr>
          </a:p>
          <a:p>
            <a:pPr marL="360363" indent="-360363">
              <a:lnSpc>
                <a:spcPct val="90000"/>
              </a:lnSpc>
              <a:spcBef>
                <a:spcPct val="20000"/>
              </a:spcBef>
              <a:buClr>
                <a:schemeClr val="accent5">
                  <a:lumMod val="50000"/>
                </a:schemeClr>
              </a:buClr>
              <a:buSzPct val="70000"/>
              <a:buFont typeface="Wingdings" panose="05000000000000000000" pitchFamily="2" charset="2"/>
              <a:buChar char=""/>
              <a:defRPr/>
            </a:pPr>
            <a:r>
              <a:rPr lang="pt-BR" sz="2000" b="1" dirty="0">
                <a:solidFill>
                  <a:schemeClr val="accent2">
                    <a:lumMod val="75000"/>
                  </a:schemeClr>
                </a:solidFill>
                <a:latin typeface="Arial" panose="020B0604020202020204" pitchFamily="34" charset="0"/>
                <a:ea typeface="Arial Unicode MS" pitchFamily="34" charset="-128"/>
                <a:cs typeface="Arial" panose="020B0604020202020204" pitchFamily="34" charset="0"/>
              </a:rPr>
              <a:t>Leitura e compreensão</a:t>
            </a:r>
            <a:r>
              <a:rPr lang="pt-BR" sz="2000" b="1" kern="0" dirty="0">
                <a:solidFill>
                  <a:schemeClr val="accent2">
                    <a:lumMod val="75000"/>
                  </a:schemeClr>
                </a:solidFill>
                <a:latin typeface="Arial" panose="020B0604020202020204" pitchFamily="34" charset="0"/>
                <a:cs typeface="Arial" panose="020B0604020202020204" pitchFamily="34" charset="0"/>
              </a:rPr>
              <a:t> </a:t>
            </a:r>
            <a:r>
              <a:rPr lang="pt-BR" sz="2000" b="1" kern="0" dirty="0">
                <a:latin typeface="Arial" panose="020B0604020202020204" pitchFamily="34" charset="0"/>
                <a:cs typeface="Arial" panose="020B0604020202020204" pitchFamily="34" charset="0"/>
              </a:rPr>
              <a:t>dos problemas e questões;</a:t>
            </a:r>
          </a:p>
          <a:p>
            <a:pPr marL="360363" indent="-360363">
              <a:lnSpc>
                <a:spcPct val="90000"/>
              </a:lnSpc>
              <a:spcBef>
                <a:spcPct val="20000"/>
              </a:spcBef>
              <a:buClr>
                <a:schemeClr val="accent5">
                  <a:lumMod val="50000"/>
                </a:schemeClr>
              </a:buClr>
              <a:buSzPct val="70000"/>
              <a:buFont typeface="Wingdings" panose="05000000000000000000" pitchFamily="2" charset="2"/>
              <a:buChar char=""/>
              <a:defRPr/>
            </a:pPr>
            <a:endParaRPr lang="pt-BR" sz="2000" b="1" kern="0" dirty="0">
              <a:latin typeface="Arial" panose="020B0604020202020204" pitchFamily="34" charset="0"/>
              <a:cs typeface="Arial" panose="020B0604020202020204" pitchFamily="34" charset="0"/>
            </a:endParaRPr>
          </a:p>
          <a:p>
            <a:pPr marL="360363" indent="-360363">
              <a:lnSpc>
                <a:spcPct val="90000"/>
              </a:lnSpc>
              <a:spcBef>
                <a:spcPct val="20000"/>
              </a:spcBef>
              <a:buClr>
                <a:schemeClr val="accent5">
                  <a:lumMod val="50000"/>
                </a:schemeClr>
              </a:buClr>
              <a:buSzPct val="70000"/>
              <a:buFont typeface="Wingdings" panose="05000000000000000000" pitchFamily="2" charset="2"/>
              <a:buChar char=""/>
              <a:defRPr/>
            </a:pPr>
            <a:r>
              <a:rPr lang="pt-BR" sz="2000" b="1" dirty="0">
                <a:solidFill>
                  <a:schemeClr val="accent2">
                    <a:lumMod val="75000"/>
                  </a:schemeClr>
                </a:solidFill>
                <a:latin typeface="Arial" panose="020B0604020202020204" pitchFamily="34" charset="0"/>
                <a:ea typeface="Arial Unicode MS" pitchFamily="34" charset="-128"/>
                <a:cs typeface="Arial" panose="020B0604020202020204" pitchFamily="34" charset="0"/>
              </a:rPr>
              <a:t>Condições emocionais</a:t>
            </a:r>
            <a:r>
              <a:rPr lang="pt-BR" sz="2000" b="1" kern="0" dirty="0">
                <a:latin typeface="Arial" panose="020B0604020202020204" pitchFamily="34" charset="0"/>
                <a:cs typeface="Arial" panose="020B0604020202020204" pitchFamily="34" charset="0"/>
              </a:rPr>
              <a:t>: aspectos simbólicos das operações </a:t>
            </a:r>
          </a:p>
        </p:txBody>
      </p:sp>
      <p:sp>
        <p:nvSpPr>
          <p:cNvPr id="4" name="Retângulo 3"/>
          <p:cNvSpPr/>
          <p:nvPr/>
        </p:nvSpPr>
        <p:spPr>
          <a:xfrm>
            <a:off x="1601188" y="192699"/>
            <a:ext cx="7542811" cy="830997"/>
          </a:xfrm>
          <a:prstGeom prst="rect">
            <a:avLst/>
          </a:prstGeom>
        </p:spPr>
        <p:txBody>
          <a:bodyPr wrap="square">
            <a:spAutoFit/>
          </a:bodyPr>
          <a:lstStyle/>
          <a:p>
            <a:pP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 Algumas questões relativas ao conteúdo 	escolar: matemática</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72</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220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 calcmode="lin" valueType="num">
                                      <p:cBhvr additive="base">
                                        <p:cTn id="16"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 calcmode="lin" valueType="num">
                                      <p:cBhvr additive="base">
                                        <p:cTn id="2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8" fill="hold" nodeType="afterEffect">
                                  <p:stCondLst>
                                    <p:cond delay="0"/>
                                  </p:stCondLst>
                                  <p:childTnLst>
                                    <p:set>
                                      <p:cBhvr>
                                        <p:cTn id="25" dur="1" fill="hold">
                                          <p:stCondLst>
                                            <p:cond delay="0"/>
                                          </p:stCondLst>
                                        </p:cTn>
                                        <p:tgtEl>
                                          <p:spTgt spid="7">
                                            <p:txEl>
                                              <p:pRg st="7" end="7"/>
                                            </p:txEl>
                                          </p:spTgt>
                                        </p:tgtEl>
                                        <p:attrNameLst>
                                          <p:attrName>style.visibility</p:attrName>
                                        </p:attrNameLst>
                                      </p:cBhvr>
                                      <p:to>
                                        <p:strVal val="visible"/>
                                      </p:to>
                                    </p:set>
                                    <p:anim calcmode="lin" valueType="num">
                                      <p:cBhvr additive="base">
                                        <p:cTn id="26"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txBox="1">
            <a:spLocks/>
          </p:cNvSpPr>
          <p:nvPr/>
        </p:nvSpPr>
        <p:spPr>
          <a:xfrm>
            <a:off x="540327" y="1446032"/>
            <a:ext cx="8091055" cy="4688959"/>
          </a:xfrm>
          <a:prstGeom prst="rect">
            <a:avLst/>
          </a:prstGeom>
        </p:spPr>
        <p:txBody>
          <a:bodyPr>
            <a:normAutofit/>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spcBef>
                <a:spcPts val="1800"/>
              </a:spcBef>
              <a:buNone/>
            </a:pPr>
            <a:r>
              <a:rPr lang="pt-BR" sz="2000" b="1" kern="0" dirty="0">
                <a:effectLst/>
                <a:latin typeface="Arial" panose="020B0604020202020204" pitchFamily="34" charset="0"/>
                <a:cs typeface="Arial" panose="020B0604020202020204" pitchFamily="34" charset="0"/>
              </a:rPr>
              <a:t>- Entrevistas e anamnese </a:t>
            </a:r>
          </a:p>
          <a:p>
            <a:pPr marL="0" indent="0">
              <a:spcBef>
                <a:spcPts val="1800"/>
              </a:spcBef>
              <a:buNone/>
            </a:pPr>
            <a:r>
              <a:rPr lang="pt-BR" sz="2000" b="1" kern="0" dirty="0">
                <a:effectLst/>
                <a:latin typeface="Arial" panose="020B0604020202020204" pitchFamily="34" charset="0"/>
                <a:cs typeface="Arial" panose="020B0604020202020204" pitchFamily="34" charset="0"/>
              </a:rPr>
              <a:t>- Avaliação neurológica e outras</a:t>
            </a:r>
          </a:p>
          <a:p>
            <a:pPr marL="0" indent="0">
              <a:spcBef>
                <a:spcPts val="1800"/>
              </a:spcBef>
              <a:buNone/>
            </a:pPr>
            <a:r>
              <a:rPr lang="pt-BR" sz="2000" b="1" kern="0" dirty="0">
                <a:effectLst/>
                <a:latin typeface="Arial" panose="020B0604020202020204" pitchFamily="34" charset="0"/>
                <a:cs typeface="Arial" panose="020B0604020202020204" pitchFamily="34" charset="0"/>
              </a:rPr>
              <a:t>- Avaliação das condições ambientais</a:t>
            </a:r>
          </a:p>
          <a:p>
            <a:pPr marL="0" indent="0">
              <a:spcBef>
                <a:spcPts val="1800"/>
              </a:spcBef>
              <a:buNone/>
            </a:pPr>
            <a:r>
              <a:rPr lang="pt-BR" sz="2000" b="1" kern="0" dirty="0">
                <a:effectLst/>
                <a:latin typeface="Arial" panose="020B0604020202020204" pitchFamily="34" charset="0"/>
                <a:cs typeface="Arial" panose="020B0604020202020204" pitchFamily="34" charset="0"/>
              </a:rPr>
              <a:t>- Questionários para escola</a:t>
            </a:r>
          </a:p>
          <a:p>
            <a:pPr marL="0" indent="0">
              <a:spcBef>
                <a:spcPts val="1800"/>
              </a:spcBef>
              <a:buNone/>
            </a:pPr>
            <a:r>
              <a:rPr lang="pt-BR" sz="2000" b="1" kern="0" dirty="0">
                <a:effectLst/>
                <a:latin typeface="Arial" panose="020B0604020202020204" pitchFamily="34" charset="0"/>
                <a:cs typeface="Arial" panose="020B0604020202020204" pitchFamily="34" charset="0"/>
              </a:rPr>
              <a:t>- Contato com outros profissionais</a:t>
            </a:r>
          </a:p>
          <a:p>
            <a:pPr marL="0" indent="0">
              <a:spcBef>
                <a:spcPts val="1800"/>
              </a:spcBef>
              <a:buNone/>
            </a:pPr>
            <a:r>
              <a:rPr lang="pt-BR" sz="2000" b="1" kern="0" dirty="0">
                <a:effectLst/>
                <a:latin typeface="Arial" panose="020B0604020202020204" pitchFamily="34" charset="0"/>
                <a:cs typeface="Arial" panose="020B0604020202020204" pitchFamily="34" charset="0"/>
              </a:rPr>
              <a:t>- Analise da rotina</a:t>
            </a:r>
          </a:p>
          <a:p>
            <a:pPr marL="0" indent="0">
              <a:spcBef>
                <a:spcPts val="1800"/>
              </a:spcBef>
              <a:buNone/>
            </a:pPr>
            <a:r>
              <a:rPr lang="pt-BR" sz="2000" b="1" kern="0" dirty="0">
                <a:effectLst/>
                <a:latin typeface="Arial" panose="020B0604020202020204" pitchFamily="34" charset="0"/>
                <a:cs typeface="Arial" panose="020B0604020202020204" pitchFamily="34" charset="0"/>
              </a:rPr>
              <a:t>- * Analise do tipo de erro que a criança comete *</a:t>
            </a:r>
          </a:p>
        </p:txBody>
      </p:sp>
      <p:sp>
        <p:nvSpPr>
          <p:cNvPr id="6" name="Retângulo 5"/>
          <p:cNvSpPr/>
          <p:nvPr/>
        </p:nvSpPr>
        <p:spPr>
          <a:xfrm>
            <a:off x="1601188" y="192699"/>
            <a:ext cx="7542811" cy="907941"/>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Instrumentos de Diagnóstico no TA e DA</a:t>
            </a:r>
          </a:p>
          <a:p>
            <a:pPr algn="ctr" eaLnBrk="0" fontAlgn="base" hangingPunct="0">
              <a:spcBef>
                <a:spcPct val="0"/>
              </a:spcBef>
              <a:spcAft>
                <a:spcPts val="600"/>
              </a:spcAft>
            </a:pPr>
            <a:endParaRPr lang="pt-BR" altLang="pt-BR" sz="2400" b="1" dirty="0">
              <a:solidFill>
                <a:schemeClr val="accent5">
                  <a:lumMod val="75000"/>
                </a:schemeClr>
              </a:solidFill>
              <a:latin typeface="Arial" panose="020B0604020202020204" pitchFamily="34" charset="0"/>
              <a:cs typeface="Arial" panose="020B0604020202020204" pitchFamily="34" charset="0"/>
            </a:endParaRP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73</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128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 presetClass="entr" presetSubtype="4" fill="hold"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 calcmode="lin" valueType="num">
                                      <p:cBhvr additive="base">
                                        <p:cTn id="36"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2" presetClass="entr" presetSubtype="4" fill="hold" nodeType="after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 calcmode="lin" valueType="num">
                                      <p:cBhvr additive="base">
                                        <p:cTn id="4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4294967295"/>
          </p:nvPr>
        </p:nvSpPr>
        <p:spPr>
          <a:xfrm>
            <a:off x="595746" y="1271588"/>
            <a:ext cx="8104910" cy="4772025"/>
          </a:xfrm>
        </p:spPr>
        <p:txBody>
          <a:bodyPr>
            <a:normAutofit/>
          </a:bodyPr>
          <a:lstStyle/>
          <a:p>
            <a:r>
              <a:rPr lang="pt-BR" sz="2000" b="1" dirty="0">
                <a:latin typeface="Arial" panose="020B0604020202020204" pitchFamily="34" charset="0"/>
                <a:cs typeface="Arial" panose="020B0604020202020204" pitchFamily="34" charset="0"/>
              </a:rPr>
              <a:t>Cópia, ditado e redação</a:t>
            </a:r>
          </a:p>
          <a:p>
            <a:r>
              <a:rPr lang="pt-BR" sz="2000" b="1" dirty="0">
                <a:latin typeface="Arial" panose="020B0604020202020204" pitchFamily="34" charset="0"/>
                <a:cs typeface="Arial" panose="020B0604020202020204" pitchFamily="34" charset="0"/>
              </a:rPr>
              <a:t>Leitura em voz alta, leitura silenciosa</a:t>
            </a:r>
          </a:p>
          <a:p>
            <a:r>
              <a:rPr lang="pt-BR" sz="2000" b="1" dirty="0">
                <a:latin typeface="Arial" panose="020B0604020202020204" pitchFamily="34" charset="0"/>
                <a:cs typeface="Arial" panose="020B0604020202020204" pitchFamily="34" charset="0"/>
              </a:rPr>
              <a:t>Interpretação de texto (oral, escrito)</a:t>
            </a:r>
          </a:p>
          <a:p>
            <a:r>
              <a:rPr lang="pt-BR" sz="2000" b="1" dirty="0">
                <a:latin typeface="Arial" panose="020B0604020202020204" pitchFamily="34" charset="0"/>
                <a:cs typeface="Arial" panose="020B0604020202020204" pitchFamily="34" charset="0"/>
              </a:rPr>
              <a:t>Completar frases e textos</a:t>
            </a:r>
          </a:p>
          <a:p>
            <a:r>
              <a:rPr lang="pt-BR" sz="2000" b="1" dirty="0">
                <a:latin typeface="Arial" panose="020B0604020202020204" pitchFamily="34" charset="0"/>
                <a:cs typeface="Arial" panose="020B0604020202020204" pitchFamily="34" charset="0"/>
              </a:rPr>
              <a:t>Interpretação de livro sem texto</a:t>
            </a:r>
          </a:p>
          <a:p>
            <a:r>
              <a:rPr lang="pt-BR" sz="2000" b="1" dirty="0">
                <a:latin typeface="Arial" panose="020B0604020202020204" pitchFamily="34" charset="0"/>
                <a:cs typeface="Arial" panose="020B0604020202020204" pitchFamily="34" charset="0"/>
              </a:rPr>
              <a:t>Interpretação de livro com texto e gravura</a:t>
            </a:r>
          </a:p>
          <a:p>
            <a:r>
              <a:rPr lang="pt-BR" sz="2000" b="1" dirty="0">
                <a:latin typeface="Arial" panose="020B0604020202020204" pitchFamily="34" charset="0"/>
                <a:cs typeface="Arial" panose="020B0604020202020204" pitchFamily="34" charset="0"/>
              </a:rPr>
              <a:t>Avaliação da memória visual e  auditiva</a:t>
            </a:r>
          </a:p>
          <a:p>
            <a:r>
              <a:rPr lang="pt-BR" sz="2000" b="1" dirty="0">
                <a:latin typeface="Arial" panose="020B0604020202020204" pitchFamily="34" charset="0"/>
                <a:cs typeface="Arial" panose="020B0604020202020204" pitchFamily="34" charset="0"/>
              </a:rPr>
              <a:t>Avaliação da memória semântica e episódica</a:t>
            </a:r>
          </a:p>
          <a:p>
            <a:r>
              <a:rPr lang="pt-BR" sz="2000" b="1" dirty="0">
                <a:latin typeface="Arial" panose="020B0604020202020204" pitchFamily="34" charset="0"/>
                <a:cs typeface="Arial" panose="020B0604020202020204" pitchFamily="34" charset="0"/>
              </a:rPr>
              <a:t>Avaliação do raciocínio associativo – pares de palavras</a:t>
            </a:r>
          </a:p>
          <a:p>
            <a:r>
              <a:rPr lang="pt-BR" sz="2000" b="1" dirty="0">
                <a:latin typeface="Arial" panose="020B0604020202020204" pitchFamily="34" charset="0"/>
                <a:cs typeface="Arial" panose="020B0604020202020204" pitchFamily="34" charset="0"/>
              </a:rPr>
              <a:t>Estratégias mentais com dígitos</a:t>
            </a:r>
          </a:p>
          <a:p>
            <a:r>
              <a:rPr lang="pt-BR" sz="2000" b="1" dirty="0">
                <a:latin typeface="Arial" panose="020B0604020202020204" pitchFamily="34" charset="0"/>
                <a:cs typeface="Arial" panose="020B0604020202020204" pitchFamily="34" charset="0"/>
              </a:rPr>
              <a:t>Reprodução de figuras geométricas a partir da memória</a:t>
            </a:r>
          </a:p>
        </p:txBody>
      </p:sp>
      <p:sp>
        <p:nvSpPr>
          <p:cNvPr id="4" name="Retângulo 3"/>
          <p:cNvSpPr/>
          <p:nvPr/>
        </p:nvSpPr>
        <p:spPr>
          <a:xfrm>
            <a:off x="1601188" y="192699"/>
            <a:ext cx="7542811" cy="707886"/>
          </a:xfrm>
          <a:prstGeom prst="rect">
            <a:avLst/>
          </a:prstGeom>
        </p:spPr>
        <p:txBody>
          <a:bodyPr wrap="square">
            <a:spAutoFit/>
          </a:bodyPr>
          <a:lstStyle/>
          <a:p>
            <a:pPr algn="ctr" eaLnBrk="0" fontAlgn="base" hangingPunct="0">
              <a:spcBef>
                <a:spcPct val="0"/>
              </a:spcBef>
              <a:spcAft>
                <a:spcPts val="600"/>
              </a:spcAft>
            </a:pPr>
            <a:r>
              <a:rPr lang="pt-BR" altLang="pt-BR" sz="2000" b="1" dirty="0">
                <a:solidFill>
                  <a:schemeClr val="accent5">
                    <a:lumMod val="75000"/>
                  </a:schemeClr>
                </a:solidFill>
                <a:latin typeface="Arial" panose="020B0604020202020204" pitchFamily="34" charset="0"/>
                <a:cs typeface="Arial" panose="020B0604020202020204" pitchFamily="34" charset="0"/>
              </a:rPr>
              <a:t>SUGESTAO DE TECNICAS PARA INTERVENCAO PEDAGOGICA</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74</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121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anim calcmode="lin" valueType="num">
                                      <p:cBhvr>
                                        <p:cTn id="12"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750"/>
                            </p:stCondLst>
                            <p:childTnLst>
                              <p:par>
                                <p:cTn id="15" presetID="42" presetClass="entr" presetSubtype="0"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anim calcmode="lin" valueType="num">
                                      <p:cBhvr>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42" presetClass="entr" presetSubtype="0"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anim calcmode="lin" valueType="num">
                                      <p:cBhvr>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1750"/>
                            </p:stCondLst>
                            <p:childTnLst>
                              <p:par>
                                <p:cTn id="27" presetID="42" presetClass="entr" presetSubtype="0" fill="hold"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anim calcmode="lin" valueType="num">
                                      <p:cBhvr>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2250"/>
                            </p:stCondLst>
                            <p:childTnLst>
                              <p:par>
                                <p:cTn id="33" presetID="42" presetClass="entr" presetSubtype="0" fill="hold"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8" fill="hold">
                            <p:stCondLst>
                              <p:cond delay="2750"/>
                            </p:stCondLst>
                            <p:childTnLst>
                              <p:par>
                                <p:cTn id="39" presetID="42" presetClass="entr" presetSubtype="0" fill="hold" nodeType="after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anim calcmode="lin" valueType="num">
                                      <p:cBhvr>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4" fill="hold">
                            <p:stCondLst>
                              <p:cond delay="3250"/>
                            </p:stCondLst>
                            <p:childTnLst>
                              <p:par>
                                <p:cTn id="45" presetID="42" presetClass="entr" presetSubtype="0" fill="hold" nodeType="after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anim calcmode="lin" valueType="num">
                                      <p:cBhvr>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0" fill="hold">
                            <p:stCondLst>
                              <p:cond delay="3750"/>
                            </p:stCondLst>
                            <p:childTnLst>
                              <p:par>
                                <p:cTn id="51" presetID="42" presetClass="entr" presetSubtype="0" fill="hold" nodeType="after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fade">
                                      <p:cBhvr>
                                        <p:cTn id="53" dur="500"/>
                                        <p:tgtEl>
                                          <p:spTgt spid="3">
                                            <p:txEl>
                                              <p:pRg st="7" end="7"/>
                                            </p:txEl>
                                          </p:spTgt>
                                        </p:tgtEl>
                                      </p:cBhvr>
                                    </p:animEffect>
                                    <p:anim calcmode="lin" valueType="num">
                                      <p:cBhvr>
                                        <p:cTn id="5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5"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6" fill="hold">
                            <p:stCondLst>
                              <p:cond delay="4250"/>
                            </p:stCondLst>
                            <p:childTnLst>
                              <p:par>
                                <p:cTn id="57" presetID="42" presetClass="entr" presetSubtype="0" fill="hold" nodeType="after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Effect transition="in" filter="fade">
                                      <p:cBhvr>
                                        <p:cTn id="59" dur="500"/>
                                        <p:tgtEl>
                                          <p:spTgt spid="3">
                                            <p:txEl>
                                              <p:pRg st="8" end="8"/>
                                            </p:txEl>
                                          </p:spTgt>
                                        </p:tgtEl>
                                      </p:cBhvr>
                                    </p:animEffect>
                                    <p:anim calcmode="lin" valueType="num">
                                      <p:cBhvr>
                                        <p:cTn id="6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1"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62" fill="hold">
                            <p:stCondLst>
                              <p:cond delay="4750"/>
                            </p:stCondLst>
                            <p:childTnLst>
                              <p:par>
                                <p:cTn id="63" presetID="42" presetClass="entr" presetSubtype="0" fill="hold" nodeType="afterEffect">
                                  <p:stCondLst>
                                    <p:cond delay="0"/>
                                  </p:stCondLst>
                                  <p:childTnLst>
                                    <p:set>
                                      <p:cBhvr>
                                        <p:cTn id="64" dur="1" fill="hold">
                                          <p:stCondLst>
                                            <p:cond delay="0"/>
                                          </p:stCondLst>
                                        </p:cTn>
                                        <p:tgtEl>
                                          <p:spTgt spid="3">
                                            <p:txEl>
                                              <p:pRg st="9" end="9"/>
                                            </p:txEl>
                                          </p:spTgt>
                                        </p:tgtEl>
                                        <p:attrNameLst>
                                          <p:attrName>style.visibility</p:attrName>
                                        </p:attrNameLst>
                                      </p:cBhvr>
                                      <p:to>
                                        <p:strVal val="visible"/>
                                      </p:to>
                                    </p:set>
                                    <p:animEffect transition="in" filter="fade">
                                      <p:cBhvr>
                                        <p:cTn id="65" dur="500"/>
                                        <p:tgtEl>
                                          <p:spTgt spid="3">
                                            <p:txEl>
                                              <p:pRg st="9" end="9"/>
                                            </p:txEl>
                                          </p:spTgt>
                                        </p:tgtEl>
                                      </p:cBhvr>
                                    </p:animEffect>
                                    <p:anim calcmode="lin" valueType="num">
                                      <p:cBhvr>
                                        <p:cTn id="66"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7"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68" fill="hold">
                            <p:stCondLst>
                              <p:cond delay="5250"/>
                            </p:stCondLst>
                            <p:childTnLst>
                              <p:par>
                                <p:cTn id="69" presetID="42" presetClass="entr" presetSubtype="0" fill="hold" nodeType="afterEffect">
                                  <p:stCondLst>
                                    <p:cond delay="0"/>
                                  </p:stCondLst>
                                  <p:childTnLst>
                                    <p:set>
                                      <p:cBhvr>
                                        <p:cTn id="70" dur="1" fill="hold">
                                          <p:stCondLst>
                                            <p:cond delay="0"/>
                                          </p:stCondLst>
                                        </p:cTn>
                                        <p:tgtEl>
                                          <p:spTgt spid="3">
                                            <p:txEl>
                                              <p:pRg st="10" end="10"/>
                                            </p:txEl>
                                          </p:spTgt>
                                        </p:tgtEl>
                                        <p:attrNameLst>
                                          <p:attrName>style.visibility</p:attrName>
                                        </p:attrNameLst>
                                      </p:cBhvr>
                                      <p:to>
                                        <p:strVal val="visible"/>
                                      </p:to>
                                    </p:set>
                                    <p:animEffect transition="in" filter="fade">
                                      <p:cBhvr>
                                        <p:cTn id="71" dur="500"/>
                                        <p:tgtEl>
                                          <p:spTgt spid="3">
                                            <p:txEl>
                                              <p:pRg st="10" end="10"/>
                                            </p:txEl>
                                          </p:spTgt>
                                        </p:tgtEl>
                                      </p:cBhvr>
                                    </p:animEffect>
                                    <p:anim calcmode="lin" valueType="num">
                                      <p:cBhvr>
                                        <p:cTn id="72"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3" dur="5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2"/>
          <p:cNvSpPr txBox="1">
            <a:spLocks/>
          </p:cNvSpPr>
          <p:nvPr/>
        </p:nvSpPr>
        <p:spPr>
          <a:xfrm>
            <a:off x="385763" y="1100640"/>
            <a:ext cx="8356455" cy="5034351"/>
          </a:xfrm>
          <a:prstGeom prst="rect">
            <a:avLst/>
          </a:prstGeom>
        </p:spPr>
        <p:txBody>
          <a:bodyPr>
            <a:noAutofit/>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lvl="1" indent="0" algn="just" defTabSz="914400">
              <a:spcBef>
                <a:spcPts val="0"/>
              </a:spcBef>
              <a:spcAft>
                <a:spcPts val="600"/>
              </a:spcAft>
              <a:buNone/>
            </a:pPr>
            <a:endParaRPr lang="pt-BR" sz="2000" b="1" kern="0" dirty="0">
              <a:effectLst/>
              <a:latin typeface="Arial" panose="020B0604020202020204" pitchFamily="34" charset="0"/>
              <a:cs typeface="Arial" panose="020B0604020202020204" pitchFamily="34" charset="0"/>
            </a:endParaRPr>
          </a:p>
        </p:txBody>
      </p:sp>
      <p:sp>
        <p:nvSpPr>
          <p:cNvPr id="3" name="Retângulo 2"/>
          <p:cNvSpPr/>
          <p:nvPr/>
        </p:nvSpPr>
        <p:spPr>
          <a:xfrm>
            <a:off x="683904" y="1157287"/>
            <a:ext cx="8112481" cy="4524315"/>
          </a:xfrm>
          <a:prstGeom prst="rect">
            <a:avLst/>
          </a:prstGeom>
        </p:spPr>
        <p:txBody>
          <a:bodyPr wrap="square">
            <a:spAutoFit/>
          </a:bodyPr>
          <a:lstStyle/>
          <a:p>
            <a:pPr algn="just"/>
            <a:r>
              <a:rPr lang="pt-BR" dirty="0"/>
              <a:t>Ditado de palavras (DP): o objetivo de verificar o nível de conhecimento das regras de codificação, dentro de uma situação controlada e com apoio do léxico </a:t>
            </a:r>
            <a:r>
              <a:rPr lang="pt-BR" dirty="0" err="1"/>
              <a:t>grafêmico</a:t>
            </a:r>
            <a:r>
              <a:rPr lang="pt-BR" dirty="0"/>
              <a:t>, formado pelo input visual adquirido e desenvolvido com a habilidade da decodificação.</a:t>
            </a:r>
          </a:p>
          <a:p>
            <a:pPr algn="just"/>
            <a:endParaRPr lang="pt-BR" dirty="0"/>
          </a:p>
          <a:p>
            <a:pPr algn="just"/>
            <a:r>
              <a:rPr lang="pt-BR" dirty="0"/>
              <a:t>Ditado de </a:t>
            </a:r>
            <a:r>
              <a:rPr lang="pt-BR" dirty="0" err="1"/>
              <a:t>pseudopalavras</a:t>
            </a:r>
            <a:r>
              <a:rPr lang="pt-BR" dirty="0"/>
              <a:t> (</a:t>
            </a:r>
            <a:r>
              <a:rPr lang="pt-BR" dirty="0" err="1"/>
              <a:t>DPP</a:t>
            </a:r>
            <a:r>
              <a:rPr lang="pt-BR" dirty="0"/>
              <a:t>): o objetivo de verificar o nível de conhecimento das regras de codificação, dentro de uma situação controlada e sem apoio do léxico </a:t>
            </a:r>
            <a:r>
              <a:rPr lang="pt-BR" dirty="0" err="1"/>
              <a:t>grafêmico</a:t>
            </a:r>
            <a:r>
              <a:rPr lang="pt-BR" dirty="0"/>
              <a:t>, pois são </a:t>
            </a:r>
            <a:r>
              <a:rPr lang="pt-BR" dirty="0" err="1"/>
              <a:t>pseudopalavras</a:t>
            </a:r>
            <a:r>
              <a:rPr lang="pt-BR" dirty="0"/>
              <a:t>, ou seja, sem referência semântica.</a:t>
            </a:r>
          </a:p>
          <a:p>
            <a:pPr algn="just"/>
            <a:endParaRPr lang="pt-BR" dirty="0"/>
          </a:p>
          <a:p>
            <a:pPr algn="just"/>
            <a:r>
              <a:rPr lang="pt-BR" dirty="0"/>
              <a:t>Ditado com figuras (DF): o objetivo de verificar o nível de conhecimento das regras de codificação mediante uma recuperação da representação fonológica do próprio léxico.</a:t>
            </a:r>
          </a:p>
          <a:p>
            <a:pPr algn="just"/>
            <a:endParaRPr lang="pt-BR" dirty="0"/>
          </a:p>
          <a:p>
            <a:pPr algn="just"/>
            <a:r>
              <a:rPr lang="pt-BR" dirty="0"/>
              <a:t>Escrita temática induzida por figura (</a:t>
            </a:r>
            <a:r>
              <a:rPr lang="pt-BR" dirty="0" err="1"/>
              <a:t>ETIF</a:t>
            </a:r>
            <a:r>
              <a:rPr lang="pt-BR" dirty="0"/>
              <a:t>)= escrever um texto mediante a apresentação de figuras em sequência, com o objetivo de verificar a conversão </a:t>
            </a:r>
            <a:r>
              <a:rPr lang="pt-BR" dirty="0" err="1"/>
              <a:t>fonografêmica</a:t>
            </a:r>
            <a:r>
              <a:rPr lang="pt-BR" dirty="0"/>
              <a:t> dentro de um contexto em que estes são os autores de sua escrita.</a:t>
            </a:r>
          </a:p>
        </p:txBody>
      </p:sp>
      <p:sp>
        <p:nvSpPr>
          <p:cNvPr id="9" name="Retângulo 8"/>
          <p:cNvSpPr/>
          <p:nvPr/>
        </p:nvSpPr>
        <p:spPr>
          <a:xfrm>
            <a:off x="1601188" y="192699"/>
            <a:ext cx="7542811" cy="707886"/>
          </a:xfrm>
          <a:prstGeom prst="rect">
            <a:avLst/>
          </a:prstGeom>
        </p:spPr>
        <p:txBody>
          <a:bodyPr wrap="square">
            <a:spAutoFit/>
          </a:bodyPr>
          <a:lstStyle/>
          <a:p>
            <a:pPr algn="ctr" eaLnBrk="0" fontAlgn="base" hangingPunct="0">
              <a:spcBef>
                <a:spcPct val="0"/>
              </a:spcBef>
              <a:spcAft>
                <a:spcPts val="600"/>
              </a:spcAft>
            </a:pPr>
            <a:r>
              <a:rPr lang="pt-BR" altLang="pt-BR" sz="2000" b="1" dirty="0">
                <a:solidFill>
                  <a:schemeClr val="accent5">
                    <a:lumMod val="75000"/>
                  </a:schemeClr>
                </a:solidFill>
                <a:latin typeface="Arial" panose="020B0604020202020204" pitchFamily="34" charset="0"/>
                <a:cs typeface="Arial" panose="020B0604020202020204" pitchFamily="34" charset="0"/>
              </a:rPr>
              <a:t>ATIVIDADES PARA O DIAGNÓSTICO E TRATAMENTO DAS DIFICULDADES ESCOLARES</a:t>
            </a:r>
          </a:p>
        </p:txBody>
      </p:sp>
      <p:sp>
        <p:nvSpPr>
          <p:cNvPr id="8"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75</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721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8" fill="hold" nodeType="after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 calcmode="lin" valueType="num">
                                      <p:cBhvr additive="base">
                                        <p:cTn id="26"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4294967295"/>
          </p:nvPr>
        </p:nvSpPr>
        <p:spPr>
          <a:xfrm>
            <a:off x="512619" y="1357313"/>
            <a:ext cx="8104908" cy="4686300"/>
          </a:xfrm>
        </p:spPr>
        <p:txBody>
          <a:bodyPr/>
          <a:lstStyle/>
          <a:p>
            <a:pPr algn="just">
              <a:lnSpc>
                <a:spcPct val="120000"/>
              </a:lnSpc>
              <a:spcBef>
                <a:spcPts val="0"/>
              </a:spcBef>
              <a:spcAft>
                <a:spcPts val="600"/>
              </a:spcAft>
            </a:pPr>
            <a:r>
              <a:rPr lang="pt-BR" sz="2000" b="1" dirty="0">
                <a:latin typeface="Arial" panose="020B0604020202020204" pitchFamily="34" charset="0"/>
                <a:cs typeface="Arial" panose="020B0604020202020204" pitchFamily="34" charset="0"/>
              </a:rPr>
              <a:t>Hemograma, proteína total e frações, caso seja observado alteração nutricional,</a:t>
            </a:r>
          </a:p>
          <a:p>
            <a:pPr algn="just">
              <a:lnSpc>
                <a:spcPct val="120000"/>
              </a:lnSpc>
              <a:spcBef>
                <a:spcPts val="0"/>
              </a:spcBef>
              <a:spcAft>
                <a:spcPts val="600"/>
              </a:spcAft>
            </a:pPr>
            <a:r>
              <a:rPr lang="pt-BR" sz="2000" b="1" dirty="0" err="1">
                <a:latin typeface="Arial" panose="020B0604020202020204" pitchFamily="34" charset="0"/>
                <a:cs typeface="Arial" panose="020B0604020202020204" pitchFamily="34" charset="0"/>
              </a:rPr>
              <a:t>TSH</a:t>
            </a:r>
            <a:r>
              <a:rPr lang="pt-BR" sz="2000" b="1" dirty="0">
                <a:latin typeface="Arial" panose="020B0604020202020204" pitchFamily="34" charset="0"/>
                <a:cs typeface="Arial" panose="020B0604020202020204" pitchFamily="34" charset="0"/>
              </a:rPr>
              <a:t> e </a:t>
            </a:r>
            <a:r>
              <a:rPr lang="pt-BR" sz="2000" b="1" dirty="0" err="1">
                <a:latin typeface="Arial" panose="020B0604020202020204" pitchFamily="34" charset="0"/>
                <a:cs typeface="Arial" panose="020B0604020202020204" pitchFamily="34" charset="0"/>
              </a:rPr>
              <a:t>T4</a:t>
            </a:r>
            <a:r>
              <a:rPr lang="pt-BR" sz="2000" b="1" dirty="0">
                <a:latin typeface="Arial" panose="020B0604020202020204" pitchFamily="34" charset="0"/>
                <a:cs typeface="Arial" panose="020B0604020202020204" pitchFamily="34" charset="0"/>
              </a:rPr>
              <a:t>, frente a suspeita de distúrbios da tireoide, </a:t>
            </a:r>
          </a:p>
          <a:p>
            <a:pPr algn="just">
              <a:lnSpc>
                <a:spcPct val="120000"/>
              </a:lnSpc>
              <a:spcBef>
                <a:spcPts val="0"/>
              </a:spcBef>
              <a:spcAft>
                <a:spcPts val="600"/>
              </a:spcAft>
            </a:pPr>
            <a:r>
              <a:rPr lang="pt-BR" sz="2000" b="1" dirty="0">
                <a:latin typeface="Arial" panose="020B0604020202020204" pitchFamily="34" charset="0"/>
                <a:cs typeface="Arial" panose="020B0604020202020204" pitchFamily="34" charset="0"/>
              </a:rPr>
              <a:t>Cariótipo frente a suspeita de síndrome de Down ou síndrome de Turner,</a:t>
            </a:r>
          </a:p>
          <a:p>
            <a:pPr algn="just">
              <a:lnSpc>
                <a:spcPct val="120000"/>
              </a:lnSpc>
              <a:spcBef>
                <a:spcPts val="0"/>
              </a:spcBef>
              <a:spcAft>
                <a:spcPts val="600"/>
              </a:spcAft>
            </a:pPr>
            <a:r>
              <a:rPr lang="pt-BR" sz="2000" b="1" dirty="0">
                <a:latin typeface="Arial" panose="020B0604020202020204" pitchFamily="34" charset="0"/>
                <a:cs typeface="Arial" panose="020B0604020202020204" pitchFamily="34" charset="0"/>
              </a:rPr>
              <a:t>Testes genéticos frente a suspeita de Síndrome de Williams ou síndrome X-frágil, </a:t>
            </a:r>
          </a:p>
          <a:p>
            <a:pPr algn="just">
              <a:lnSpc>
                <a:spcPct val="120000"/>
              </a:lnSpc>
              <a:spcBef>
                <a:spcPts val="0"/>
              </a:spcBef>
              <a:spcAft>
                <a:spcPts val="600"/>
              </a:spcAft>
            </a:pPr>
            <a:r>
              <a:rPr lang="pt-BR" sz="2000" b="1" dirty="0">
                <a:latin typeface="Arial" panose="020B0604020202020204" pitchFamily="34" charset="0"/>
                <a:cs typeface="Arial" panose="020B0604020202020204" pitchFamily="34" charset="0"/>
              </a:rPr>
              <a:t>Eletroencefalograma frente a suspeita de crises epilépticas, </a:t>
            </a:r>
          </a:p>
          <a:p>
            <a:pPr algn="just">
              <a:lnSpc>
                <a:spcPct val="120000"/>
              </a:lnSpc>
              <a:spcBef>
                <a:spcPts val="0"/>
              </a:spcBef>
              <a:spcAft>
                <a:spcPts val="600"/>
              </a:spcAft>
            </a:pPr>
            <a:r>
              <a:rPr lang="pt-BR" sz="2000" b="1" dirty="0">
                <a:latin typeface="Arial" panose="020B0604020202020204" pitchFamily="34" charset="0"/>
                <a:cs typeface="Arial" panose="020B0604020202020204" pitchFamily="34" charset="0"/>
              </a:rPr>
              <a:t>Ressonância nuclear magnética de crânio frente a suspeita de mal formações ou lesões no sistema nervoso central que possam cursar com prejuízos cognitivos.</a:t>
            </a:r>
          </a:p>
        </p:txBody>
      </p:sp>
      <p:sp>
        <p:nvSpPr>
          <p:cNvPr id="4" name="Retângulo 3"/>
          <p:cNvSpPr/>
          <p:nvPr/>
        </p:nvSpPr>
        <p:spPr>
          <a:xfrm>
            <a:off x="1601188" y="192699"/>
            <a:ext cx="7542811" cy="830997"/>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Abordagem médica frente à queixa de </a:t>
            </a:r>
            <a:br>
              <a:rPr lang="pt-BR" altLang="pt-BR" sz="2400" b="1" dirty="0">
                <a:solidFill>
                  <a:schemeClr val="accent5">
                    <a:lumMod val="75000"/>
                  </a:schemeClr>
                </a:solidFill>
                <a:latin typeface="Arial" panose="020B0604020202020204" pitchFamily="34" charset="0"/>
                <a:cs typeface="Arial" panose="020B0604020202020204" pitchFamily="34" charset="0"/>
              </a:rPr>
            </a:br>
            <a:r>
              <a:rPr lang="pt-BR" altLang="pt-BR" sz="2400" b="1" dirty="0">
                <a:solidFill>
                  <a:schemeClr val="accent5">
                    <a:lumMod val="75000"/>
                  </a:schemeClr>
                </a:solidFill>
                <a:latin typeface="Arial" panose="020B0604020202020204" pitchFamily="34" charset="0"/>
                <a:cs typeface="Arial" panose="020B0604020202020204" pitchFamily="34" charset="0"/>
              </a:rPr>
              <a:t>problemas escolares</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76</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64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 presetClass="entr" presetSubtype="4" fill="hold"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4294967295"/>
          </p:nvPr>
        </p:nvSpPr>
        <p:spPr>
          <a:xfrm>
            <a:off x="530225" y="1071919"/>
            <a:ext cx="7826375" cy="5256213"/>
          </a:xfrm>
        </p:spPr>
        <p:txBody>
          <a:bodyPr>
            <a:normAutofit/>
          </a:bodyPr>
          <a:lstStyle/>
          <a:p>
            <a:pPr marL="0" indent="0" algn="just">
              <a:lnSpc>
                <a:spcPct val="100000"/>
              </a:lnSpc>
              <a:spcBef>
                <a:spcPts val="600"/>
              </a:spcBef>
              <a:spcAft>
                <a:spcPts val="600"/>
              </a:spcAft>
              <a:buNone/>
            </a:pPr>
            <a:endParaRPr lang="pt-BR" sz="1800" b="1" dirty="0">
              <a:latin typeface="Arial" panose="020B0604020202020204" pitchFamily="34" charset="0"/>
              <a:cs typeface="Arial" panose="020B0604020202020204" pitchFamily="34" charset="0"/>
            </a:endParaRPr>
          </a:p>
          <a:p>
            <a:pPr marL="0" indent="0" algn="just">
              <a:lnSpc>
                <a:spcPct val="100000"/>
              </a:lnSpc>
              <a:spcBef>
                <a:spcPts val="600"/>
              </a:spcBef>
              <a:spcAft>
                <a:spcPts val="600"/>
              </a:spcAft>
              <a:buNone/>
            </a:pPr>
            <a:r>
              <a:rPr lang="pt-BR" sz="1800" b="1" dirty="0">
                <a:latin typeface="Arial" panose="020B0604020202020204" pitchFamily="34" charset="0"/>
                <a:cs typeface="Arial" panose="020B0604020202020204" pitchFamily="34" charset="0"/>
              </a:rPr>
              <a:t>A ação pedagógica alicerçada em pressupostos da psicanálise e neurociências deve ater-se aos seguintes princípios:</a:t>
            </a:r>
          </a:p>
          <a:p>
            <a:pPr algn="just">
              <a:lnSpc>
                <a:spcPct val="100000"/>
              </a:lnSpc>
              <a:spcBef>
                <a:spcPts val="600"/>
              </a:spcBef>
              <a:spcAft>
                <a:spcPts val="600"/>
              </a:spcAft>
            </a:pPr>
            <a:r>
              <a:rPr lang="pt-BR" sz="1800" b="1" dirty="0">
                <a:latin typeface="Arial" panose="020B0604020202020204" pitchFamily="34" charset="0"/>
                <a:cs typeface="Arial" panose="020B0604020202020204" pitchFamily="34" charset="0"/>
              </a:rPr>
              <a:t>construir um vínculo afetivo, fundamentado na perspectiva da psicanálise, porém  considerando o papel do professor e o sentido do não aprender;</a:t>
            </a:r>
          </a:p>
          <a:p>
            <a:pPr algn="just">
              <a:lnSpc>
                <a:spcPct val="100000"/>
              </a:lnSpc>
              <a:spcBef>
                <a:spcPts val="600"/>
              </a:spcBef>
              <a:spcAft>
                <a:spcPts val="600"/>
              </a:spcAft>
            </a:pPr>
            <a:r>
              <a:rPr lang="pt-BR" sz="1800" b="1" dirty="0">
                <a:latin typeface="Arial" panose="020B0604020202020204" pitchFamily="34" charset="0"/>
                <a:cs typeface="Arial" panose="020B0604020202020204" pitchFamily="34" charset="0"/>
              </a:rPr>
              <a:t>observar a progressão das atividades, do mais simples para o mais complexo, objetivando uma boa performance  da função executiva;</a:t>
            </a:r>
          </a:p>
          <a:p>
            <a:pPr algn="just">
              <a:lnSpc>
                <a:spcPct val="100000"/>
              </a:lnSpc>
              <a:spcBef>
                <a:spcPts val="600"/>
              </a:spcBef>
              <a:spcAft>
                <a:spcPts val="600"/>
              </a:spcAft>
            </a:pPr>
            <a:r>
              <a:rPr lang="pt-BR" sz="1800" b="1" dirty="0">
                <a:latin typeface="Arial" panose="020B0604020202020204" pitchFamily="34" charset="0"/>
                <a:cs typeface="Arial" panose="020B0604020202020204" pitchFamily="34" charset="0"/>
              </a:rPr>
              <a:t>as atividades propostas devem contemplar: identificação dos objetivos, planejamento, etapas de execução, avaliações intermediárias do processo, modificação de estratégias e confirmação do resultado esperado;</a:t>
            </a:r>
          </a:p>
          <a:p>
            <a:pPr algn="just">
              <a:lnSpc>
                <a:spcPct val="100000"/>
              </a:lnSpc>
              <a:spcBef>
                <a:spcPts val="600"/>
              </a:spcBef>
              <a:spcAft>
                <a:spcPts val="600"/>
              </a:spcAft>
            </a:pPr>
            <a:r>
              <a:rPr lang="pt-BR" sz="1800" b="1" dirty="0">
                <a:latin typeface="Arial" panose="020B0604020202020204" pitchFamily="34" charset="0"/>
                <a:cs typeface="Arial" panose="020B0604020202020204" pitchFamily="34" charset="0"/>
              </a:rPr>
              <a:t>a metacognição deve ser um exercício constante;</a:t>
            </a:r>
          </a:p>
        </p:txBody>
      </p:sp>
      <p:sp>
        <p:nvSpPr>
          <p:cNvPr id="4" name="Rectangle 1"/>
          <p:cNvSpPr>
            <a:spLocks noChangeArrowheads="1"/>
          </p:cNvSpPr>
          <p:nvPr/>
        </p:nvSpPr>
        <p:spPr bwMode="auto">
          <a:xfrm>
            <a:off x="1582057" y="333255"/>
            <a:ext cx="75619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712788" indent="-712788">
              <a:spcAft>
                <a:spcPts val="600"/>
              </a:spcAft>
            </a:pPr>
            <a:r>
              <a:rPr lang="pt-BR" altLang="pt-BR" sz="2400" b="1" dirty="0">
                <a:solidFill>
                  <a:schemeClr val="accent5">
                    <a:lumMod val="75000"/>
                  </a:schemeClr>
                </a:solidFill>
                <a:cs typeface="Arial" panose="020B0604020202020204" pitchFamily="34" charset="0"/>
              </a:rPr>
              <a:t>	</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77</a:t>
            </a:fld>
            <a:endParaRPr lang="pt-BR" b="1" dirty="0">
              <a:latin typeface="Arial" panose="020B0604020202020204" pitchFamily="34" charset="0"/>
              <a:cs typeface="Arial" panose="020B0604020202020204" pitchFamily="34" charset="0"/>
            </a:endParaRPr>
          </a:p>
        </p:txBody>
      </p:sp>
      <p:sp>
        <p:nvSpPr>
          <p:cNvPr id="7" name="Retângulo 6"/>
          <p:cNvSpPr/>
          <p:nvPr/>
        </p:nvSpPr>
        <p:spPr>
          <a:xfrm>
            <a:off x="1601188" y="192699"/>
            <a:ext cx="7542811"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Técnicas de Intervenção Pedagógicas</a:t>
            </a:r>
          </a:p>
        </p:txBody>
      </p:sp>
    </p:spTree>
    <p:extLst>
      <p:ext uri="{BB962C8B-B14F-4D97-AF65-F5344CB8AC3E}">
        <p14:creationId xmlns:p14="http://schemas.microsoft.com/office/powerpoint/2010/main" val="161720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anim calcmode="lin" valueType="num">
                                      <p:cBhvr>
                                        <p:cTn id="1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7" presetClass="entr" presetSubtype="0"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42" presetClass="entr" presetSubtype="0" fill="hold" grpId="0"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2"/>
          <p:cNvSpPr txBox="1">
            <a:spLocks/>
          </p:cNvSpPr>
          <p:nvPr/>
        </p:nvSpPr>
        <p:spPr>
          <a:xfrm>
            <a:off x="568037" y="1042098"/>
            <a:ext cx="8077200" cy="54682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900"/>
              </a:spcBef>
              <a:buNone/>
            </a:pPr>
            <a:endParaRPr lang="pt-BR" sz="1800" b="1" dirty="0">
              <a:solidFill>
                <a:prstClr val="black"/>
              </a:solidFill>
              <a:latin typeface="Arial" panose="020B0604020202020204" pitchFamily="34" charset="0"/>
              <a:cs typeface="Arial" panose="020B0604020202020204" pitchFamily="34" charset="0"/>
            </a:endParaRPr>
          </a:p>
          <a:p>
            <a:pPr algn="just">
              <a:lnSpc>
                <a:spcPct val="100000"/>
              </a:lnSpc>
              <a:spcBef>
                <a:spcPts val="600"/>
              </a:spcBef>
              <a:spcAft>
                <a:spcPts val="600"/>
              </a:spcAft>
            </a:pPr>
            <a:r>
              <a:rPr lang="pt-BR" sz="1800" b="1" dirty="0">
                <a:latin typeface="Arial" panose="020B0604020202020204" pitchFamily="34" charset="0"/>
                <a:cs typeface="Arial" panose="020B0604020202020204" pitchFamily="34" charset="0"/>
              </a:rPr>
              <a:t>Considerando a neurociência, podemos então  supor que recuperações de falhas básicas do ego devem corresponder à modificações do tecido cerebral, ainda que imperceptíveis.</a:t>
            </a:r>
          </a:p>
          <a:p>
            <a:pPr algn="just">
              <a:lnSpc>
                <a:spcPct val="100000"/>
              </a:lnSpc>
              <a:spcBef>
                <a:spcPts val="600"/>
              </a:spcBef>
              <a:spcAft>
                <a:spcPts val="600"/>
              </a:spcAft>
            </a:pPr>
            <a:r>
              <a:rPr lang="pt-BR" sz="1800" b="1" dirty="0">
                <a:latin typeface="Arial" panose="020B0604020202020204" pitchFamily="34" charset="0"/>
                <a:cs typeface="Arial" panose="020B0604020202020204" pitchFamily="34" charset="0"/>
              </a:rPr>
              <a:t>Considerando a psicanálise, podemos então supor que além do cumprimento do planejamento genético, o ego se estrutura mediante o registro  de percepções, sobretudo do corpo e suas sensações, de onde derivam as identificações primárias indicativas de ligações afetivas anteriores às relações objetais.</a:t>
            </a:r>
          </a:p>
          <a:p>
            <a:pPr marL="0" indent="0" algn="just">
              <a:lnSpc>
                <a:spcPct val="100000"/>
              </a:lnSpc>
              <a:spcBef>
                <a:spcPts val="900"/>
              </a:spcBef>
              <a:buNone/>
            </a:pPr>
            <a:r>
              <a:rPr lang="pt-BR" sz="1800" b="1" dirty="0">
                <a:latin typeface="Arial" panose="020B0604020202020204" pitchFamily="34" charset="0"/>
                <a:cs typeface="Arial" panose="020B0604020202020204" pitchFamily="34" charset="0"/>
              </a:rPr>
              <a:t>Trata-se portanto de remodelar a função executiva, possibilitando a formação de novos circuitos cerebrais, atuando do ponto de vista neurobiológico em busca de uma nova arquitetura cerebral.</a:t>
            </a:r>
          </a:p>
          <a:p>
            <a:pPr algn="just">
              <a:lnSpc>
                <a:spcPct val="100000"/>
              </a:lnSpc>
              <a:spcBef>
                <a:spcPts val="900"/>
              </a:spcBef>
            </a:pPr>
            <a:endParaRPr lang="pt-BR" sz="1800" b="1" dirty="0">
              <a:solidFill>
                <a:prstClr val="black"/>
              </a:solidFill>
              <a:latin typeface="Arial" panose="020B0604020202020204" pitchFamily="34" charset="0"/>
              <a:cs typeface="Arial" panose="020B0604020202020204" pitchFamily="34" charset="0"/>
            </a:endParaRPr>
          </a:p>
          <a:p>
            <a:pPr>
              <a:lnSpc>
                <a:spcPct val="100000"/>
              </a:lnSpc>
              <a:spcBef>
                <a:spcPts val="900"/>
              </a:spcBef>
            </a:pPr>
            <a:endParaRPr lang="pt-BR" sz="1200" b="1" dirty="0">
              <a:solidFill>
                <a:prstClr val="black"/>
              </a:solidFill>
            </a:endParaRPr>
          </a:p>
        </p:txBody>
      </p:sp>
      <p:sp>
        <p:nvSpPr>
          <p:cNvPr id="6"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78</a:t>
            </a:fld>
            <a:endParaRPr lang="pt-BR" b="1" dirty="0">
              <a:latin typeface="Arial" panose="020B0604020202020204" pitchFamily="34" charset="0"/>
              <a:cs typeface="Arial" panose="020B0604020202020204" pitchFamily="34" charset="0"/>
            </a:endParaRPr>
          </a:p>
        </p:txBody>
      </p:sp>
      <p:sp>
        <p:nvSpPr>
          <p:cNvPr id="9" name="Retângulo 8"/>
          <p:cNvSpPr/>
          <p:nvPr/>
        </p:nvSpPr>
        <p:spPr>
          <a:xfrm>
            <a:off x="1601188" y="192699"/>
            <a:ext cx="7542811"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Técnicas de Intervenção Pedagógicas</a:t>
            </a:r>
          </a:p>
        </p:txBody>
      </p:sp>
    </p:spTree>
    <p:extLst>
      <p:ext uri="{BB962C8B-B14F-4D97-AF65-F5344CB8AC3E}">
        <p14:creationId xmlns:p14="http://schemas.microsoft.com/office/powerpoint/2010/main" val="34550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0" presetClass="entr" presetSubtype="0"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800" decel="100000"/>
                                        <p:tgtEl>
                                          <p:spTgt spid="5">
                                            <p:txEl>
                                              <p:pRg st="1" end="1"/>
                                            </p:txEl>
                                          </p:spTgt>
                                        </p:tgtEl>
                                      </p:cBhvr>
                                    </p:animEffect>
                                    <p:anim calcmode="lin" valueType="num">
                                      <p:cBhvr>
                                        <p:cTn id="17" dur="800" decel="100000" fill="hold"/>
                                        <p:tgtEl>
                                          <p:spTgt spid="5">
                                            <p:txEl>
                                              <p:pRg st="1" end="1"/>
                                            </p:txEl>
                                          </p:spTgt>
                                        </p:tgtEl>
                                        <p:attrNameLst>
                                          <p:attrName>style.rotation</p:attrName>
                                        </p:attrNameLst>
                                      </p:cBhvr>
                                      <p:tavLst>
                                        <p:tav tm="0">
                                          <p:val>
                                            <p:fltVal val="-90"/>
                                          </p:val>
                                        </p:tav>
                                        <p:tav tm="100000">
                                          <p:val>
                                            <p:fltVal val="0"/>
                                          </p:val>
                                        </p:tav>
                                      </p:tavLst>
                                    </p:anim>
                                    <p:anim calcmode="lin" valueType="num">
                                      <p:cBhvr>
                                        <p:cTn id="18" dur="800" decel="100000" fill="hold"/>
                                        <p:tgtEl>
                                          <p:spTgt spid="5">
                                            <p:txEl>
                                              <p:pRg st="1" end="1"/>
                                            </p:txEl>
                                          </p:spTgt>
                                        </p:tgtEl>
                                        <p:attrNameLst>
                                          <p:attrName>ppt_x</p:attrName>
                                        </p:attrNameLst>
                                      </p:cBhvr>
                                      <p:tavLst>
                                        <p:tav tm="0">
                                          <p:val>
                                            <p:strVal val="#ppt_x+0.4"/>
                                          </p:val>
                                        </p:tav>
                                        <p:tav tm="100000">
                                          <p:val>
                                            <p:strVal val="#ppt_x-0.05"/>
                                          </p:val>
                                        </p:tav>
                                      </p:tavLst>
                                    </p:anim>
                                    <p:anim calcmode="lin" valueType="num">
                                      <p:cBhvr>
                                        <p:cTn id="19" dur="800" decel="100000" fill="hold"/>
                                        <p:tgtEl>
                                          <p:spTgt spid="5">
                                            <p:txEl>
                                              <p:pRg st="1" end="1"/>
                                            </p:txEl>
                                          </p:spTgt>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5">
                                            <p:txEl>
                                              <p:pRg st="1" end="1"/>
                                            </p:txEl>
                                          </p:spTgt>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5">
                                            <p:txEl>
                                              <p:pRg st="1" end="1"/>
                                            </p:txEl>
                                          </p:spTgt>
                                        </p:tgtEl>
                                        <p:attrNameLst>
                                          <p:attrName>ppt_y</p:attrName>
                                        </p:attrNameLst>
                                      </p:cBhvr>
                                      <p:tavLst>
                                        <p:tav tm="0">
                                          <p:val>
                                            <p:strVal val="#ppt_y+0.1"/>
                                          </p:val>
                                        </p:tav>
                                        <p:tav tm="100000">
                                          <p:val>
                                            <p:strVal val="#ppt_y"/>
                                          </p:val>
                                        </p:tav>
                                      </p:tavLst>
                                    </p:anim>
                                  </p:childTnLst>
                                </p:cTn>
                              </p:par>
                            </p:childTnLst>
                          </p:cTn>
                        </p:par>
                        <p:par>
                          <p:cTn id="22" fill="hold">
                            <p:stCondLst>
                              <p:cond delay="2000"/>
                            </p:stCondLst>
                            <p:childTnLst>
                              <p:par>
                                <p:cTn id="23" presetID="30" presetClass="entr" presetSubtype="0" fill="hold"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800" decel="100000"/>
                                        <p:tgtEl>
                                          <p:spTgt spid="5">
                                            <p:txEl>
                                              <p:pRg st="2" end="2"/>
                                            </p:txEl>
                                          </p:spTgt>
                                        </p:tgtEl>
                                      </p:cBhvr>
                                    </p:animEffect>
                                    <p:anim calcmode="lin" valueType="num">
                                      <p:cBhvr>
                                        <p:cTn id="26" dur="800" decel="100000" fill="hold"/>
                                        <p:tgtEl>
                                          <p:spTgt spid="5">
                                            <p:txEl>
                                              <p:pRg st="2" end="2"/>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5">
                                            <p:txEl>
                                              <p:pRg st="2" end="2"/>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5">
                                            <p:txEl>
                                              <p:pRg st="2" end="2"/>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5">
                                            <p:txEl>
                                              <p:pRg st="2" end="2"/>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5">
                                            <p:txEl>
                                              <p:pRg st="2" end="2"/>
                                            </p:txEl>
                                          </p:spTgt>
                                        </p:tgtEl>
                                        <p:attrNameLst>
                                          <p:attrName>ppt_y</p:attrName>
                                        </p:attrNameLst>
                                      </p:cBhvr>
                                      <p:tavLst>
                                        <p:tav tm="0">
                                          <p:val>
                                            <p:strVal val="#ppt_y+0.1"/>
                                          </p:val>
                                        </p:tav>
                                        <p:tav tm="100000">
                                          <p:val>
                                            <p:strVal val="#ppt_y"/>
                                          </p:val>
                                        </p:tav>
                                      </p:tavLst>
                                    </p:anim>
                                  </p:childTnLst>
                                </p:cTn>
                              </p:par>
                            </p:childTnLst>
                          </p:cTn>
                        </p:par>
                        <p:par>
                          <p:cTn id="31" fill="hold">
                            <p:stCondLst>
                              <p:cond delay="3000"/>
                            </p:stCondLst>
                            <p:childTnLst>
                              <p:par>
                                <p:cTn id="32" presetID="30" presetClass="entr" presetSubtype="0" fill="hold" nodeType="after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800" decel="100000"/>
                                        <p:tgtEl>
                                          <p:spTgt spid="5">
                                            <p:txEl>
                                              <p:pRg st="3" end="3"/>
                                            </p:txEl>
                                          </p:spTgt>
                                        </p:tgtEl>
                                      </p:cBhvr>
                                    </p:animEffect>
                                    <p:anim calcmode="lin" valueType="num">
                                      <p:cBhvr>
                                        <p:cTn id="35" dur="800" decel="100000" fill="hold"/>
                                        <p:tgtEl>
                                          <p:spTgt spid="5">
                                            <p:txEl>
                                              <p:pRg st="3" end="3"/>
                                            </p:txEl>
                                          </p:spTgt>
                                        </p:tgtEl>
                                        <p:attrNameLst>
                                          <p:attrName>style.rotation</p:attrName>
                                        </p:attrNameLst>
                                      </p:cBhvr>
                                      <p:tavLst>
                                        <p:tav tm="0">
                                          <p:val>
                                            <p:fltVal val="-90"/>
                                          </p:val>
                                        </p:tav>
                                        <p:tav tm="100000">
                                          <p:val>
                                            <p:fltVal val="0"/>
                                          </p:val>
                                        </p:tav>
                                      </p:tavLst>
                                    </p:anim>
                                    <p:anim calcmode="lin" valueType="num">
                                      <p:cBhvr>
                                        <p:cTn id="36" dur="800" decel="100000" fill="hold"/>
                                        <p:tgtEl>
                                          <p:spTgt spid="5">
                                            <p:txEl>
                                              <p:pRg st="3" end="3"/>
                                            </p:txEl>
                                          </p:spTgt>
                                        </p:tgtEl>
                                        <p:attrNameLst>
                                          <p:attrName>ppt_x</p:attrName>
                                        </p:attrNameLst>
                                      </p:cBhvr>
                                      <p:tavLst>
                                        <p:tav tm="0">
                                          <p:val>
                                            <p:strVal val="#ppt_x+0.4"/>
                                          </p:val>
                                        </p:tav>
                                        <p:tav tm="100000">
                                          <p:val>
                                            <p:strVal val="#ppt_x-0.05"/>
                                          </p:val>
                                        </p:tav>
                                      </p:tavLst>
                                    </p:anim>
                                    <p:anim calcmode="lin" valueType="num">
                                      <p:cBhvr>
                                        <p:cTn id="37" dur="800" decel="100000" fill="hold"/>
                                        <p:tgtEl>
                                          <p:spTgt spid="5">
                                            <p:txEl>
                                              <p:pRg st="3" end="3"/>
                                            </p:txEl>
                                          </p:spTgt>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5">
                                            <p:txEl>
                                              <p:pRg st="3" end="3"/>
                                            </p:txEl>
                                          </p:spTgt>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5">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435429" y="1042099"/>
            <a:ext cx="8168244" cy="3877985"/>
          </a:xfrm>
          <a:prstGeom prst="rect">
            <a:avLst/>
          </a:prstGeom>
        </p:spPr>
        <p:txBody>
          <a:bodyPr wrap="square">
            <a:spAutoFit/>
          </a:bodyPr>
          <a:lstStyle/>
          <a:p>
            <a:pPr algn="just"/>
            <a:endParaRPr lang="pt-BR" sz="1600" b="1" dirty="0">
              <a:solidFill>
                <a:prstClr val="black"/>
              </a:solidFill>
              <a:latin typeface="Arial" panose="020B0604020202020204" pitchFamily="34" charset="0"/>
              <a:cs typeface="Arial" panose="020B0604020202020204" pitchFamily="34" charset="0"/>
            </a:endParaRPr>
          </a:p>
          <a:p>
            <a:pPr algn="just"/>
            <a:r>
              <a:rPr lang="pt-BR" sz="1600" b="1" dirty="0">
                <a:solidFill>
                  <a:prstClr val="black"/>
                </a:solidFill>
                <a:latin typeface="Arial" panose="020B0604020202020204" pitchFamily="34" charset="0"/>
                <a:cs typeface="Arial" panose="020B0604020202020204" pitchFamily="34" charset="0"/>
              </a:rPr>
              <a:t>A memória é uma capacidade funcional do sistema nervoso responsável por selecionar, arquivar e evocar os estímulos do meio.</a:t>
            </a:r>
          </a:p>
          <a:p>
            <a:pPr algn="just"/>
            <a:endParaRPr lang="pt-BR" sz="1600" b="1" dirty="0">
              <a:solidFill>
                <a:prstClr val="black"/>
              </a:solidFill>
              <a:latin typeface="Arial" panose="020B0604020202020204" pitchFamily="34" charset="0"/>
              <a:cs typeface="Arial" panose="020B0604020202020204" pitchFamily="34" charset="0"/>
            </a:endParaRPr>
          </a:p>
          <a:p>
            <a:pPr algn="just"/>
            <a:r>
              <a:rPr lang="pt-BR" sz="1600" b="1" dirty="0">
                <a:solidFill>
                  <a:prstClr val="black"/>
                </a:solidFill>
                <a:latin typeface="Arial" panose="020B0604020202020204" pitchFamily="34" charset="0"/>
                <a:cs typeface="Arial" panose="020B0604020202020204" pitchFamily="34" charset="0"/>
              </a:rPr>
              <a:t>É fundamental para o pensamento e aprendizagem.</a:t>
            </a:r>
          </a:p>
          <a:p>
            <a:pPr algn="just"/>
            <a:endParaRPr lang="pt-BR" sz="1600" b="1" dirty="0">
              <a:solidFill>
                <a:prstClr val="black"/>
              </a:solidFill>
              <a:latin typeface="Arial" panose="020B0604020202020204" pitchFamily="34" charset="0"/>
              <a:cs typeface="Arial" panose="020B0604020202020204" pitchFamily="34" charset="0"/>
            </a:endParaRPr>
          </a:p>
          <a:p>
            <a:pPr algn="just"/>
            <a:r>
              <a:rPr lang="pt-BR" sz="1600" b="1" dirty="0">
                <a:solidFill>
                  <a:prstClr val="black"/>
                </a:solidFill>
                <a:latin typeface="Arial" panose="020B0604020202020204" pitchFamily="34" charset="0"/>
                <a:cs typeface="Arial" panose="020B0604020202020204" pitchFamily="34" charset="0"/>
              </a:rPr>
              <a:t>Requer um bom sistema </a:t>
            </a:r>
            <a:r>
              <a:rPr lang="pt-BR" sz="1600" b="1" dirty="0" err="1">
                <a:solidFill>
                  <a:prstClr val="black"/>
                </a:solidFill>
                <a:latin typeface="Arial" panose="020B0604020202020204" pitchFamily="34" charset="0"/>
                <a:cs typeface="Arial" panose="020B0604020202020204" pitchFamily="34" charset="0"/>
              </a:rPr>
              <a:t>atencional</a:t>
            </a:r>
            <a:r>
              <a:rPr lang="pt-BR" sz="1600" b="1" dirty="0">
                <a:solidFill>
                  <a:prstClr val="black"/>
                </a:solidFill>
                <a:latin typeface="Arial" panose="020B0604020202020204" pitchFamily="34" charset="0"/>
                <a:cs typeface="Arial" panose="020B0604020202020204" pitchFamily="34" charset="0"/>
              </a:rPr>
              <a:t> e estado emocional favorável.</a:t>
            </a:r>
          </a:p>
          <a:p>
            <a:pPr algn="just"/>
            <a:endParaRPr lang="pt-BR" sz="1600" b="1" dirty="0">
              <a:solidFill>
                <a:prstClr val="black"/>
              </a:solidFill>
              <a:latin typeface="Arial" panose="020B0604020202020204" pitchFamily="34" charset="0"/>
              <a:cs typeface="Arial" panose="020B0604020202020204" pitchFamily="34" charset="0"/>
            </a:endParaRPr>
          </a:p>
          <a:p>
            <a:pPr algn="just"/>
            <a:r>
              <a:rPr lang="pt-BR" sz="1600" b="1" dirty="0">
                <a:solidFill>
                  <a:prstClr val="black"/>
                </a:solidFill>
                <a:latin typeface="Arial" panose="020B0604020202020204" pitchFamily="34" charset="0"/>
                <a:cs typeface="Arial" panose="020B0604020202020204" pitchFamily="34" charset="0"/>
              </a:rPr>
              <a:t>Nos primeiros meses  de vida a memória  possui características sensoriais e afetivas.</a:t>
            </a:r>
          </a:p>
          <a:p>
            <a:pPr algn="just"/>
            <a:r>
              <a:rPr lang="pt-BR" sz="1600" b="1" dirty="0">
                <a:solidFill>
                  <a:prstClr val="black"/>
                </a:solidFill>
                <a:latin typeface="Arial" panose="020B0604020202020204" pitchFamily="34" charset="0"/>
                <a:cs typeface="Arial" panose="020B0604020202020204" pitchFamily="34" charset="0"/>
              </a:rPr>
              <a:t> </a:t>
            </a:r>
          </a:p>
          <a:p>
            <a:pPr algn="just"/>
            <a:r>
              <a:rPr lang="pt-BR" sz="1600" b="1" dirty="0">
                <a:solidFill>
                  <a:prstClr val="black"/>
                </a:solidFill>
                <a:latin typeface="Arial" panose="020B0604020202020204" pitchFamily="34" charset="0"/>
                <a:cs typeface="Arial" panose="020B0604020202020204" pitchFamily="34" charset="0"/>
              </a:rPr>
              <a:t>A experiência repetida será o elemento constituinte e organizador.</a:t>
            </a:r>
          </a:p>
          <a:p>
            <a:pPr algn="just"/>
            <a:endParaRPr lang="pt-BR" sz="1600" b="1" dirty="0">
              <a:solidFill>
                <a:prstClr val="black"/>
              </a:solidFill>
              <a:latin typeface="Arial" panose="020B0604020202020204" pitchFamily="34" charset="0"/>
              <a:cs typeface="Arial" panose="020B0604020202020204" pitchFamily="34" charset="0"/>
            </a:endParaRPr>
          </a:p>
          <a:p>
            <a:pPr algn="just"/>
            <a:r>
              <a:rPr lang="pt-BR" sz="1600" b="1" dirty="0">
                <a:solidFill>
                  <a:prstClr val="black"/>
                </a:solidFill>
                <a:latin typeface="Arial" panose="020B0604020202020204" pitchFamily="34" charset="0"/>
                <a:cs typeface="Arial" panose="020B0604020202020204" pitchFamily="34" charset="0"/>
              </a:rPr>
              <a:t>Posteriormente com, informações mais sofisticadas, vai se constituir no componente essencial da arquitetura cognitiva das Funções Executivas.</a:t>
            </a:r>
          </a:p>
        </p:txBody>
      </p:sp>
      <p:sp>
        <p:nvSpPr>
          <p:cNvPr id="5" name="Rectangle 1"/>
          <p:cNvSpPr>
            <a:spLocks noChangeArrowheads="1"/>
          </p:cNvSpPr>
          <p:nvPr/>
        </p:nvSpPr>
        <p:spPr bwMode="auto">
          <a:xfrm>
            <a:off x="1582057" y="333255"/>
            <a:ext cx="75619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r>
              <a:rPr lang="pt-BR" altLang="pt-BR" sz="2400" b="1" dirty="0">
                <a:solidFill>
                  <a:schemeClr val="accent5">
                    <a:lumMod val="75000"/>
                  </a:schemeClr>
                </a:solidFill>
                <a:cs typeface="Arial" panose="020B0604020202020204" pitchFamily="34" charset="0"/>
              </a:rPr>
              <a:t>	</a:t>
            </a:r>
            <a:r>
              <a:rPr lang="pt-BR" altLang="pt-BR" sz="2400" b="1" dirty="0">
                <a:solidFill>
                  <a:srgbClr val="4472C4">
                    <a:lumMod val="75000"/>
                  </a:srgbClr>
                </a:solidFill>
                <a:cs typeface="Arial" panose="020B0604020202020204" pitchFamily="34" charset="0"/>
              </a:rPr>
              <a:t>Citando como exemplo a memória</a:t>
            </a:r>
            <a:endParaRPr lang="pt-BR" altLang="pt-BR" sz="2400" b="1" dirty="0">
              <a:solidFill>
                <a:schemeClr val="accent5">
                  <a:lumMod val="75000"/>
                </a:schemeClr>
              </a:solidFill>
              <a:cs typeface="Arial" panose="020B0604020202020204" pitchFamily="34" charset="0"/>
            </a:endParaRPr>
          </a:p>
        </p:txBody>
      </p:sp>
      <p:sp>
        <p:nvSpPr>
          <p:cNvPr id="7"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79</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66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anim calcmode="lin" valueType="num">
                                      <p:cBhvr>
                                        <p:cTn id="1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1000"/>
                                        <p:tgtEl>
                                          <p:spTgt spid="2">
                                            <p:txEl>
                                              <p:pRg st="3" end="3"/>
                                            </p:txEl>
                                          </p:spTgt>
                                        </p:tgtEl>
                                      </p:cBhvr>
                                    </p:animEffect>
                                    <p:anim calcmode="lin" valueType="num">
                                      <p:cBhvr>
                                        <p:cTn id="1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fade">
                                      <p:cBhvr>
                                        <p:cTn id="23" dur="1000"/>
                                        <p:tgtEl>
                                          <p:spTgt spid="2">
                                            <p:txEl>
                                              <p:pRg st="5" end="5"/>
                                            </p:txEl>
                                          </p:spTgt>
                                        </p:tgtEl>
                                      </p:cBhvr>
                                    </p:animEffect>
                                    <p:anim calcmode="lin" valueType="num">
                                      <p:cBhvr>
                                        <p:cTn id="24"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fade">
                                      <p:cBhvr>
                                        <p:cTn id="29" dur="1000"/>
                                        <p:tgtEl>
                                          <p:spTgt spid="2">
                                            <p:txEl>
                                              <p:pRg st="7" end="7"/>
                                            </p:txEl>
                                          </p:spTgt>
                                        </p:tgtEl>
                                      </p:cBhvr>
                                    </p:animEffect>
                                    <p:anim calcmode="lin" valueType="num">
                                      <p:cBhvr>
                                        <p:cTn id="3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7" presetClass="entr" presetSubtype="0" fill="hold" nodeType="after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animEffect transition="in" filter="fade">
                                      <p:cBhvr>
                                        <p:cTn id="35" dur="1000"/>
                                        <p:tgtEl>
                                          <p:spTgt spid="2">
                                            <p:txEl>
                                              <p:pRg st="9" end="9"/>
                                            </p:txEl>
                                          </p:spTgt>
                                        </p:tgtEl>
                                      </p:cBhvr>
                                    </p:animEffect>
                                    <p:anim calcmode="lin" valueType="num">
                                      <p:cBhvr>
                                        <p:cTn id="36"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30" presetClass="entr" presetSubtype="0" fill="hold" nodeType="afterEffect">
                                  <p:stCondLst>
                                    <p:cond delay="0"/>
                                  </p:stCondLst>
                                  <p:childTnLst>
                                    <p:set>
                                      <p:cBhvr>
                                        <p:cTn id="40" dur="1" fill="hold">
                                          <p:stCondLst>
                                            <p:cond delay="0"/>
                                          </p:stCondLst>
                                        </p:cTn>
                                        <p:tgtEl>
                                          <p:spTgt spid="2">
                                            <p:txEl>
                                              <p:pRg st="11" end="11"/>
                                            </p:txEl>
                                          </p:spTgt>
                                        </p:tgtEl>
                                        <p:attrNameLst>
                                          <p:attrName>style.visibility</p:attrName>
                                        </p:attrNameLst>
                                      </p:cBhvr>
                                      <p:to>
                                        <p:strVal val="visible"/>
                                      </p:to>
                                    </p:set>
                                    <p:animEffect transition="in" filter="fade">
                                      <p:cBhvr>
                                        <p:cTn id="41" dur="1200" decel="100000"/>
                                        <p:tgtEl>
                                          <p:spTgt spid="2">
                                            <p:txEl>
                                              <p:pRg st="11" end="11"/>
                                            </p:txEl>
                                          </p:spTgt>
                                        </p:tgtEl>
                                      </p:cBhvr>
                                    </p:animEffect>
                                    <p:anim calcmode="lin" valueType="num">
                                      <p:cBhvr>
                                        <p:cTn id="42" dur="1200" decel="100000" fill="hold"/>
                                        <p:tgtEl>
                                          <p:spTgt spid="2">
                                            <p:txEl>
                                              <p:pRg st="11" end="11"/>
                                            </p:txEl>
                                          </p:spTgt>
                                        </p:tgtEl>
                                        <p:attrNameLst>
                                          <p:attrName>style.rotation</p:attrName>
                                        </p:attrNameLst>
                                      </p:cBhvr>
                                      <p:tavLst>
                                        <p:tav tm="0">
                                          <p:val>
                                            <p:fltVal val="-90"/>
                                          </p:val>
                                        </p:tav>
                                        <p:tav tm="100000">
                                          <p:val>
                                            <p:fltVal val="0"/>
                                          </p:val>
                                        </p:tav>
                                      </p:tavLst>
                                    </p:anim>
                                    <p:anim calcmode="lin" valueType="num">
                                      <p:cBhvr>
                                        <p:cTn id="43" dur="1200" decel="100000" fill="hold"/>
                                        <p:tgtEl>
                                          <p:spTgt spid="2">
                                            <p:txEl>
                                              <p:pRg st="11" end="11"/>
                                            </p:txEl>
                                          </p:spTgt>
                                        </p:tgtEl>
                                        <p:attrNameLst>
                                          <p:attrName>ppt_x</p:attrName>
                                        </p:attrNameLst>
                                      </p:cBhvr>
                                      <p:tavLst>
                                        <p:tav tm="0">
                                          <p:val>
                                            <p:strVal val="#ppt_x+0.4"/>
                                          </p:val>
                                        </p:tav>
                                        <p:tav tm="100000">
                                          <p:val>
                                            <p:strVal val="#ppt_x-0.05"/>
                                          </p:val>
                                        </p:tav>
                                      </p:tavLst>
                                    </p:anim>
                                    <p:anim calcmode="lin" valueType="num">
                                      <p:cBhvr>
                                        <p:cTn id="44" dur="1200" decel="100000" fill="hold"/>
                                        <p:tgtEl>
                                          <p:spTgt spid="2">
                                            <p:txEl>
                                              <p:pRg st="11" end="11"/>
                                            </p:txEl>
                                          </p:spTgt>
                                        </p:tgtEl>
                                        <p:attrNameLst>
                                          <p:attrName>ppt_y</p:attrName>
                                        </p:attrNameLst>
                                      </p:cBhvr>
                                      <p:tavLst>
                                        <p:tav tm="0">
                                          <p:val>
                                            <p:strVal val="#ppt_y-0.4"/>
                                          </p:val>
                                        </p:tav>
                                        <p:tav tm="100000">
                                          <p:val>
                                            <p:strVal val="#ppt_y+0.1"/>
                                          </p:val>
                                        </p:tav>
                                      </p:tavLst>
                                    </p:anim>
                                    <p:anim calcmode="lin" valueType="num">
                                      <p:cBhvr>
                                        <p:cTn id="45" dur="300" accel="100000" fill="hold">
                                          <p:stCondLst>
                                            <p:cond delay="1200"/>
                                          </p:stCondLst>
                                        </p:cTn>
                                        <p:tgtEl>
                                          <p:spTgt spid="2">
                                            <p:txEl>
                                              <p:pRg st="11" end="11"/>
                                            </p:txEl>
                                          </p:spTgt>
                                        </p:tgtEl>
                                        <p:attrNameLst>
                                          <p:attrName>ppt_x</p:attrName>
                                        </p:attrNameLst>
                                      </p:cBhvr>
                                      <p:tavLst>
                                        <p:tav tm="0">
                                          <p:val>
                                            <p:strVal val="#ppt_x-0.05"/>
                                          </p:val>
                                        </p:tav>
                                        <p:tav tm="100000">
                                          <p:val>
                                            <p:strVal val="#ppt_x"/>
                                          </p:val>
                                        </p:tav>
                                      </p:tavLst>
                                    </p:anim>
                                    <p:anim calcmode="lin" valueType="num">
                                      <p:cBhvr>
                                        <p:cTn id="46" dur="300" accel="100000" fill="hold">
                                          <p:stCondLst>
                                            <p:cond delay="1200"/>
                                          </p:stCondLst>
                                        </p:cTn>
                                        <p:tgtEl>
                                          <p:spTgt spid="2">
                                            <p:txEl>
                                              <p:pRg st="11" end="1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601189" y="192699"/>
            <a:ext cx="5866412" cy="907941"/>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Tabulação – Fund. I</a:t>
            </a:r>
          </a:p>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Identificação do problema</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8</a:t>
            </a:fld>
            <a:endParaRPr lang="pt-BR" b="1" dirty="0">
              <a:latin typeface="Arial" panose="020B0604020202020204" pitchFamily="34" charset="0"/>
              <a:cs typeface="Arial" panose="020B0604020202020204" pitchFamily="34" charset="0"/>
            </a:endParaRPr>
          </a:p>
        </p:txBody>
      </p:sp>
      <p:graphicFrame>
        <p:nvGraphicFramePr>
          <p:cNvPr id="3" name="Tabela 2">
            <a:extLst>
              <a:ext uri="{FF2B5EF4-FFF2-40B4-BE49-F238E27FC236}">
                <a16:creationId xmlns:a16="http://schemas.microsoft.com/office/drawing/2014/main" xmlns="" id="{5A075DA1-BA12-4277-8785-6F133EBC7498}"/>
              </a:ext>
            </a:extLst>
          </p:cNvPr>
          <p:cNvGraphicFramePr>
            <a:graphicFrameLocks noGrp="1"/>
          </p:cNvGraphicFramePr>
          <p:nvPr>
            <p:extLst>
              <p:ext uri="{D42A27DB-BD31-4B8C-83A1-F6EECF244321}">
                <p14:modId xmlns:p14="http://schemas.microsoft.com/office/powerpoint/2010/main" val="2925556064"/>
              </p:ext>
            </p:extLst>
          </p:nvPr>
        </p:nvGraphicFramePr>
        <p:xfrm>
          <a:off x="476600" y="1400908"/>
          <a:ext cx="8190800" cy="4682392"/>
        </p:xfrm>
        <a:graphic>
          <a:graphicData uri="http://schemas.openxmlformats.org/drawingml/2006/table">
            <a:tbl>
              <a:tblPr/>
              <a:tblGrid>
                <a:gridCol w="1675700">
                  <a:extLst>
                    <a:ext uri="{9D8B030D-6E8A-4147-A177-3AD203B41FA5}">
                      <a16:colId xmlns:a16="http://schemas.microsoft.com/office/drawing/2014/main" xmlns="" val="2959907622"/>
                    </a:ext>
                  </a:extLst>
                </a:gridCol>
                <a:gridCol w="2463800">
                  <a:extLst>
                    <a:ext uri="{9D8B030D-6E8A-4147-A177-3AD203B41FA5}">
                      <a16:colId xmlns:a16="http://schemas.microsoft.com/office/drawing/2014/main" xmlns="" val="3961029028"/>
                    </a:ext>
                  </a:extLst>
                </a:gridCol>
                <a:gridCol w="4051300">
                  <a:extLst>
                    <a:ext uri="{9D8B030D-6E8A-4147-A177-3AD203B41FA5}">
                      <a16:colId xmlns:a16="http://schemas.microsoft.com/office/drawing/2014/main" xmlns="" val="998683964"/>
                    </a:ext>
                  </a:extLst>
                </a:gridCol>
              </a:tblGrid>
              <a:tr h="327049">
                <a:tc>
                  <a:txBody>
                    <a:bodyPr/>
                    <a:lstStyle/>
                    <a:p>
                      <a:pPr algn="l" fontAlgn="b"/>
                      <a:r>
                        <a:rPr lang="pt-BR" sz="900" b="1" i="0" u="none" strike="noStrike" dirty="0">
                          <a:solidFill>
                            <a:srgbClr val="000000"/>
                          </a:solidFill>
                          <a:effectLst/>
                          <a:latin typeface="Calibri" panose="020F0502020204030204" pitchFamily="34" charset="0"/>
                        </a:rPr>
                        <a:t>1º Ano A Polivalente </a:t>
                      </a:r>
                      <a:br>
                        <a:rPr lang="pt-BR" sz="900" b="1" i="0" u="none" strike="noStrike" dirty="0">
                          <a:solidFill>
                            <a:srgbClr val="000000"/>
                          </a:solidFill>
                          <a:effectLst/>
                          <a:latin typeface="Calibri" panose="020F0502020204030204" pitchFamily="34" charset="0"/>
                        </a:rPr>
                      </a:br>
                      <a:r>
                        <a:rPr lang="pt-BR" sz="900" b="1" i="0" u="none" strike="noStrike" dirty="0">
                          <a:solidFill>
                            <a:srgbClr val="000000"/>
                          </a:solidFill>
                          <a:effectLst/>
                          <a:latin typeface="Calibri" panose="020F0502020204030204" pitchFamily="34" charset="0"/>
                        </a:rPr>
                        <a:t>Profa. Rosangela Garcia Inocêncio</a:t>
                      </a:r>
                    </a:p>
                  </a:txBody>
                  <a:tcPr marL="5528" marR="5528" marT="5528" marB="2653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900" b="1" i="0" u="none" strike="noStrike" dirty="0">
                          <a:solidFill>
                            <a:srgbClr val="000000"/>
                          </a:solidFill>
                          <a:effectLst/>
                          <a:latin typeface="Calibri" panose="020F0502020204030204" pitchFamily="34" charset="0"/>
                        </a:rPr>
                        <a:t>1º Ano B Polivalente</a:t>
                      </a:r>
                      <a:br>
                        <a:rPr lang="pt-BR" sz="900" b="1" i="0" u="none" strike="noStrike" dirty="0">
                          <a:solidFill>
                            <a:srgbClr val="000000"/>
                          </a:solidFill>
                          <a:effectLst/>
                          <a:latin typeface="Calibri" panose="020F0502020204030204" pitchFamily="34" charset="0"/>
                        </a:rPr>
                      </a:br>
                      <a:r>
                        <a:rPr lang="pt-BR" sz="900" b="1" i="0" u="none" strike="noStrike" dirty="0">
                          <a:solidFill>
                            <a:srgbClr val="000000"/>
                          </a:solidFill>
                          <a:effectLst/>
                          <a:latin typeface="Calibri" panose="020F0502020204030204" pitchFamily="34" charset="0"/>
                        </a:rPr>
                        <a:t>Profa. Mariante Vouvouloudas Marques</a:t>
                      </a:r>
                    </a:p>
                  </a:txBody>
                  <a:tcPr marL="5528" marR="5528" marT="5528" marB="2653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900" b="1" i="0" u="none" strike="noStrike" dirty="0">
                          <a:solidFill>
                            <a:srgbClr val="000000"/>
                          </a:solidFill>
                          <a:effectLst/>
                          <a:latin typeface="Calibri" panose="020F0502020204030204" pitchFamily="34" charset="0"/>
                        </a:rPr>
                        <a:t>2º Ano A Polivalente </a:t>
                      </a:r>
                      <a:br>
                        <a:rPr lang="pt-BR" sz="900" b="1" i="0" u="none" strike="noStrike" dirty="0">
                          <a:solidFill>
                            <a:srgbClr val="000000"/>
                          </a:solidFill>
                          <a:effectLst/>
                          <a:latin typeface="Calibri" panose="020F0502020204030204" pitchFamily="34" charset="0"/>
                        </a:rPr>
                      </a:br>
                      <a:r>
                        <a:rPr lang="pt-BR" sz="900" b="1" i="0" u="none" strike="noStrike" dirty="0">
                          <a:solidFill>
                            <a:srgbClr val="000000"/>
                          </a:solidFill>
                          <a:effectLst/>
                          <a:latin typeface="Calibri" panose="020F0502020204030204" pitchFamily="34" charset="0"/>
                        </a:rPr>
                        <a:t>Profa. Erica Rodrigues Nestlehner Pereira</a:t>
                      </a:r>
                    </a:p>
                  </a:txBody>
                  <a:tcPr marL="5528" marR="5528" marT="5528" marB="2653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87752591"/>
                  </a:ext>
                </a:extLst>
              </a:tr>
              <a:tr h="4355343">
                <a:tc>
                  <a:txBody>
                    <a:bodyPr/>
                    <a:lstStyle/>
                    <a:p>
                      <a:pPr algn="l" fontAlgn="b"/>
                      <a:r>
                        <a:rPr lang="pt-BR" sz="900" b="0" i="0" u="none" strike="noStrike" dirty="0">
                          <a:solidFill>
                            <a:srgbClr val="000000"/>
                          </a:solidFill>
                          <a:effectLst/>
                          <a:latin typeface="Calibri" panose="020F0502020204030204" pitchFamily="34" charset="0"/>
                        </a:rPr>
                        <a:t>1) Alguns alunos apresentam dificuldade na junção das sílabas, onde na escrita não conseguem transmitir o que foi trabalhado.</a:t>
                      </a:r>
                      <a:r>
                        <a:rPr lang="pt-BR" sz="900" b="1" i="0" u="none" strike="noStrike" dirty="0">
                          <a:solidFill>
                            <a:srgbClr val="000000"/>
                          </a:solidFill>
                          <a:effectLst/>
                          <a:latin typeface="Calibri" panose="020F0502020204030204" pitchFamily="34" charset="0"/>
                        </a:rPr>
                        <a:t>[22]</a:t>
                      </a:r>
                      <a:r>
                        <a:rPr lang="pt-BR" sz="900" b="0" i="0" u="none" strike="noStrike" dirty="0">
                          <a:solidFill>
                            <a:srgbClr val="000000"/>
                          </a:solidFill>
                          <a:effectLst/>
                          <a:latin typeface="Calibri" panose="020F0502020204030204" pitchFamily="34" charset="0"/>
                        </a:rPr>
                        <a:t/>
                      </a:r>
                      <a:br>
                        <a:rPr lang="pt-BR" sz="900" b="0" i="0" u="none" strike="noStrike" dirty="0">
                          <a:solidFill>
                            <a:srgbClr val="000000"/>
                          </a:solidFill>
                          <a:effectLst/>
                          <a:latin typeface="Calibri" panose="020F0502020204030204" pitchFamily="34" charset="0"/>
                        </a:rPr>
                      </a:br>
                      <a:r>
                        <a:rPr lang="pt-BR" sz="900" b="0" i="0" u="none" strike="noStrike" dirty="0">
                          <a:solidFill>
                            <a:srgbClr val="000000"/>
                          </a:solidFill>
                          <a:effectLst/>
                          <a:latin typeface="Calibri" panose="020F0502020204030204" pitchFamily="34" charset="0"/>
                        </a:rPr>
                        <a:t>2) Alguns alunos não associam a quantidade ao número correspondente, mesmo sendo números básicos (1, 4, 6, 7).</a:t>
                      </a:r>
                      <a:r>
                        <a:rPr lang="pt-BR" sz="900" b="1" i="0" u="none" strike="noStrike" dirty="0">
                          <a:solidFill>
                            <a:srgbClr val="000000"/>
                          </a:solidFill>
                          <a:effectLst/>
                          <a:latin typeface="Calibri" panose="020F0502020204030204" pitchFamily="34" charset="0"/>
                        </a:rPr>
                        <a:t>[23]</a:t>
                      </a:r>
                      <a:r>
                        <a:rPr lang="pt-BR" sz="900" b="0" i="0" u="none" strike="noStrike" dirty="0">
                          <a:solidFill>
                            <a:srgbClr val="000000"/>
                          </a:solidFill>
                          <a:effectLst/>
                          <a:latin typeface="Calibri" panose="020F0502020204030204" pitchFamily="34" charset="0"/>
                        </a:rPr>
                        <a:t/>
                      </a:r>
                      <a:br>
                        <a:rPr lang="pt-BR" sz="900" b="0" i="0" u="none" strike="noStrike" dirty="0">
                          <a:solidFill>
                            <a:srgbClr val="000000"/>
                          </a:solidFill>
                          <a:effectLst/>
                          <a:latin typeface="Calibri" panose="020F0502020204030204" pitchFamily="34" charset="0"/>
                        </a:rPr>
                      </a:br>
                      <a:r>
                        <a:rPr lang="pt-BR" sz="900" b="0" i="0" u="none" strike="noStrike" dirty="0">
                          <a:solidFill>
                            <a:srgbClr val="000000"/>
                          </a:solidFill>
                          <a:effectLst/>
                          <a:latin typeface="Calibri" panose="020F0502020204030204" pitchFamily="34" charset="0"/>
                        </a:rPr>
                        <a:t>3) Falta de concentração nas explicações, aluno disperso. </a:t>
                      </a:r>
                      <a:r>
                        <a:rPr lang="pt-BR" sz="900" b="1" i="0" u="none" strike="noStrike" dirty="0">
                          <a:solidFill>
                            <a:srgbClr val="000000"/>
                          </a:solidFill>
                          <a:effectLst/>
                          <a:latin typeface="Calibri" panose="020F0502020204030204" pitchFamily="34" charset="0"/>
                        </a:rPr>
                        <a:t>[1], [10]</a:t>
                      </a:r>
                      <a:r>
                        <a:rPr lang="pt-BR" sz="900" b="0" i="0" u="none" strike="noStrike" dirty="0">
                          <a:solidFill>
                            <a:srgbClr val="000000"/>
                          </a:solidFill>
                          <a:effectLst/>
                          <a:latin typeface="Calibri" panose="020F0502020204030204" pitchFamily="34" charset="0"/>
                        </a:rPr>
                        <a:t/>
                      </a:r>
                      <a:br>
                        <a:rPr lang="pt-BR" sz="900" b="0" i="0" u="none" strike="noStrike" dirty="0">
                          <a:solidFill>
                            <a:srgbClr val="000000"/>
                          </a:solidFill>
                          <a:effectLst/>
                          <a:latin typeface="Calibri" panose="020F0502020204030204" pitchFamily="34" charset="0"/>
                        </a:rPr>
                      </a:br>
                      <a:r>
                        <a:rPr lang="pt-BR" sz="900" b="0" i="0" u="none" strike="noStrike" dirty="0">
                          <a:solidFill>
                            <a:srgbClr val="000000"/>
                          </a:solidFill>
                          <a:effectLst/>
                          <a:latin typeface="Calibri" panose="020F0502020204030204" pitchFamily="34" charset="0"/>
                        </a:rPr>
                        <a:t>4) Em geral, os alunos não apresentam autoconfiança em realizar algumas atividades, principalmente oralmente.</a:t>
                      </a:r>
                      <a:r>
                        <a:rPr lang="pt-BR" sz="900" b="1" i="0" u="none" strike="noStrike" dirty="0">
                          <a:solidFill>
                            <a:srgbClr val="000000"/>
                          </a:solidFill>
                          <a:effectLst/>
                          <a:latin typeface="Calibri" panose="020F0502020204030204" pitchFamily="34" charset="0"/>
                        </a:rPr>
                        <a:t>[24]</a:t>
                      </a:r>
                      <a:r>
                        <a:rPr lang="pt-BR" sz="900" b="0" i="0" u="none" strike="noStrike" dirty="0">
                          <a:solidFill>
                            <a:srgbClr val="000000"/>
                          </a:solidFill>
                          <a:effectLst/>
                          <a:latin typeface="Calibri" panose="020F0502020204030204" pitchFamily="34" charset="0"/>
                        </a:rPr>
                        <a:t/>
                      </a:r>
                      <a:br>
                        <a:rPr lang="pt-BR" sz="900" b="0" i="0" u="none" strike="noStrike" dirty="0">
                          <a:solidFill>
                            <a:srgbClr val="000000"/>
                          </a:solidFill>
                          <a:effectLst/>
                          <a:latin typeface="Calibri" panose="020F0502020204030204" pitchFamily="34" charset="0"/>
                        </a:rPr>
                      </a:br>
                      <a:r>
                        <a:rPr lang="pt-BR" sz="900" b="0" i="0" u="none" strike="noStrike" dirty="0">
                          <a:solidFill>
                            <a:srgbClr val="000000"/>
                          </a:solidFill>
                          <a:effectLst/>
                          <a:latin typeface="Calibri" panose="020F0502020204030204" pitchFamily="34" charset="0"/>
                        </a:rPr>
                        <a:t>5) Em geral, os alunos não tem limites em sala, ou seja, dificuldade em seguir regras.</a:t>
                      </a:r>
                      <a:r>
                        <a:rPr lang="pt-BR" sz="900" b="1" i="0" u="none" strike="noStrike" dirty="0">
                          <a:solidFill>
                            <a:srgbClr val="000000"/>
                          </a:solidFill>
                          <a:effectLst/>
                          <a:latin typeface="Calibri" panose="020F0502020204030204" pitchFamily="34" charset="0"/>
                        </a:rPr>
                        <a:t>[13], [5]</a:t>
                      </a:r>
                      <a:endParaRPr lang="pt-BR" sz="900" b="0" i="0" u="none" strike="noStrike" dirty="0">
                        <a:solidFill>
                          <a:srgbClr val="000000"/>
                        </a:solidFill>
                        <a:effectLst/>
                        <a:latin typeface="Calibri" panose="020F0502020204030204" pitchFamily="34" charset="0"/>
                      </a:endParaRPr>
                    </a:p>
                  </a:txBody>
                  <a:tcPr marL="5528" marR="5528" marT="5528" marB="265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t-BR" sz="900" b="0" i="0" u="none" strike="noStrike" dirty="0">
                          <a:solidFill>
                            <a:srgbClr val="000000"/>
                          </a:solidFill>
                          <a:effectLst/>
                          <a:latin typeface="Calibri" panose="020F0502020204030204" pitchFamily="34" charset="0"/>
                        </a:rPr>
                        <a:t>. As cinco dificuldades ou problemas que enfrento em sala de aula:</a:t>
                      </a:r>
                      <a:br>
                        <a:rPr lang="pt-BR" sz="900" b="0" i="0" u="none" strike="noStrike" dirty="0">
                          <a:solidFill>
                            <a:srgbClr val="000000"/>
                          </a:solidFill>
                          <a:effectLst/>
                          <a:latin typeface="Calibri" panose="020F0502020204030204" pitchFamily="34" charset="0"/>
                        </a:rPr>
                      </a:br>
                      <a:r>
                        <a:rPr lang="pt-BR" sz="900" b="0" i="0" u="none" strike="noStrike" dirty="0">
                          <a:solidFill>
                            <a:srgbClr val="000000"/>
                          </a:solidFill>
                          <a:effectLst/>
                          <a:latin typeface="Calibri" panose="020F0502020204030204" pitchFamily="34" charset="0"/>
                        </a:rPr>
                        <a:t>1) Alguns alunos demonstram agressividade uns com os outros, intolerância e brigam por qualquer motivo;</a:t>
                      </a:r>
                      <a:br>
                        <a:rPr lang="pt-BR" sz="900" b="0" i="0" u="none" strike="noStrike" dirty="0">
                          <a:solidFill>
                            <a:srgbClr val="000000"/>
                          </a:solidFill>
                          <a:effectLst/>
                          <a:latin typeface="Calibri" panose="020F0502020204030204" pitchFamily="34" charset="0"/>
                        </a:rPr>
                      </a:br>
                      <a:r>
                        <a:rPr lang="pt-BR" sz="900" b="0" i="0" u="none" strike="noStrike" dirty="0">
                          <a:solidFill>
                            <a:srgbClr val="000000"/>
                          </a:solidFill>
                          <a:effectLst/>
                          <a:latin typeface="Calibri" panose="020F0502020204030204" pitchFamily="34" charset="0"/>
                        </a:rPr>
                        <a:t>2) Os alunos têm dificuldades em entender que não devem falar alto, todos ao mesmo tempo e não devem levantar-se constantemente, mesmo tendo feito vários combinados e regras em sala de aula;</a:t>
                      </a:r>
                      <a:br>
                        <a:rPr lang="pt-BR" sz="900" b="0" i="0" u="none" strike="noStrike" dirty="0">
                          <a:solidFill>
                            <a:srgbClr val="000000"/>
                          </a:solidFill>
                          <a:effectLst/>
                          <a:latin typeface="Calibri" panose="020F0502020204030204" pitchFamily="34" charset="0"/>
                        </a:rPr>
                      </a:br>
                      <a:r>
                        <a:rPr lang="pt-BR" sz="900" b="0" i="0" u="none" strike="noStrike" dirty="0">
                          <a:solidFill>
                            <a:srgbClr val="000000"/>
                          </a:solidFill>
                          <a:effectLst/>
                          <a:latin typeface="Calibri" panose="020F0502020204030204" pitchFamily="34" charset="0"/>
                        </a:rPr>
                        <a:t>3) Alguns alunos demonstram dificuldades em concentração para realizar as atividades propostas em sala de aula, fazendo com que demorem para realizá-las.</a:t>
                      </a:r>
                      <a:br>
                        <a:rPr lang="pt-BR" sz="900" b="0" i="0" u="none" strike="noStrike" dirty="0">
                          <a:solidFill>
                            <a:srgbClr val="000000"/>
                          </a:solidFill>
                          <a:effectLst/>
                          <a:latin typeface="Calibri" panose="020F0502020204030204" pitchFamily="34" charset="0"/>
                        </a:rPr>
                      </a:br>
                      <a:r>
                        <a:rPr lang="pt-BR" sz="900" b="0" i="0" u="none" strike="noStrike" dirty="0">
                          <a:solidFill>
                            <a:srgbClr val="000000"/>
                          </a:solidFill>
                          <a:effectLst/>
                          <a:latin typeface="Calibri" panose="020F0502020204030204" pitchFamily="34" charset="0"/>
                        </a:rPr>
                        <a:t>4) Em geral, são alunos muito competitivos. Para uns, essa "competição" serve como incentivo (70% da sala), mas para outros funciona como um bloqueio, pois com medo de errar, preferem dizer que não sabem.</a:t>
                      </a:r>
                      <a:br>
                        <a:rPr lang="pt-BR" sz="900" b="0" i="0" u="none" strike="noStrike" dirty="0">
                          <a:solidFill>
                            <a:srgbClr val="000000"/>
                          </a:solidFill>
                          <a:effectLst/>
                          <a:latin typeface="Calibri" panose="020F0502020204030204" pitchFamily="34" charset="0"/>
                        </a:rPr>
                      </a:br>
                      <a:r>
                        <a:rPr lang="pt-BR" sz="900" b="0" i="0" u="none" strike="noStrike" dirty="0">
                          <a:solidFill>
                            <a:srgbClr val="000000"/>
                          </a:solidFill>
                          <a:effectLst/>
                          <a:latin typeface="Calibri" panose="020F0502020204030204" pitchFamily="34" charset="0"/>
                        </a:rPr>
                        <a:t>5) Em geral, os alunos são muito bons em Matemática, apenas alguns ainda têm dificuldades em relacionar o número a sua quantidade.</a:t>
                      </a:r>
                      <a:br>
                        <a:rPr lang="pt-BR" sz="900" b="0" i="0" u="none" strike="noStrike" dirty="0">
                          <a:solidFill>
                            <a:srgbClr val="000000"/>
                          </a:solidFill>
                          <a:effectLst/>
                          <a:latin typeface="Calibri" panose="020F0502020204030204" pitchFamily="34" charset="0"/>
                        </a:rPr>
                      </a:br>
                      <a:r>
                        <a:rPr lang="pt-BR" sz="900" b="0" i="0" u="none" strike="noStrike" dirty="0">
                          <a:solidFill>
                            <a:srgbClr val="000000"/>
                          </a:solidFill>
                          <a:effectLst/>
                          <a:latin typeface="Calibri" panose="020F0502020204030204" pitchFamily="34" charset="0"/>
                        </a:rPr>
                        <a:t>Em leitura e escrita, a maioria já consegue executar sem problemas e o restante dos alunos não o fazem pois não conseguem concentrar-se e possuem dificuldades em memorizar as letras e seus sons.</a:t>
                      </a:r>
                      <a:br>
                        <a:rPr lang="pt-BR" sz="900" b="0" i="0" u="none" strike="noStrike" dirty="0">
                          <a:solidFill>
                            <a:srgbClr val="000000"/>
                          </a:solidFill>
                          <a:effectLst/>
                          <a:latin typeface="Calibri" panose="020F0502020204030204" pitchFamily="34" charset="0"/>
                        </a:rPr>
                      </a:br>
                      <a:r>
                        <a:rPr lang="pt-BR" sz="900" b="0" i="0" u="none" strike="noStrike" dirty="0">
                          <a:solidFill>
                            <a:srgbClr val="000000"/>
                          </a:solidFill>
                          <a:effectLst/>
                          <a:latin typeface="Calibri" panose="020F0502020204030204" pitchFamily="34" charset="0"/>
                        </a:rPr>
                        <a:t>Nas outras matérias demonstram entendimento, gostam de emitir opiniões e experiências, mas têm dificuldades em aguardar a vez para falar.</a:t>
                      </a:r>
                    </a:p>
                  </a:txBody>
                  <a:tcPr marL="5528" marR="5528" marT="5528" marB="265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t-BR" sz="900" b="0" i="0" u="none" strike="noStrike" dirty="0">
                          <a:solidFill>
                            <a:srgbClr val="000000"/>
                          </a:solidFill>
                          <a:effectLst/>
                          <a:latin typeface="Calibri" panose="020F0502020204030204" pitchFamily="34" charset="0"/>
                        </a:rPr>
                        <a:t>. A principal dificuldade é com a indisciplina. De modo geral, as crianças são bem agitadas. Algumas não cumprem regras. São participativas, gostam de brincar, demonstram baixa tolerância à frustração, não aceitam perder e não aceitam ouvir não. Insistem em manter hábitos inadequados em sala. Fazem brincadeiras agressivas física e verbal. Sentem necessidade do toque, são intensos com as brincadeiras, muitas vezes, acabam em agressões. A maioria das crianças cumprem a rotina estabelecida, alguns tentam burlar as regras. </a:t>
                      </a:r>
                      <a:r>
                        <a:rPr lang="pt-BR" sz="900" b="1" i="0" u="none" strike="noStrike" dirty="0">
                          <a:solidFill>
                            <a:srgbClr val="000000"/>
                          </a:solidFill>
                          <a:effectLst/>
                          <a:latin typeface="Calibri" panose="020F0502020204030204" pitchFamily="34" charset="0"/>
                        </a:rPr>
                        <a:t>[27]</a:t>
                      </a:r>
                      <a:r>
                        <a:rPr lang="pt-BR" sz="900" b="0" i="0" u="none" strike="noStrike" dirty="0">
                          <a:solidFill>
                            <a:srgbClr val="000000"/>
                          </a:solidFill>
                          <a:effectLst/>
                          <a:latin typeface="Calibri" panose="020F0502020204030204" pitchFamily="34" charset="0"/>
                        </a:rPr>
                        <a:t/>
                      </a:r>
                      <a:br>
                        <a:rPr lang="pt-BR" sz="900" b="0" i="0" u="none" strike="noStrike" dirty="0">
                          <a:solidFill>
                            <a:srgbClr val="000000"/>
                          </a:solidFill>
                          <a:effectLst/>
                          <a:latin typeface="Calibri" panose="020F0502020204030204" pitchFamily="34" charset="0"/>
                        </a:rPr>
                      </a:br>
                      <a:r>
                        <a:rPr lang="pt-BR" sz="900" b="0" i="0" u="none" strike="noStrike" dirty="0">
                          <a:solidFill>
                            <a:srgbClr val="000000"/>
                          </a:solidFill>
                          <a:effectLst/>
                          <a:latin typeface="Calibri" panose="020F0502020204030204" pitchFamily="34" charset="0"/>
                        </a:rPr>
                        <a:t>. Observo que a grande maioria dos problemas são decorrentes de uma base escolar inicial fraca e pouco eficaz. Algumas crianças que tem dificuldade, fazem reforço e demonstram-se motivadas com o processo. Outras, apresentam dificuldade maior </a:t>
                      </a:r>
                      <a:r>
                        <a:rPr lang="pt-BR" sz="900" b="1" i="0" u="none" strike="noStrike" dirty="0">
                          <a:solidFill>
                            <a:srgbClr val="000000"/>
                          </a:solidFill>
                          <a:effectLst/>
                          <a:latin typeface="Calibri" panose="020F0502020204030204" pitchFamily="34" charset="0"/>
                        </a:rPr>
                        <a:t>[22], [1], [28], </a:t>
                      </a:r>
                      <a:r>
                        <a:rPr lang="pt-BR" sz="900" b="0" i="0" u="none" strike="noStrike" dirty="0">
                          <a:solidFill>
                            <a:srgbClr val="000000"/>
                          </a:solidFill>
                          <a:effectLst/>
                          <a:latin typeface="Calibri" panose="020F0502020204030204" pitchFamily="34" charset="0"/>
                        </a:rPr>
                        <a:t>em concentrar-se; nesse caso, o problema em questão não é somente um histórico escolar falho e sim (provavelmente) algum transtorno. Essas crianças que apresentam maior dificuldade acabam desmotivadas e, consequentemente, tornam-se resistentes em concluir as tarefas e interferem na rotina da sala causando, em muitos momentos, desentendimentos.</a:t>
                      </a:r>
                      <a:br>
                        <a:rPr lang="pt-BR" sz="900" b="0" i="0" u="none" strike="noStrike" dirty="0">
                          <a:solidFill>
                            <a:srgbClr val="000000"/>
                          </a:solidFill>
                          <a:effectLst/>
                          <a:latin typeface="Calibri" panose="020F0502020204030204" pitchFamily="34" charset="0"/>
                        </a:rPr>
                      </a:br>
                      <a:r>
                        <a:rPr lang="pt-BR" sz="900" b="0" i="0" u="none" strike="noStrike" dirty="0">
                          <a:solidFill>
                            <a:srgbClr val="000000"/>
                          </a:solidFill>
                          <a:effectLst/>
                          <a:latin typeface="Calibri" panose="020F0502020204030204" pitchFamily="34" charset="0"/>
                        </a:rPr>
                        <a:t>. Quanto à organização, a maioria das crianças mantêm materiais pessoais em ordem, lidam com cuidado com cadernos e livros executando as tarefas com atenção. Outros não têm cuidado nenhum apesar de constantemente orientados em relação ao manuseio. </a:t>
                      </a:r>
                      <a:r>
                        <a:rPr lang="pt-BR" sz="900" b="1" i="0" u="none" strike="noStrike" dirty="0">
                          <a:solidFill>
                            <a:srgbClr val="000000"/>
                          </a:solidFill>
                          <a:effectLst/>
                          <a:latin typeface="Calibri" panose="020F0502020204030204" pitchFamily="34" charset="0"/>
                        </a:rPr>
                        <a:t>[29]</a:t>
                      </a:r>
                      <a:r>
                        <a:rPr lang="pt-BR" sz="900" b="0" i="0" u="none" strike="noStrike" dirty="0">
                          <a:solidFill>
                            <a:srgbClr val="000000"/>
                          </a:solidFill>
                          <a:effectLst/>
                          <a:latin typeface="Calibri" panose="020F0502020204030204" pitchFamily="34" charset="0"/>
                        </a:rPr>
                        <a:t/>
                      </a:r>
                      <a:br>
                        <a:rPr lang="pt-BR" sz="900" b="0" i="0" u="none" strike="noStrike" dirty="0">
                          <a:solidFill>
                            <a:srgbClr val="000000"/>
                          </a:solidFill>
                          <a:effectLst/>
                          <a:latin typeface="Calibri" panose="020F0502020204030204" pitchFamily="34" charset="0"/>
                        </a:rPr>
                      </a:br>
                      <a:r>
                        <a:rPr lang="pt-BR" sz="900" b="0" i="0" u="none" strike="noStrike" dirty="0">
                          <a:solidFill>
                            <a:srgbClr val="000000"/>
                          </a:solidFill>
                          <a:effectLst/>
                          <a:latin typeface="Calibri" panose="020F0502020204030204" pitchFamily="34" charset="0"/>
                        </a:rPr>
                        <a:t>. "Tempo" - acredito que todos os projetos paralelos realizados na escola são importantes para o contesto escolar. Porém, acredito que se tivéssemos mais tempo para realizar atividades focadas no processo de alfabetização, teríamos resultados mais significativos e positivos. </a:t>
                      </a:r>
                      <a:r>
                        <a:rPr lang="pt-BR" sz="900" b="1" i="0" u="none" strike="noStrike" dirty="0">
                          <a:solidFill>
                            <a:srgbClr val="000000"/>
                          </a:solidFill>
                          <a:effectLst/>
                          <a:latin typeface="Calibri" panose="020F0502020204030204" pitchFamily="34" charset="0"/>
                        </a:rPr>
                        <a:t>[30]</a:t>
                      </a:r>
                      <a:r>
                        <a:rPr lang="pt-BR" sz="900" b="0" i="0" u="none" strike="noStrike" dirty="0">
                          <a:solidFill>
                            <a:srgbClr val="000000"/>
                          </a:solidFill>
                          <a:effectLst/>
                          <a:latin typeface="Calibri" panose="020F0502020204030204" pitchFamily="34" charset="0"/>
                        </a:rPr>
                        <a:t/>
                      </a:r>
                      <a:br>
                        <a:rPr lang="pt-BR" sz="900" b="0" i="0" u="none" strike="noStrike" dirty="0">
                          <a:solidFill>
                            <a:srgbClr val="000000"/>
                          </a:solidFill>
                          <a:effectLst/>
                          <a:latin typeface="Calibri" panose="020F0502020204030204" pitchFamily="34" charset="0"/>
                        </a:rPr>
                      </a:br>
                      <a:r>
                        <a:rPr lang="pt-BR" sz="900" b="0" i="0" u="none" strike="noStrike" dirty="0">
                          <a:solidFill>
                            <a:srgbClr val="000000"/>
                          </a:solidFill>
                          <a:effectLst/>
                          <a:latin typeface="Calibri" panose="020F0502020204030204" pitchFamily="34" charset="0"/>
                        </a:rPr>
                        <a:t>. Outra dificuldade que sinto em sala é em relação ao auxílio com os alunos que causam transtorno na rotina. Muitas vezes é necessário interromper explicações, atividades para conter </a:t>
                      </a:r>
                      <a:r>
                        <a:rPr lang="pt-BR" sz="900" b="1" i="0" u="none" strike="noStrike" dirty="0">
                          <a:solidFill>
                            <a:srgbClr val="000000"/>
                          </a:solidFill>
                          <a:effectLst/>
                          <a:latin typeface="Calibri" panose="020F0502020204030204" pitchFamily="34" charset="0"/>
                        </a:rPr>
                        <a:t>[12], [13], [16], </a:t>
                      </a:r>
                      <a:r>
                        <a:rPr lang="pt-BR" sz="900" b="0" i="0" u="none" strike="noStrike" dirty="0">
                          <a:solidFill>
                            <a:srgbClr val="000000"/>
                          </a:solidFill>
                          <a:effectLst/>
                          <a:latin typeface="Calibri" panose="020F0502020204030204" pitchFamily="34" charset="0"/>
                        </a:rPr>
                        <a:t>comportamentos agressivos. Muitos alunos se queixam das agressões em sala e esse tumulto desconcentra, atrapalha muito e desmotiva os outros alunos e o rendimento dos conteúdos.</a:t>
                      </a:r>
                    </a:p>
                  </a:txBody>
                  <a:tcPr marL="5528" marR="5528" marT="5528" marB="265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18641452"/>
                  </a:ext>
                </a:extLst>
              </a:tr>
            </a:tbl>
          </a:graphicData>
        </a:graphic>
      </p:graphicFrame>
    </p:spTree>
    <p:extLst>
      <p:ext uri="{BB962C8B-B14F-4D97-AF65-F5344CB8AC3E}">
        <p14:creationId xmlns:p14="http://schemas.microsoft.com/office/powerpoint/2010/main" val="30926232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2"/>
          <p:cNvSpPr txBox="1">
            <a:spLocks/>
          </p:cNvSpPr>
          <p:nvPr/>
        </p:nvSpPr>
        <p:spPr>
          <a:xfrm>
            <a:off x="498764" y="1398588"/>
            <a:ext cx="8188036" cy="4697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2000" b="1" dirty="0">
                <a:solidFill>
                  <a:srgbClr val="0070C0"/>
                </a:solidFill>
                <a:latin typeface="Arial" panose="020B0604020202020204" pitchFamily="34" charset="0"/>
                <a:cs typeface="Arial" panose="020B0604020202020204" pitchFamily="34" charset="0"/>
              </a:rPr>
              <a:t>Aprendizagem requer estratégias:</a:t>
            </a:r>
          </a:p>
          <a:p>
            <a:pPr marL="449263" indent="0">
              <a:buFont typeface="Arial" panose="020B0604020202020204" pitchFamily="34" charset="0"/>
              <a:buNone/>
            </a:pPr>
            <a:endParaRPr lang="pt-BR" sz="2000" b="1" dirty="0">
              <a:latin typeface="Arial" panose="020B0604020202020204" pitchFamily="34" charset="0"/>
              <a:cs typeface="Arial" panose="020B0604020202020204" pitchFamily="34" charset="0"/>
            </a:endParaRPr>
          </a:p>
          <a:p>
            <a:r>
              <a:rPr lang="pt-BR" sz="2000" b="1" dirty="0">
                <a:latin typeface="Arial" panose="020B0604020202020204" pitchFamily="34" charset="0"/>
                <a:cs typeface="Arial" panose="020B0604020202020204" pitchFamily="34" charset="0"/>
              </a:rPr>
              <a:t>Selecionar o foco </a:t>
            </a:r>
            <a:r>
              <a:rPr lang="pt-BR" sz="2000" b="1" dirty="0" err="1">
                <a:latin typeface="Arial" panose="020B0604020202020204" pitchFamily="34" charset="0"/>
                <a:cs typeface="Arial" panose="020B0604020202020204" pitchFamily="34" charset="0"/>
              </a:rPr>
              <a:t>atencional</a:t>
            </a:r>
            <a:endParaRPr lang="pt-BR" sz="2000" b="1" dirty="0">
              <a:latin typeface="Arial" panose="020B0604020202020204" pitchFamily="34" charset="0"/>
              <a:cs typeface="Arial" panose="020B0604020202020204" pitchFamily="34" charset="0"/>
            </a:endParaRPr>
          </a:p>
          <a:p>
            <a:r>
              <a:rPr lang="pt-BR" sz="2000" b="1" dirty="0">
                <a:latin typeface="Arial" panose="020B0604020202020204" pitchFamily="34" charset="0"/>
                <a:cs typeface="Arial" panose="020B0604020202020204" pitchFamily="34" charset="0"/>
              </a:rPr>
              <a:t>Sustentar a atenção</a:t>
            </a:r>
          </a:p>
          <a:p>
            <a:r>
              <a:rPr lang="pt-BR" sz="2000" b="1" dirty="0">
                <a:latin typeface="Arial" panose="020B0604020202020204" pitchFamily="34" charset="0"/>
                <a:cs typeface="Arial" panose="020B0604020202020204" pitchFamily="34" charset="0"/>
              </a:rPr>
              <a:t>Alternar a atenção quando necessário </a:t>
            </a:r>
          </a:p>
          <a:p>
            <a:r>
              <a:rPr lang="pt-BR" sz="2000" b="1" dirty="0">
                <a:latin typeface="Arial" panose="020B0604020202020204" pitchFamily="34" charset="0"/>
                <a:cs typeface="Arial" panose="020B0604020202020204" pitchFamily="34" charset="0"/>
              </a:rPr>
              <a:t>Retornar ao foco</a:t>
            </a:r>
          </a:p>
          <a:p>
            <a:r>
              <a:rPr lang="pt-BR" sz="2000" b="1" dirty="0">
                <a:latin typeface="Arial" panose="020B0604020202020204" pitchFamily="34" charset="0"/>
                <a:cs typeface="Arial" panose="020B0604020202020204" pitchFamily="34" charset="0"/>
              </a:rPr>
              <a:t>Dividir a atenção quando necessário </a:t>
            </a:r>
          </a:p>
          <a:p>
            <a:r>
              <a:rPr lang="pt-BR" sz="2000" b="1" dirty="0">
                <a:latin typeface="Arial" panose="020B0604020202020204" pitchFamily="34" charset="0"/>
                <a:cs typeface="Arial" panose="020B0604020202020204" pitchFamily="34" charset="0"/>
              </a:rPr>
              <a:t>Responder seletivamente ao material proposto </a:t>
            </a:r>
          </a:p>
          <a:p>
            <a:r>
              <a:rPr lang="pt-BR" sz="2000" b="1" dirty="0">
                <a:latin typeface="Arial" panose="020B0604020202020204" pitchFamily="34" charset="0"/>
                <a:cs typeface="Arial" panose="020B0604020202020204" pitchFamily="34" charset="0"/>
              </a:rPr>
              <a:t>Repetição após intervalo de tempo </a:t>
            </a:r>
          </a:p>
        </p:txBody>
      </p:sp>
      <p:sp>
        <p:nvSpPr>
          <p:cNvPr id="5" name="Retângulo 4"/>
          <p:cNvSpPr/>
          <p:nvPr/>
        </p:nvSpPr>
        <p:spPr>
          <a:xfrm>
            <a:off x="1601189" y="192699"/>
            <a:ext cx="7195196" cy="461665"/>
          </a:xfrm>
          <a:prstGeom prst="rect">
            <a:avLst/>
          </a:prstGeom>
        </p:spPr>
        <p:txBody>
          <a:bodyPr wrap="square">
            <a:spAutoFit/>
          </a:bodyPr>
          <a:lstStyle/>
          <a:p>
            <a:pPr eaLnBrk="0" fontAlgn="base" hangingPunct="0">
              <a:spcBef>
                <a:spcPct val="0"/>
              </a:spcBef>
              <a:spcAft>
                <a:spcPts val="600"/>
              </a:spcAft>
            </a:pPr>
            <a:r>
              <a:rPr lang="pt-BR" altLang="pt-BR" b="1" dirty="0">
                <a:solidFill>
                  <a:schemeClr val="accent5">
                    <a:lumMod val="75000"/>
                  </a:schemeClr>
                </a:solidFill>
                <a:latin typeface="Arial" panose="020B0604020202020204" pitchFamily="34" charset="0"/>
                <a:cs typeface="Arial" panose="020B0604020202020204" pitchFamily="34" charset="0"/>
              </a:rPr>
              <a:t>	</a:t>
            </a:r>
            <a:r>
              <a:rPr lang="pt-BR" altLang="pt-BR" sz="2400" b="1" dirty="0">
                <a:solidFill>
                  <a:schemeClr val="accent5">
                    <a:lumMod val="75000"/>
                  </a:schemeClr>
                </a:solidFill>
                <a:latin typeface="Arial" panose="020B0604020202020204" pitchFamily="34" charset="0"/>
                <a:cs typeface="Arial" panose="020B0604020202020204" pitchFamily="34" charset="0"/>
              </a:rPr>
              <a:t>Concluindo ...</a:t>
            </a:r>
          </a:p>
        </p:txBody>
      </p:sp>
      <p:sp>
        <p:nvSpPr>
          <p:cNvPr id="8"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80</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858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 calcmode="lin" valueType="num">
                                      <p:cBhvr additive="base">
                                        <p:cTn id="16"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 calcmode="lin" valueType="num">
                                      <p:cBhvr additive="base">
                                        <p:cTn id="20"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 calcmode="lin" valueType="num">
                                      <p:cBhvr additive="base">
                                        <p:cTn id="2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nodeType="after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anim calcmode="lin" valueType="num">
                                      <p:cBhvr additive="base">
                                        <p:cTn id="34"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6">
                                            <p:txEl>
                                              <p:pRg st="6" end="6"/>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6">
                                            <p:txEl>
                                              <p:pRg st="7" end="7"/>
                                            </p:txEl>
                                          </p:spTgt>
                                        </p:tgtEl>
                                        <p:attrNameLst>
                                          <p:attrName>style.visibility</p:attrName>
                                        </p:attrNameLst>
                                      </p:cBhvr>
                                      <p:to>
                                        <p:strVal val="visible"/>
                                      </p:to>
                                    </p:set>
                                    <p:anim calcmode="lin" valueType="num">
                                      <p:cBhvr additive="base">
                                        <p:cTn id="38"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
                                            <p:txEl>
                                              <p:pRg st="7" end="7"/>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 calcmode="lin" valueType="num">
                                      <p:cBhvr additive="base">
                                        <p:cTn id="42"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600200" y="387353"/>
            <a:ext cx="7543800" cy="1431925"/>
          </a:xfrm>
          <a:prstGeom prst="rect">
            <a:avLst/>
          </a:prstGeom>
        </p:spPr>
        <p:txBody>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9pPr>
          </a:lstStyle>
          <a:p>
            <a:pPr defTabSz="457189">
              <a:defRPr/>
            </a:pPr>
            <a:r>
              <a:rPr lang="pt-BR" sz="3200" dirty="0">
                <a:solidFill>
                  <a:srgbClr val="FFFF00"/>
                </a:solidFill>
                <a:latin typeface="Times New Roman" pitchFamily="18" charset="0"/>
                <a:ea typeface="Arial Unicode MS" pitchFamily="34" charset="-128"/>
                <a:cs typeface="Times New Roman" pitchFamily="18" charset="0"/>
              </a:rPr>
              <a:t> 	</a:t>
            </a:r>
          </a:p>
        </p:txBody>
      </p:sp>
      <p:sp>
        <p:nvSpPr>
          <p:cNvPr id="5" name="AutoShape 6" descr="Resultado de imagem para plasticidade cerebral e aprendizagem"/>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189"/>
            <a:endParaRPr lang="pt-BR">
              <a:solidFill>
                <a:srgbClr val="FFFFFF"/>
              </a:solidFill>
            </a:endParaRPr>
          </a:p>
        </p:txBody>
      </p:sp>
      <p:sp>
        <p:nvSpPr>
          <p:cNvPr id="8" name="Título 1"/>
          <p:cNvSpPr txBox="1">
            <a:spLocks/>
          </p:cNvSpPr>
          <p:nvPr/>
        </p:nvSpPr>
        <p:spPr>
          <a:xfrm>
            <a:off x="1600200" y="387352"/>
            <a:ext cx="7543800" cy="1431925"/>
          </a:xfrm>
          <a:prstGeom prst="rect">
            <a:avLst/>
          </a:prstGeom>
        </p:spPr>
        <p:txBody>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9pPr>
          </a:lstStyle>
          <a:p>
            <a:pPr>
              <a:defRPr/>
            </a:pPr>
            <a:r>
              <a:rPr lang="pt-BR" sz="3200" dirty="0">
                <a:solidFill>
                  <a:srgbClr val="FFFF00"/>
                </a:solidFill>
                <a:latin typeface="Times New Roman" pitchFamily="18" charset="0"/>
                <a:ea typeface="Arial Unicode MS" pitchFamily="34" charset="-128"/>
                <a:cs typeface="Times New Roman" pitchFamily="18" charset="0"/>
              </a:rPr>
              <a:t> 	</a:t>
            </a:r>
          </a:p>
        </p:txBody>
      </p:sp>
      <p:sp>
        <p:nvSpPr>
          <p:cNvPr id="9" name="Espaço Reservado para Conteúdo 2"/>
          <p:cNvSpPr txBox="1">
            <a:spLocks/>
          </p:cNvSpPr>
          <p:nvPr/>
        </p:nvSpPr>
        <p:spPr bwMode="auto">
          <a:xfrm>
            <a:off x="460375" y="1205345"/>
            <a:ext cx="8281843" cy="495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1950" eaLnBrk="0" hangingPunct="0">
              <a:defRPr sz="4000">
                <a:solidFill>
                  <a:schemeClr val="tx1"/>
                </a:solidFill>
                <a:latin typeface="Tahoma" panose="020B0604030504040204" pitchFamily="34" charset="0"/>
              </a:defRPr>
            </a:lvl1pPr>
            <a:lvl2pPr marL="742950" indent="-285750" eaLnBrk="0" hangingPunct="0">
              <a:defRPr sz="4000">
                <a:solidFill>
                  <a:schemeClr val="tx1"/>
                </a:solidFill>
                <a:latin typeface="Tahoma" panose="020B0604030504040204" pitchFamily="34" charset="0"/>
              </a:defRPr>
            </a:lvl2pPr>
            <a:lvl3pPr marL="1143000" indent="-228600" eaLnBrk="0" hangingPunct="0">
              <a:defRPr sz="4000">
                <a:solidFill>
                  <a:schemeClr val="tx1"/>
                </a:solidFill>
                <a:latin typeface="Tahoma" panose="020B0604030504040204" pitchFamily="34" charset="0"/>
              </a:defRPr>
            </a:lvl3pPr>
            <a:lvl4pPr marL="1600200" indent="-228600" eaLnBrk="0" hangingPunct="0">
              <a:defRPr sz="4000">
                <a:solidFill>
                  <a:schemeClr val="tx1"/>
                </a:solidFill>
                <a:latin typeface="Tahoma" panose="020B0604030504040204" pitchFamily="34" charset="0"/>
              </a:defRPr>
            </a:lvl4pPr>
            <a:lvl5pPr marL="2057400" indent="-228600" eaLnBrk="0" hangingPunct="0">
              <a:defRPr sz="4000">
                <a:solidFill>
                  <a:schemeClr val="tx1"/>
                </a:solidFill>
                <a:latin typeface="Tahoma" panose="020B0604030504040204" pitchFamily="34" charset="0"/>
              </a:defRPr>
            </a:lvl5pPr>
            <a:lvl6pPr marL="2514600" indent="-228600" eaLnBrk="0" fontAlgn="base" hangingPunct="0">
              <a:spcBef>
                <a:spcPct val="0"/>
              </a:spcBef>
              <a:spcAft>
                <a:spcPct val="0"/>
              </a:spcAft>
              <a:defRPr sz="4000">
                <a:solidFill>
                  <a:schemeClr val="tx1"/>
                </a:solidFill>
                <a:latin typeface="Tahoma" panose="020B0604030504040204" pitchFamily="34" charset="0"/>
              </a:defRPr>
            </a:lvl6pPr>
            <a:lvl7pPr marL="2971800" indent="-228600" eaLnBrk="0" fontAlgn="base" hangingPunct="0">
              <a:spcBef>
                <a:spcPct val="0"/>
              </a:spcBef>
              <a:spcAft>
                <a:spcPct val="0"/>
              </a:spcAft>
              <a:defRPr sz="4000">
                <a:solidFill>
                  <a:schemeClr val="tx1"/>
                </a:solidFill>
                <a:latin typeface="Tahoma" panose="020B0604030504040204" pitchFamily="34" charset="0"/>
              </a:defRPr>
            </a:lvl7pPr>
            <a:lvl8pPr marL="3429000" indent="-228600" eaLnBrk="0" fontAlgn="base" hangingPunct="0">
              <a:spcBef>
                <a:spcPct val="0"/>
              </a:spcBef>
              <a:spcAft>
                <a:spcPct val="0"/>
              </a:spcAft>
              <a:defRPr sz="4000">
                <a:solidFill>
                  <a:schemeClr val="tx1"/>
                </a:solidFill>
                <a:latin typeface="Tahoma" panose="020B0604030504040204" pitchFamily="34" charset="0"/>
              </a:defRPr>
            </a:lvl8pPr>
            <a:lvl9pPr marL="3886200" indent="-228600" eaLnBrk="0" fontAlgn="base" hangingPunct="0">
              <a:spcBef>
                <a:spcPct val="0"/>
              </a:spcBef>
              <a:spcAft>
                <a:spcPct val="0"/>
              </a:spcAft>
              <a:defRPr sz="4000">
                <a:solidFill>
                  <a:schemeClr val="tx1"/>
                </a:solidFill>
                <a:latin typeface="Tahoma" panose="020B0604030504040204" pitchFamily="34" charset="0"/>
              </a:defRPr>
            </a:lvl9pPr>
          </a:lstStyle>
          <a:p>
            <a:pPr marL="0" algn="just" eaLnBrk="1" hangingPunct="1">
              <a:lnSpc>
                <a:spcPct val="120000"/>
              </a:lnSpc>
              <a:buClr>
                <a:schemeClr val="hlink"/>
              </a:buClr>
              <a:buSzPct val="70000"/>
              <a:buFont typeface="Wingdings" panose="05000000000000000000" pitchFamily="2" charset="2"/>
              <a:buNone/>
            </a:pPr>
            <a:r>
              <a:rPr lang="pt-BR" altLang="pt-BR" sz="1800" b="1" dirty="0">
                <a:solidFill>
                  <a:srgbClr val="0070C0"/>
                </a:solidFill>
                <a:latin typeface="Arial" panose="020B0604020202020204" pitchFamily="34" charset="0"/>
                <a:cs typeface="Arial" panose="020B0604020202020204" pitchFamily="34" charset="0"/>
              </a:rPr>
              <a:t>Plasticidade significa</a:t>
            </a:r>
          </a:p>
          <a:p>
            <a:pPr marL="263525" indent="-263525" algn="just" eaLnBrk="1" hangingPunct="1">
              <a:lnSpc>
                <a:spcPct val="120000"/>
              </a:lnSpc>
              <a:buClr>
                <a:schemeClr val="hlink"/>
              </a:buClr>
              <a:buSzPct val="70000"/>
              <a:buFont typeface="Wingdings" panose="05000000000000000000" pitchFamily="2" charset="2"/>
              <a:buNone/>
            </a:pPr>
            <a:r>
              <a:rPr lang="pt-BR" altLang="pt-BR" sz="1800" b="1" dirty="0">
                <a:latin typeface="Arial" panose="020B0604020202020204" pitchFamily="34" charset="0"/>
                <a:cs typeface="Arial" panose="020B0604020202020204" pitchFamily="34" charset="0"/>
              </a:rPr>
              <a:t>-	que pode ser moldada ou modelada,</a:t>
            </a:r>
          </a:p>
          <a:p>
            <a:pPr marL="263525" indent="-263525" algn="just" eaLnBrk="1" hangingPunct="1">
              <a:lnSpc>
                <a:spcPct val="120000"/>
              </a:lnSpc>
              <a:buClr>
                <a:schemeClr val="hlink"/>
              </a:buClr>
              <a:buSzPct val="70000"/>
              <a:buFont typeface="Wingdings" panose="05000000000000000000" pitchFamily="2" charset="2"/>
              <a:buNone/>
            </a:pPr>
            <a:r>
              <a:rPr lang="pt-BR" altLang="pt-BR" sz="1800" b="1" dirty="0">
                <a:latin typeface="Arial" panose="020B0604020202020204" pitchFamily="34" charset="0"/>
                <a:cs typeface="Arial" panose="020B0604020202020204" pitchFamily="34" charset="0"/>
              </a:rPr>
              <a:t>-	capacidade de modificar o funcionamento: reorganização estrutural e funcional para compensar mal funcionamento ou lesões, </a:t>
            </a:r>
          </a:p>
          <a:p>
            <a:pPr marL="263525" indent="-263525" algn="just" eaLnBrk="1" hangingPunct="1">
              <a:lnSpc>
                <a:spcPct val="120000"/>
              </a:lnSpc>
              <a:buClr>
                <a:schemeClr val="hlink"/>
              </a:buClr>
              <a:buSzPct val="70000"/>
              <a:buFont typeface="Wingdings" panose="05000000000000000000" pitchFamily="2" charset="2"/>
              <a:buNone/>
            </a:pPr>
            <a:r>
              <a:rPr lang="pt-BR" altLang="pt-BR" sz="1800" b="1" dirty="0">
                <a:latin typeface="Arial" panose="020B0604020202020204" pitchFamily="34" charset="0"/>
                <a:cs typeface="Arial" panose="020B0604020202020204" pitchFamily="34" charset="0"/>
              </a:rPr>
              <a:t>-	aprendizagem, acadêmica ou comportamental dependem de modificação plástica do cérebro.</a:t>
            </a:r>
          </a:p>
          <a:p>
            <a:pPr marL="0" algn="just" eaLnBrk="1" hangingPunct="1">
              <a:lnSpc>
                <a:spcPct val="120000"/>
              </a:lnSpc>
              <a:buClr>
                <a:schemeClr val="hlink"/>
              </a:buClr>
              <a:buSzPct val="70000"/>
              <a:buFont typeface="Wingdings" panose="05000000000000000000" pitchFamily="2" charset="2"/>
              <a:buNone/>
            </a:pPr>
            <a:endParaRPr lang="pt-BR" altLang="pt-BR" sz="1800" b="1" dirty="0">
              <a:latin typeface="Arial" panose="020B0604020202020204" pitchFamily="34" charset="0"/>
              <a:cs typeface="Arial" panose="020B0604020202020204" pitchFamily="34" charset="0"/>
            </a:endParaRPr>
          </a:p>
          <a:p>
            <a:pPr marL="0" algn="just" eaLnBrk="1" hangingPunct="1">
              <a:lnSpc>
                <a:spcPct val="120000"/>
              </a:lnSpc>
              <a:buClr>
                <a:schemeClr val="hlink"/>
              </a:buClr>
              <a:buSzPct val="70000"/>
              <a:buFont typeface="Wingdings" panose="05000000000000000000" pitchFamily="2" charset="2"/>
              <a:buNone/>
            </a:pPr>
            <a:endParaRPr lang="pt-BR" altLang="pt-BR" sz="1800" b="1" dirty="0">
              <a:latin typeface="Arial" panose="020B0604020202020204" pitchFamily="34" charset="0"/>
              <a:cs typeface="Arial" panose="020B0604020202020204" pitchFamily="34" charset="0"/>
            </a:endParaRPr>
          </a:p>
          <a:p>
            <a:pPr marL="0" algn="just" eaLnBrk="1" hangingPunct="1">
              <a:lnSpc>
                <a:spcPct val="120000"/>
              </a:lnSpc>
              <a:buClr>
                <a:schemeClr val="hlink"/>
              </a:buClr>
              <a:buSzPct val="70000"/>
              <a:buFont typeface="Wingdings" panose="05000000000000000000" pitchFamily="2" charset="2"/>
              <a:buNone/>
            </a:pPr>
            <a:endParaRPr lang="pt-BR" altLang="pt-BR" sz="1800" b="1" dirty="0">
              <a:latin typeface="Arial" panose="020B0604020202020204" pitchFamily="34" charset="0"/>
              <a:cs typeface="Arial" panose="020B0604020202020204" pitchFamily="34" charset="0"/>
            </a:endParaRPr>
          </a:p>
          <a:p>
            <a:pPr marL="0" algn="just" eaLnBrk="1" hangingPunct="1">
              <a:lnSpc>
                <a:spcPct val="120000"/>
              </a:lnSpc>
              <a:buClr>
                <a:schemeClr val="hlink"/>
              </a:buClr>
              <a:buSzPct val="70000"/>
              <a:buFont typeface="Wingdings" panose="05000000000000000000" pitchFamily="2" charset="2"/>
              <a:buNone/>
            </a:pPr>
            <a:endParaRPr lang="pt-BR" altLang="pt-BR" sz="1800" b="1" dirty="0">
              <a:latin typeface="Arial" panose="020B0604020202020204" pitchFamily="34" charset="0"/>
              <a:cs typeface="Arial" panose="020B0604020202020204" pitchFamily="34" charset="0"/>
            </a:endParaRPr>
          </a:p>
          <a:p>
            <a:pPr marL="0" algn="just" eaLnBrk="1" hangingPunct="1">
              <a:lnSpc>
                <a:spcPct val="120000"/>
              </a:lnSpc>
              <a:buClr>
                <a:schemeClr val="hlink"/>
              </a:buClr>
              <a:buSzPct val="70000"/>
              <a:buFont typeface="Wingdings" panose="05000000000000000000" pitchFamily="2" charset="2"/>
              <a:buNone/>
            </a:pPr>
            <a:endParaRPr lang="pt-BR" altLang="pt-BR" sz="1800" b="1" dirty="0">
              <a:latin typeface="Arial" panose="020B0604020202020204" pitchFamily="34" charset="0"/>
              <a:cs typeface="Arial" panose="020B0604020202020204" pitchFamily="34" charset="0"/>
            </a:endParaRPr>
          </a:p>
          <a:p>
            <a:pPr marL="0" algn="just" eaLnBrk="1" hangingPunct="1">
              <a:lnSpc>
                <a:spcPct val="120000"/>
              </a:lnSpc>
              <a:buClr>
                <a:schemeClr val="hlink"/>
              </a:buClr>
              <a:buSzPct val="70000"/>
              <a:buFont typeface="Wingdings" panose="05000000000000000000" pitchFamily="2" charset="2"/>
              <a:buNone/>
            </a:pPr>
            <a:endParaRPr lang="pt-BR" altLang="pt-BR" sz="1800" b="1" dirty="0">
              <a:latin typeface="Arial" panose="020B0604020202020204" pitchFamily="34" charset="0"/>
              <a:cs typeface="Arial" panose="020B0604020202020204" pitchFamily="34" charset="0"/>
            </a:endParaRPr>
          </a:p>
          <a:p>
            <a:pPr marL="0" algn="just" eaLnBrk="1" hangingPunct="1">
              <a:lnSpc>
                <a:spcPct val="120000"/>
              </a:lnSpc>
              <a:buClr>
                <a:schemeClr val="hlink"/>
              </a:buClr>
              <a:buSzPct val="70000"/>
              <a:buFont typeface="Wingdings" panose="05000000000000000000" pitchFamily="2" charset="2"/>
              <a:buNone/>
            </a:pPr>
            <a:r>
              <a:rPr lang="pt-BR" altLang="pt-BR" sz="1800" b="1" dirty="0">
                <a:latin typeface="Arial" panose="020B0604020202020204" pitchFamily="34" charset="0"/>
                <a:cs typeface="Arial" panose="020B0604020202020204" pitchFamily="34" charset="0"/>
              </a:rPr>
              <a:t>Toda a aprendizagem é criativa, pois resulta na emergência de padrões de atividade neural que não são geneticamente programados, mas que são formados ao longo da vida.</a:t>
            </a:r>
          </a:p>
          <a:p>
            <a:pPr marL="0" algn="just" eaLnBrk="1" hangingPunct="1">
              <a:lnSpc>
                <a:spcPct val="120000"/>
              </a:lnSpc>
              <a:buClr>
                <a:schemeClr val="hlink"/>
              </a:buClr>
              <a:buSzPct val="70000"/>
              <a:buFont typeface="Wingdings" panose="05000000000000000000" pitchFamily="2" charset="2"/>
              <a:buNone/>
            </a:pPr>
            <a:r>
              <a:rPr lang="pt-BR" altLang="pt-BR" sz="1800" b="1" dirty="0">
                <a:latin typeface="Arial" panose="020B0604020202020204" pitchFamily="34" charset="0"/>
                <a:cs typeface="Arial" panose="020B0604020202020204" pitchFamily="34" charset="0"/>
              </a:rPr>
              <a:t/>
            </a:r>
            <a:br>
              <a:rPr lang="pt-BR" altLang="pt-BR" sz="1800" b="1" dirty="0">
                <a:latin typeface="Arial" panose="020B0604020202020204" pitchFamily="34" charset="0"/>
                <a:cs typeface="Arial" panose="020B0604020202020204" pitchFamily="34" charset="0"/>
              </a:rPr>
            </a:br>
            <a:endParaRPr lang="pt-BR" altLang="pt-BR" sz="1800" b="1" dirty="0">
              <a:latin typeface="Arial" panose="020B0604020202020204" pitchFamily="34" charset="0"/>
              <a:cs typeface="Arial" panose="020B0604020202020204" pitchFamily="34" charset="0"/>
            </a:endParaRPr>
          </a:p>
        </p:txBody>
      </p:sp>
      <p:pic>
        <p:nvPicPr>
          <p:cNvPr id="10" name="Picture 2" descr="http://portalcienciaevida.uol.com.br/esps/Edicoes/38/imagens/i99984.jpg"/>
          <p:cNvPicPr>
            <a:picLocks noChangeAspect="1" noChangeArrowheads="1"/>
          </p:cNvPicPr>
          <p:nvPr/>
        </p:nvPicPr>
        <p:blipFill rotWithShape="1">
          <a:blip r:embed="rId2">
            <a:extLst>
              <a:ext uri="{28A0092B-C50C-407E-A947-70E740481C1C}">
                <a14:useLocalDpi xmlns:a14="http://schemas.microsoft.com/office/drawing/2010/main" val="0"/>
              </a:ext>
            </a:extLst>
          </a:blip>
          <a:srcRect l="627" t="9380" r="1804" b="48206"/>
          <a:stretch/>
        </p:blipFill>
        <p:spPr bwMode="auto">
          <a:xfrm>
            <a:off x="4140879" y="3434354"/>
            <a:ext cx="3534539" cy="1625206"/>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6" descr="Resultado de imagem para plasticidade cerebral e aprendizage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2" name="Picture 8" descr="Resultado de imagem para plasticidade cerebral e aprendizagem"/>
          <p:cNvPicPr>
            <a:picLocks noChangeAspect="1" noChangeArrowheads="1"/>
          </p:cNvPicPr>
          <p:nvPr/>
        </p:nvPicPr>
        <p:blipFill rotWithShape="1">
          <a:blip r:embed="rId3">
            <a:extLst>
              <a:ext uri="{28A0092B-C50C-407E-A947-70E740481C1C}">
                <a14:useLocalDpi xmlns:a14="http://schemas.microsoft.com/office/drawing/2010/main" val="0"/>
              </a:ext>
            </a:extLst>
          </a:blip>
          <a:srcRect t="6805" b="959"/>
          <a:stretch/>
        </p:blipFill>
        <p:spPr bwMode="auto">
          <a:xfrm>
            <a:off x="1289080" y="3415788"/>
            <a:ext cx="1811309" cy="1670666"/>
          </a:xfrm>
          <a:prstGeom prst="rect">
            <a:avLst/>
          </a:prstGeom>
          <a:noFill/>
          <a:extLst>
            <a:ext uri="{909E8E84-426E-40DD-AFC4-6F175D3DCCD1}">
              <a14:hiddenFill xmlns:a14="http://schemas.microsoft.com/office/drawing/2010/main">
                <a:solidFill>
                  <a:srgbClr val="FFFFFF"/>
                </a:solidFill>
              </a14:hiddenFill>
            </a:ext>
          </a:extLst>
        </p:spPr>
      </p:pic>
      <p:sp>
        <p:nvSpPr>
          <p:cNvPr id="13" name="Retângulo 12"/>
          <p:cNvSpPr/>
          <p:nvPr/>
        </p:nvSpPr>
        <p:spPr>
          <a:xfrm>
            <a:off x="1601189" y="192699"/>
            <a:ext cx="7195196" cy="461665"/>
          </a:xfrm>
          <a:prstGeom prst="rect">
            <a:avLst/>
          </a:prstGeom>
        </p:spPr>
        <p:txBody>
          <a:bodyPr wrap="square">
            <a:spAutoFit/>
          </a:bodyPr>
          <a:lstStyle/>
          <a:p>
            <a:pPr eaLnBrk="0" fontAlgn="base" hangingPunct="0">
              <a:spcBef>
                <a:spcPct val="0"/>
              </a:spcBef>
              <a:spcAft>
                <a:spcPts val="600"/>
              </a:spcAft>
            </a:pPr>
            <a:r>
              <a:rPr lang="pt-BR" altLang="pt-BR" b="1" dirty="0">
                <a:solidFill>
                  <a:schemeClr val="accent5">
                    <a:lumMod val="75000"/>
                  </a:schemeClr>
                </a:solidFill>
                <a:latin typeface="Arial" panose="020B0604020202020204" pitchFamily="34" charset="0"/>
                <a:cs typeface="Arial" panose="020B0604020202020204" pitchFamily="34" charset="0"/>
              </a:rPr>
              <a:t>	</a:t>
            </a:r>
            <a:r>
              <a:rPr lang="pt-BR" altLang="pt-BR" sz="2400" b="1" dirty="0">
                <a:solidFill>
                  <a:schemeClr val="accent5">
                    <a:lumMod val="75000"/>
                  </a:schemeClr>
                </a:solidFill>
                <a:latin typeface="Arial" panose="020B0604020202020204" pitchFamily="34" charset="0"/>
                <a:cs typeface="Arial" panose="020B0604020202020204" pitchFamily="34" charset="0"/>
              </a:rPr>
              <a:t>Concluindo ...</a:t>
            </a:r>
          </a:p>
        </p:txBody>
      </p:sp>
      <p:sp>
        <p:nvSpPr>
          <p:cNvPr id="14"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81</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905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blinds(horizontal)">
                                      <p:cBhvr>
                                        <p:cTn id="16" dur="500"/>
                                        <p:tgtEl>
                                          <p:spTgt spid="9">
                                            <p:txEl>
                                              <p:pRg st="1" end="1"/>
                                            </p:txEl>
                                          </p:spTgt>
                                        </p:tgtEl>
                                      </p:cBhvr>
                                    </p:animEffect>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blinds(horizontal)">
                                      <p:cBhvr>
                                        <p:cTn id="20" dur="500"/>
                                        <p:tgtEl>
                                          <p:spTgt spid="9">
                                            <p:txEl>
                                              <p:pRg st="2" end="2"/>
                                            </p:txEl>
                                          </p:spTgt>
                                        </p:tgtEl>
                                      </p:cBhvr>
                                    </p:animEffect>
                                  </p:childTnLst>
                                </p:cTn>
                              </p:par>
                            </p:childTnLst>
                          </p:cTn>
                        </p:par>
                        <p:par>
                          <p:cTn id="21" fill="hold">
                            <p:stCondLst>
                              <p:cond delay="1500"/>
                            </p:stCondLst>
                            <p:childTnLst>
                              <p:par>
                                <p:cTn id="22" presetID="3" presetClass="entr" presetSubtype="10" fill="hold" nodeType="after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blinds(horizontal)">
                                      <p:cBhvr>
                                        <p:cTn id="24" dur="500"/>
                                        <p:tgtEl>
                                          <p:spTgt spid="9">
                                            <p:txEl>
                                              <p:pRg st="3" end="3"/>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2500"/>
                            </p:stCondLst>
                            <p:childTnLst>
                              <p:par>
                                <p:cTn id="30" presetID="6" presetClass="entr" presetSubtype="32"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out)">
                                      <p:cBhvr>
                                        <p:cTn id="32" dur="2000"/>
                                        <p:tgtEl>
                                          <p:spTgt spid="10"/>
                                        </p:tgtEl>
                                      </p:cBhvr>
                                    </p:animEffect>
                                  </p:childTnLst>
                                </p:cTn>
                              </p:par>
                            </p:childTnLst>
                          </p:cTn>
                        </p:par>
                        <p:par>
                          <p:cTn id="33" fill="hold">
                            <p:stCondLst>
                              <p:cond delay="4500"/>
                            </p:stCondLst>
                            <p:childTnLst>
                              <p:par>
                                <p:cTn id="34" presetID="18" presetClass="entr" presetSubtype="12" fill="hold" nodeType="afterEffect">
                                  <p:stCondLst>
                                    <p:cond delay="0"/>
                                  </p:stCondLst>
                                  <p:childTnLst>
                                    <p:set>
                                      <p:cBhvr>
                                        <p:cTn id="35" dur="1" fill="hold">
                                          <p:stCondLst>
                                            <p:cond delay="0"/>
                                          </p:stCondLst>
                                        </p:cTn>
                                        <p:tgtEl>
                                          <p:spTgt spid="9">
                                            <p:txEl>
                                              <p:pRg st="10" end="10"/>
                                            </p:txEl>
                                          </p:spTgt>
                                        </p:tgtEl>
                                        <p:attrNameLst>
                                          <p:attrName>style.visibility</p:attrName>
                                        </p:attrNameLst>
                                      </p:cBhvr>
                                      <p:to>
                                        <p:strVal val="visible"/>
                                      </p:to>
                                    </p:set>
                                    <p:animEffect transition="in" filter="strips(downLeft)">
                                      <p:cBhvr>
                                        <p:cTn id="36" dur="500"/>
                                        <p:tgtEl>
                                          <p:spTgt spid="9">
                                            <p:txEl>
                                              <p:pRg st="10" end="10"/>
                                            </p:txEl>
                                          </p:spTgt>
                                        </p:tgtEl>
                                      </p:cBhvr>
                                    </p:animEffect>
                                  </p:childTnLst>
                                </p:cTn>
                              </p:par>
                            </p:childTnLst>
                          </p:cTn>
                        </p:par>
                        <p:par>
                          <p:cTn id="37" fill="hold">
                            <p:stCondLst>
                              <p:cond delay="5000"/>
                            </p:stCondLst>
                            <p:childTnLst>
                              <p:par>
                                <p:cTn id="38" presetID="26" presetClass="emph" presetSubtype="0" fill="hold" nodeType="afterEffect">
                                  <p:stCondLst>
                                    <p:cond delay="0"/>
                                  </p:stCondLst>
                                  <p:childTnLst>
                                    <p:animEffect transition="out" filter="fade">
                                      <p:cBhvr>
                                        <p:cTn id="39" dur="500" tmFilter="0, 0; .2, .5; .8, .5; 1, 0"/>
                                        <p:tgtEl>
                                          <p:spTgt spid="9">
                                            <p:txEl>
                                              <p:pRg st="10" end="10"/>
                                            </p:txEl>
                                          </p:spTgt>
                                        </p:tgtEl>
                                      </p:cBhvr>
                                    </p:animEffect>
                                    <p:animScale>
                                      <p:cBhvr>
                                        <p:cTn id="40" dur="250" autoRev="1" fill="hold"/>
                                        <p:tgtEl>
                                          <p:spTgt spid="9">
                                            <p:txEl>
                                              <p:pRg st="10" end="10"/>
                                            </p:txEl>
                                          </p:spTgt>
                                        </p:tgtEl>
                                      </p:cBhvr>
                                      <p:by x="105000" y="105000"/>
                                    </p:animScale>
                                  </p:childTnLst>
                                </p:cTn>
                              </p:par>
                            </p:childTnLst>
                          </p:cTn>
                        </p:par>
                        <p:par>
                          <p:cTn id="41" fill="hold">
                            <p:stCondLst>
                              <p:cond delay="5500"/>
                            </p:stCondLst>
                            <p:childTnLst>
                              <p:par>
                                <p:cTn id="42" presetID="26" presetClass="emph" presetSubtype="0" fill="hold" nodeType="afterEffect">
                                  <p:stCondLst>
                                    <p:cond delay="0"/>
                                  </p:stCondLst>
                                  <p:childTnLst>
                                    <p:animEffect transition="out" filter="fade">
                                      <p:cBhvr>
                                        <p:cTn id="43" dur="500" tmFilter="0, 0; .2, .5; .8, .5; 1, 0"/>
                                        <p:tgtEl>
                                          <p:spTgt spid="9">
                                            <p:txEl>
                                              <p:pRg st="10" end="10"/>
                                            </p:txEl>
                                          </p:spTgt>
                                        </p:tgtEl>
                                      </p:cBhvr>
                                    </p:animEffect>
                                    <p:animScale>
                                      <p:cBhvr>
                                        <p:cTn id="44" dur="250" autoRev="1" fill="hold"/>
                                        <p:tgtEl>
                                          <p:spTgt spid="9">
                                            <p:txEl>
                                              <p:pRg st="10" end="1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424" y="1185863"/>
            <a:ext cx="4819245" cy="5102252"/>
          </a:xfrm>
          <a:prstGeom prst="rect">
            <a:avLst/>
          </a:prstGeom>
        </p:spPr>
      </p:pic>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82</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81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7555" y="1042988"/>
            <a:ext cx="5968890" cy="5245126"/>
          </a:xfrm>
          <a:prstGeom prst="rect">
            <a:avLst/>
          </a:prstGeom>
        </p:spPr>
      </p:pic>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83</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375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6066" y="1114425"/>
            <a:ext cx="5251867" cy="5173689"/>
          </a:xfrm>
          <a:prstGeom prst="rect">
            <a:avLst/>
          </a:prstGeom>
        </p:spPr>
      </p:pic>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84</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766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cstate="print">
            <a:extLst>
              <a:ext uri="{28A0092B-C50C-407E-A947-70E740481C1C}">
                <a14:useLocalDpi xmlns:a14="http://schemas.microsoft.com/office/drawing/2010/main" val="0"/>
              </a:ext>
            </a:extLst>
          </a:blip>
          <a:srcRect l="3573" t="3077" b="3077"/>
          <a:stretch/>
        </p:blipFill>
        <p:spPr>
          <a:xfrm>
            <a:off x="613611" y="1074821"/>
            <a:ext cx="7916778" cy="5277853"/>
          </a:xfrm>
          <a:prstGeom prst="rect">
            <a:avLst/>
          </a:prstGeom>
        </p:spPr>
      </p:pic>
      <p:sp>
        <p:nvSpPr>
          <p:cNvPr id="4"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85</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693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01188" y="192699"/>
            <a:ext cx="7542811" cy="830997"/>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Abordagem nos casos de dificuldades de aprendizagem</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86</a:t>
            </a:fld>
            <a:endParaRPr lang="pt-BR" b="1" dirty="0">
              <a:latin typeface="Arial" panose="020B0604020202020204" pitchFamily="34" charset="0"/>
              <a:cs typeface="Arial" panose="020B0604020202020204" pitchFamily="34" charset="0"/>
            </a:endParaRPr>
          </a:p>
        </p:txBody>
      </p:sp>
      <p:pic>
        <p:nvPicPr>
          <p:cNvPr id="8" name="Imagem 7"/>
          <p:cNvPicPr>
            <a:picLocks noChangeAspect="1"/>
          </p:cNvPicPr>
          <p:nvPr/>
        </p:nvPicPr>
        <p:blipFill>
          <a:blip r:embed="rId2"/>
          <a:stretch>
            <a:fillRect/>
          </a:stretch>
        </p:blipFill>
        <p:spPr>
          <a:xfrm>
            <a:off x="1218031" y="1718830"/>
            <a:ext cx="6707939" cy="4404880"/>
          </a:xfrm>
          <a:prstGeom prst="rect">
            <a:avLst/>
          </a:prstGeom>
        </p:spPr>
      </p:pic>
    </p:spTree>
    <p:extLst>
      <p:ext uri="{BB962C8B-B14F-4D97-AF65-F5344CB8AC3E}">
        <p14:creationId xmlns:p14="http://schemas.microsoft.com/office/powerpoint/2010/main" val="19675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rot="5400000">
            <a:off x="1940856" y="464077"/>
            <a:ext cx="5262288" cy="6497782"/>
          </a:xfrm>
          <a:prstGeom prst="rect">
            <a:avLst/>
          </a:prstGeom>
        </p:spPr>
      </p:pic>
      <p:sp>
        <p:nvSpPr>
          <p:cNvPr id="3"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87</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15507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a:stretch/>
        </p:blipFill>
        <p:spPr>
          <a:xfrm rot="5400000">
            <a:off x="1924511" y="480421"/>
            <a:ext cx="5262289" cy="6465097"/>
          </a:xfrm>
          <a:prstGeom prst="rect">
            <a:avLst/>
          </a:prstGeom>
        </p:spPr>
      </p:pic>
      <p:sp>
        <p:nvSpPr>
          <p:cNvPr id="4"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88</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38301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b="10566"/>
          <a:stretch/>
        </p:blipFill>
        <p:spPr>
          <a:xfrm>
            <a:off x="2656609" y="1272309"/>
            <a:ext cx="3830782" cy="4685146"/>
          </a:xfrm>
          <a:prstGeom prst="rect">
            <a:avLst/>
          </a:prstGeom>
        </p:spPr>
      </p:pic>
      <p:sp>
        <p:nvSpPr>
          <p:cNvPr id="3"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89</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922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601189" y="192699"/>
            <a:ext cx="5866412" cy="907941"/>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Tabulação – Fund. I</a:t>
            </a:r>
          </a:p>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Identificação do problema</a:t>
            </a:r>
          </a:p>
        </p:txBody>
      </p:sp>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9</a:t>
            </a:fld>
            <a:endParaRPr lang="pt-BR" b="1" dirty="0">
              <a:latin typeface="Arial" panose="020B0604020202020204" pitchFamily="34" charset="0"/>
              <a:cs typeface="Arial" panose="020B0604020202020204" pitchFamily="34" charset="0"/>
            </a:endParaRPr>
          </a:p>
        </p:txBody>
      </p:sp>
      <p:graphicFrame>
        <p:nvGraphicFramePr>
          <p:cNvPr id="3" name="Tabela 2">
            <a:extLst>
              <a:ext uri="{FF2B5EF4-FFF2-40B4-BE49-F238E27FC236}">
                <a16:creationId xmlns:a16="http://schemas.microsoft.com/office/drawing/2014/main" xmlns="" id="{AA8F2315-E044-44F9-BC86-359BE2B8D294}"/>
              </a:ext>
            </a:extLst>
          </p:cNvPr>
          <p:cNvGraphicFramePr>
            <a:graphicFrameLocks noGrp="1"/>
          </p:cNvGraphicFramePr>
          <p:nvPr>
            <p:extLst>
              <p:ext uri="{D42A27DB-BD31-4B8C-83A1-F6EECF244321}">
                <p14:modId xmlns:p14="http://schemas.microsoft.com/office/powerpoint/2010/main" val="1285866518"/>
              </p:ext>
            </p:extLst>
          </p:nvPr>
        </p:nvGraphicFramePr>
        <p:xfrm>
          <a:off x="346075" y="1354081"/>
          <a:ext cx="8451850" cy="4935736"/>
        </p:xfrm>
        <a:graphic>
          <a:graphicData uri="http://schemas.openxmlformats.org/drawingml/2006/table">
            <a:tbl>
              <a:tblPr/>
              <a:tblGrid>
                <a:gridCol w="1632272">
                  <a:extLst>
                    <a:ext uri="{9D8B030D-6E8A-4147-A177-3AD203B41FA5}">
                      <a16:colId xmlns:a16="http://schemas.microsoft.com/office/drawing/2014/main" xmlns="" val="1877516525"/>
                    </a:ext>
                  </a:extLst>
                </a:gridCol>
                <a:gridCol w="2932556">
                  <a:extLst>
                    <a:ext uri="{9D8B030D-6E8A-4147-A177-3AD203B41FA5}">
                      <a16:colId xmlns:a16="http://schemas.microsoft.com/office/drawing/2014/main" xmlns="" val="3596661469"/>
                    </a:ext>
                  </a:extLst>
                </a:gridCol>
                <a:gridCol w="1680688">
                  <a:extLst>
                    <a:ext uri="{9D8B030D-6E8A-4147-A177-3AD203B41FA5}">
                      <a16:colId xmlns:a16="http://schemas.microsoft.com/office/drawing/2014/main" xmlns="" val="3993854262"/>
                    </a:ext>
                  </a:extLst>
                </a:gridCol>
                <a:gridCol w="2206334">
                  <a:extLst>
                    <a:ext uri="{9D8B030D-6E8A-4147-A177-3AD203B41FA5}">
                      <a16:colId xmlns:a16="http://schemas.microsoft.com/office/drawing/2014/main" xmlns="" val="3686286016"/>
                    </a:ext>
                  </a:extLst>
                </a:gridCol>
              </a:tblGrid>
              <a:tr h="354980">
                <a:tc>
                  <a:txBody>
                    <a:bodyPr/>
                    <a:lstStyle/>
                    <a:p>
                      <a:pPr algn="l" fontAlgn="b"/>
                      <a:r>
                        <a:rPr lang="pt-BR" sz="1000" b="1" i="0" u="none" strike="noStrike" dirty="0">
                          <a:solidFill>
                            <a:srgbClr val="000000"/>
                          </a:solidFill>
                          <a:effectLst/>
                          <a:latin typeface="Calibri" panose="020F0502020204030204" pitchFamily="34" charset="0"/>
                        </a:rPr>
                        <a:t>2º Ano B Polivalente </a:t>
                      </a:r>
                      <a:br>
                        <a:rPr lang="pt-BR" sz="1000" b="1" i="0" u="none" strike="noStrike" dirty="0">
                          <a:solidFill>
                            <a:srgbClr val="000000"/>
                          </a:solidFill>
                          <a:effectLst/>
                          <a:latin typeface="Calibri" panose="020F0502020204030204" pitchFamily="34" charset="0"/>
                        </a:rPr>
                      </a:br>
                      <a:r>
                        <a:rPr lang="pt-BR" sz="1000" b="1" i="0" u="none" strike="noStrike" dirty="0">
                          <a:solidFill>
                            <a:srgbClr val="000000"/>
                          </a:solidFill>
                          <a:effectLst/>
                          <a:latin typeface="Calibri" panose="020F0502020204030204" pitchFamily="34" charset="0"/>
                        </a:rPr>
                        <a:t>Profa. Vanessa Geraldi Leite</a:t>
                      </a:r>
                    </a:p>
                  </a:txBody>
                  <a:tcPr marL="4844" marR="4844" marT="4844" marB="232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000" b="1" i="0" u="none" strike="noStrike" dirty="0">
                          <a:solidFill>
                            <a:srgbClr val="000000"/>
                          </a:solidFill>
                          <a:effectLst/>
                          <a:latin typeface="Calibri" panose="020F0502020204030204" pitchFamily="34" charset="0"/>
                        </a:rPr>
                        <a:t>3º Ano Polivalente </a:t>
                      </a:r>
                      <a:br>
                        <a:rPr lang="pt-BR" sz="1000" b="1" i="0" u="none" strike="noStrike" dirty="0">
                          <a:solidFill>
                            <a:srgbClr val="000000"/>
                          </a:solidFill>
                          <a:effectLst/>
                          <a:latin typeface="Calibri" panose="020F0502020204030204" pitchFamily="34" charset="0"/>
                        </a:rPr>
                      </a:br>
                      <a:r>
                        <a:rPr lang="pt-BR" sz="1000" b="1" i="0" u="none" strike="noStrike" dirty="0">
                          <a:solidFill>
                            <a:srgbClr val="000000"/>
                          </a:solidFill>
                          <a:effectLst/>
                          <a:latin typeface="Calibri" panose="020F0502020204030204" pitchFamily="34" charset="0"/>
                        </a:rPr>
                        <a:t>Profa. Maissoun Naddi Awada</a:t>
                      </a:r>
                    </a:p>
                  </a:txBody>
                  <a:tcPr marL="4844" marR="4844" marT="4844" marB="232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000" b="1" i="0" u="none" strike="noStrike" dirty="0">
                          <a:solidFill>
                            <a:srgbClr val="000000"/>
                          </a:solidFill>
                          <a:effectLst/>
                          <a:latin typeface="Calibri" panose="020F0502020204030204" pitchFamily="34" charset="0"/>
                        </a:rPr>
                        <a:t>4º Ano Polivalente </a:t>
                      </a:r>
                      <a:br>
                        <a:rPr lang="pt-BR" sz="1000" b="1" i="0" u="none" strike="noStrike" dirty="0">
                          <a:solidFill>
                            <a:srgbClr val="000000"/>
                          </a:solidFill>
                          <a:effectLst/>
                          <a:latin typeface="Calibri" panose="020F0502020204030204" pitchFamily="34" charset="0"/>
                        </a:rPr>
                      </a:br>
                      <a:r>
                        <a:rPr lang="pt-BR" sz="1000" b="1" i="0" u="none" strike="noStrike" dirty="0">
                          <a:solidFill>
                            <a:srgbClr val="000000"/>
                          </a:solidFill>
                          <a:effectLst/>
                          <a:latin typeface="Calibri" panose="020F0502020204030204" pitchFamily="34" charset="0"/>
                        </a:rPr>
                        <a:t>Profa. Katia Regina Cantagalo Pereira</a:t>
                      </a:r>
                    </a:p>
                  </a:txBody>
                  <a:tcPr marL="4844" marR="4844" marT="4844" marB="232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pt-BR" sz="1000" b="1" i="0" u="none" strike="noStrike" dirty="0">
                          <a:solidFill>
                            <a:srgbClr val="000000"/>
                          </a:solidFill>
                          <a:effectLst/>
                          <a:latin typeface="Calibri" panose="020F0502020204030204" pitchFamily="34" charset="0"/>
                        </a:rPr>
                        <a:t>5º Ano Polivalente </a:t>
                      </a:r>
                      <a:br>
                        <a:rPr lang="pt-BR" sz="1000" b="1" i="0" u="none" strike="noStrike" dirty="0">
                          <a:solidFill>
                            <a:srgbClr val="000000"/>
                          </a:solidFill>
                          <a:effectLst/>
                          <a:latin typeface="Calibri" panose="020F0502020204030204" pitchFamily="34" charset="0"/>
                        </a:rPr>
                      </a:br>
                      <a:r>
                        <a:rPr lang="pt-BR" sz="1000" b="1" i="0" u="none" strike="noStrike" dirty="0">
                          <a:solidFill>
                            <a:srgbClr val="000000"/>
                          </a:solidFill>
                          <a:effectLst/>
                          <a:latin typeface="Calibri" panose="020F0502020204030204" pitchFamily="34" charset="0"/>
                        </a:rPr>
                        <a:t>Profa. Ilectra Iksilara</a:t>
                      </a:r>
                    </a:p>
                  </a:txBody>
                  <a:tcPr marL="4844" marR="4844" marT="4844" marB="232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351078863"/>
                  </a:ext>
                </a:extLst>
              </a:tr>
              <a:tr h="4450439">
                <a:tc>
                  <a:txBody>
                    <a:bodyPr/>
                    <a:lstStyle/>
                    <a:p>
                      <a:pPr algn="l" fontAlgn="b"/>
                      <a:r>
                        <a:rPr lang="pt-BR" sz="900" b="0" i="0" u="none" strike="noStrike" dirty="0">
                          <a:solidFill>
                            <a:srgbClr val="000000"/>
                          </a:solidFill>
                          <a:effectLst/>
                          <a:latin typeface="+mn-lt"/>
                        </a:rPr>
                        <a:t>1) Os alunos possuem dificuldades em concentração pois os mesmos frequentemente, estão preocupados com os afazeres do colega. </a:t>
                      </a:r>
                      <a:r>
                        <a:rPr lang="pt-BR" sz="900" b="1" i="0" u="none" strike="noStrike" dirty="0">
                          <a:solidFill>
                            <a:srgbClr val="000000"/>
                          </a:solidFill>
                          <a:effectLst/>
                          <a:latin typeface="+mn-lt"/>
                        </a:rPr>
                        <a:t>[1]</a:t>
                      </a:r>
                      <a:r>
                        <a:rPr lang="pt-BR" sz="900" b="0" i="0" u="none" strike="noStrike" dirty="0">
                          <a:solidFill>
                            <a:srgbClr val="000000"/>
                          </a:solidFill>
                          <a:effectLst/>
                          <a:latin typeface="+mn-lt"/>
                        </a:rPr>
                        <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2) Meus alunos possuem dificuldade em sua organização espacial. Esta dificuldade reflete em seus cadernos, livros didáticos e também em seu próprio lugar.</a:t>
                      </a:r>
                      <a:r>
                        <a:rPr lang="pt-BR" sz="900" b="1" i="0" u="none" strike="noStrike" dirty="0">
                          <a:solidFill>
                            <a:srgbClr val="000000"/>
                          </a:solidFill>
                          <a:effectLst/>
                          <a:latin typeface="+mn-lt"/>
                        </a:rPr>
                        <a:t>[17}</a:t>
                      </a:r>
                      <a:r>
                        <a:rPr lang="pt-BR" sz="900" b="0" i="0" u="none" strike="noStrike" dirty="0">
                          <a:solidFill>
                            <a:srgbClr val="000000"/>
                          </a:solidFill>
                          <a:effectLst/>
                          <a:latin typeface="+mn-lt"/>
                        </a:rPr>
                        <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3) Dificuldade em aceitar regras de convívio social, principalmente em jogos e brincadeiras extraclasse.</a:t>
                      </a:r>
                      <a:r>
                        <a:rPr lang="pt-BR" sz="900" b="1" i="0" u="none" strike="noStrike" dirty="0">
                          <a:solidFill>
                            <a:srgbClr val="000000"/>
                          </a:solidFill>
                          <a:effectLst/>
                          <a:latin typeface="+mn-lt"/>
                        </a:rPr>
                        <a:t>[5]</a:t>
                      </a:r>
                      <a:r>
                        <a:rPr lang="pt-BR" sz="900" b="0" i="0" u="none" strike="noStrike" dirty="0">
                          <a:solidFill>
                            <a:srgbClr val="000000"/>
                          </a:solidFill>
                          <a:effectLst/>
                          <a:latin typeface="+mn-lt"/>
                        </a:rPr>
                        <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4) No geral, a sala possui dificuldade em aceitar limites pré-estabelecidos. </a:t>
                      </a:r>
                      <a:r>
                        <a:rPr lang="pt-BR" sz="900" b="1" i="0" u="none" strike="noStrike" dirty="0">
                          <a:solidFill>
                            <a:srgbClr val="000000"/>
                          </a:solidFill>
                          <a:effectLst/>
                          <a:latin typeface="+mn-lt"/>
                        </a:rPr>
                        <a:t>[13]</a:t>
                      </a:r>
                      <a:r>
                        <a:rPr lang="pt-BR" sz="900" b="0" i="0" u="none" strike="noStrike" dirty="0">
                          <a:solidFill>
                            <a:srgbClr val="000000"/>
                          </a:solidFill>
                          <a:effectLst/>
                          <a:latin typeface="+mn-lt"/>
                        </a:rPr>
                        <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5) Meus alunos possuem dificuldade em entender princípios de ortografia e interpretação (leitura)</a:t>
                      </a:r>
                      <a:r>
                        <a:rPr lang="pt-BR" sz="900" b="1" i="0" u="none" strike="noStrike" dirty="0">
                          <a:solidFill>
                            <a:srgbClr val="000000"/>
                          </a:solidFill>
                          <a:effectLst/>
                          <a:latin typeface="+mn-lt"/>
                        </a:rPr>
                        <a:t>[22]</a:t>
                      </a:r>
                      <a:endParaRPr lang="pt-BR" sz="900" b="0" i="0" u="none" strike="noStrike" dirty="0">
                        <a:solidFill>
                          <a:srgbClr val="000000"/>
                        </a:solidFill>
                        <a:effectLst/>
                        <a:latin typeface="+mn-lt"/>
                      </a:endParaRPr>
                    </a:p>
                  </a:txBody>
                  <a:tcPr marL="4844" marR="4844" marT="4844" marB="232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t-BR" sz="900" b="0" i="0" u="none" strike="noStrike" dirty="0">
                          <a:solidFill>
                            <a:srgbClr val="000000"/>
                          </a:solidFill>
                          <a:effectLst/>
                          <a:latin typeface="+mn-lt"/>
                        </a:rPr>
                        <a:t>. A sala do 3o. Ano é composta por 15 meninos e 9 meninas. No início do ano (fevereiro e março), os alunos tinham muita dificuldade de concentração, não conseguiam permanecer sentados.</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 No momento, de modo geral a sala é esperta, comunicativa e entrosada. Gostam de participar das atividades propostas, de auxiliar os amigos e de realizar as atividades em grupo.</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 Os alunos citados abaixo merecem um olhar diferenciado:</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 Hassan Zaher: o aluno possui muita dificuldade (não Lê nem escreve), tem dificuldade para memorizar. Ele consegue repetir no momento e depois esquece. o aluno é extremamente dependente da professora, não consegue realizar nada sozinho, não consegue corrigir os erros sozinho, seja ela no libro ou no caderno, pois se distrai com muita facilidade. </a:t>
                      </a:r>
                      <a:r>
                        <a:rPr lang="pt-BR" sz="900" b="1" i="0" u="none" strike="noStrike" dirty="0">
                          <a:solidFill>
                            <a:srgbClr val="000000"/>
                          </a:solidFill>
                          <a:effectLst/>
                          <a:latin typeface="+mn-lt"/>
                        </a:rPr>
                        <a:t>[22], [34], [10]</a:t>
                      </a:r>
                      <a:r>
                        <a:rPr lang="pt-BR" sz="900" b="0" i="0" u="none" strike="noStrike" dirty="0">
                          <a:solidFill>
                            <a:srgbClr val="000000"/>
                          </a:solidFill>
                          <a:effectLst/>
                          <a:latin typeface="+mn-lt"/>
                        </a:rPr>
                        <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 Mohamed Chadi: o aluno possui muita dificuldade e não demonstra interesse. É distraído, conversa, atrapalha os demais e muitas vezes é agressivo. O aluno é indisciplinado, cabendo a professora chamar-lhe a atenção em muitos momentos e isso só o atrapalha (prejudica). Não se entende a escrita. </a:t>
                      </a:r>
                      <a:r>
                        <a:rPr lang="pt-BR" sz="900" b="1" i="0" u="none" strike="noStrike" dirty="0">
                          <a:solidFill>
                            <a:srgbClr val="000000"/>
                          </a:solidFill>
                          <a:effectLst/>
                          <a:latin typeface="+mn-lt"/>
                        </a:rPr>
                        <a:t>[10], [5], [16], [12], [35]</a:t>
                      </a:r>
                      <a:r>
                        <a:rPr lang="pt-BR" sz="900" b="0" i="0" u="none" strike="noStrike" dirty="0">
                          <a:solidFill>
                            <a:srgbClr val="000000"/>
                          </a:solidFill>
                          <a:effectLst/>
                          <a:latin typeface="+mn-lt"/>
                        </a:rPr>
                        <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 Mohamed Hussein e Saier são totalmente dependentes da professora e são dispersos. </a:t>
                      </a:r>
                      <a:r>
                        <a:rPr lang="pt-BR" sz="900" b="1" i="0" u="none" strike="noStrike" dirty="0">
                          <a:solidFill>
                            <a:srgbClr val="000000"/>
                          </a:solidFill>
                          <a:effectLst/>
                          <a:latin typeface="+mn-lt"/>
                        </a:rPr>
                        <a:t>[34], [10]</a:t>
                      </a:r>
                      <a:r>
                        <a:rPr lang="pt-BR" sz="900" b="0" i="0" u="none" strike="noStrike" dirty="0">
                          <a:solidFill>
                            <a:srgbClr val="000000"/>
                          </a:solidFill>
                          <a:effectLst/>
                          <a:latin typeface="+mn-lt"/>
                        </a:rPr>
                        <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 Lamys: a aluna é muito participativa, porém tem bastante dificuldade na escrita, ela tem interesse na aula mas não consegue realizar as atividades. </a:t>
                      </a:r>
                      <a:r>
                        <a:rPr lang="pt-BR" sz="900" b="1" i="0" u="none" strike="noStrike" dirty="0">
                          <a:solidFill>
                            <a:srgbClr val="000000"/>
                          </a:solidFill>
                          <a:effectLst/>
                          <a:latin typeface="+mn-lt"/>
                        </a:rPr>
                        <a:t>[22]</a:t>
                      </a:r>
                      <a:r>
                        <a:rPr lang="pt-BR" sz="900" b="0" i="0" u="none" strike="noStrike" dirty="0">
                          <a:solidFill>
                            <a:srgbClr val="000000"/>
                          </a:solidFill>
                          <a:effectLst/>
                          <a:latin typeface="+mn-lt"/>
                        </a:rPr>
                        <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 Ali Nasser: o aluno não relaciona-se bem com os colegas, é agressivo, muito disperso e acaba deixando de realizar seus deveres. </a:t>
                      </a:r>
                      <a:r>
                        <a:rPr lang="pt-BR" sz="900" b="1" i="0" u="none" strike="noStrike" dirty="0">
                          <a:solidFill>
                            <a:srgbClr val="000000"/>
                          </a:solidFill>
                          <a:effectLst/>
                          <a:latin typeface="+mn-lt"/>
                        </a:rPr>
                        <a:t>[36], [16], [10]</a:t>
                      </a:r>
                      <a:r>
                        <a:rPr lang="pt-BR" sz="900" b="0" i="0" u="none" strike="noStrike" dirty="0">
                          <a:solidFill>
                            <a:srgbClr val="000000"/>
                          </a:solidFill>
                          <a:effectLst/>
                          <a:latin typeface="+mn-lt"/>
                        </a:rPr>
                        <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 Ali Essa: o aluno é muito inseguro, por esse motivo não consegue realizar as atividades e as avaliações. </a:t>
                      </a:r>
                      <a:r>
                        <a:rPr lang="pt-BR" sz="900" b="1" i="0" u="none" strike="noStrike" dirty="0">
                          <a:solidFill>
                            <a:srgbClr val="000000"/>
                          </a:solidFill>
                          <a:effectLst/>
                          <a:latin typeface="+mn-lt"/>
                        </a:rPr>
                        <a:t>[24]</a:t>
                      </a:r>
                      <a:endParaRPr lang="pt-BR" sz="900" b="0" i="0" u="none" strike="noStrike" dirty="0">
                        <a:solidFill>
                          <a:srgbClr val="000000"/>
                        </a:solidFill>
                        <a:effectLst/>
                        <a:latin typeface="+mn-lt"/>
                      </a:endParaRPr>
                    </a:p>
                  </a:txBody>
                  <a:tcPr marL="4844" marR="4844" marT="4844" marB="232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t-BR" sz="900" b="0" i="0" u="none" strike="noStrike" dirty="0">
                          <a:solidFill>
                            <a:srgbClr val="000000"/>
                          </a:solidFill>
                          <a:effectLst/>
                          <a:latin typeface="+mn-lt"/>
                        </a:rPr>
                        <a:t>As minhas dificuldades encontradas em sala de aula são:</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1) Alunos faltosos, falta de comprometimento dos pais, no qual prejudica o bom rendimento escolar. </a:t>
                      </a:r>
                      <a:r>
                        <a:rPr lang="pt-BR" sz="900" b="1" i="0" u="none" strike="noStrike" dirty="0">
                          <a:solidFill>
                            <a:srgbClr val="000000"/>
                          </a:solidFill>
                          <a:effectLst/>
                          <a:latin typeface="+mn-lt"/>
                        </a:rPr>
                        <a:t>[38], [7]</a:t>
                      </a:r>
                      <a:r>
                        <a:rPr lang="pt-BR" sz="900" b="0" i="0" u="none" strike="noStrike" dirty="0">
                          <a:solidFill>
                            <a:srgbClr val="000000"/>
                          </a:solidFill>
                          <a:effectLst/>
                          <a:latin typeface="+mn-lt"/>
                        </a:rPr>
                        <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2) Autoestima baixa, sentem-se inferiorizados, não tem segurança quanto à sua capacidade de aprender. </a:t>
                      </a:r>
                      <a:r>
                        <a:rPr lang="pt-BR" sz="900" b="1" i="0" u="none" strike="noStrike" dirty="0">
                          <a:solidFill>
                            <a:srgbClr val="000000"/>
                          </a:solidFill>
                          <a:effectLst/>
                          <a:latin typeface="+mn-lt"/>
                        </a:rPr>
                        <a:t>[39], [24]</a:t>
                      </a:r>
                      <a:r>
                        <a:rPr lang="pt-BR" sz="900" b="0" i="0" u="none" strike="noStrike" dirty="0">
                          <a:solidFill>
                            <a:srgbClr val="000000"/>
                          </a:solidFill>
                          <a:effectLst/>
                          <a:latin typeface="+mn-lt"/>
                        </a:rPr>
                        <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3) Leitura fragmentada - A leitura ainda é silábica, percebe-se que este processo está em construção. </a:t>
                      </a:r>
                      <a:r>
                        <a:rPr lang="pt-BR" sz="900" b="1" i="0" u="none" strike="noStrike" dirty="0">
                          <a:solidFill>
                            <a:srgbClr val="000000"/>
                          </a:solidFill>
                          <a:effectLst/>
                          <a:latin typeface="+mn-lt"/>
                        </a:rPr>
                        <a:t>[22]</a:t>
                      </a:r>
                      <a:r>
                        <a:rPr lang="pt-BR" sz="900" b="0" i="0" u="none" strike="noStrike" dirty="0">
                          <a:solidFill>
                            <a:srgbClr val="000000"/>
                          </a:solidFill>
                          <a:effectLst/>
                          <a:latin typeface="+mn-lt"/>
                        </a:rPr>
                        <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4) No domínio da língua portuguesa, alguns alunos apresentam dificuldades na escrita e leitura, o que se estende a compreensão de outras matérias (história, geografia, ...) </a:t>
                      </a:r>
                      <a:r>
                        <a:rPr lang="pt-BR" sz="900" b="1" i="0" u="none" strike="noStrike" dirty="0">
                          <a:solidFill>
                            <a:srgbClr val="000000"/>
                          </a:solidFill>
                          <a:effectLst/>
                          <a:latin typeface="+mn-lt"/>
                        </a:rPr>
                        <a:t>[40]</a:t>
                      </a:r>
                      <a:r>
                        <a:rPr lang="pt-BR" sz="900" b="0" i="0" u="none" strike="noStrike" dirty="0">
                          <a:solidFill>
                            <a:srgbClr val="000000"/>
                          </a:solidFill>
                          <a:effectLst/>
                          <a:latin typeface="+mn-lt"/>
                        </a:rPr>
                        <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5) Dificuldade na tabuada - Alguns alunos perdem tempo contando nos dedos, desviando sua atenção. A fixação da mesma é importante para que a criança domine algumas técnicas.</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6) ortografia - lh, nh, ch, qu, gu, sc </a:t>
                      </a:r>
                      <a:r>
                        <a:rPr lang="pt-BR" sz="900" b="1" i="0" u="none" strike="noStrike" dirty="0">
                          <a:solidFill>
                            <a:srgbClr val="000000"/>
                          </a:solidFill>
                          <a:effectLst/>
                          <a:latin typeface="+mn-lt"/>
                        </a:rPr>
                        <a:t>[22]</a:t>
                      </a:r>
                      <a:r>
                        <a:rPr lang="pt-BR" sz="900" b="0" i="0" u="none" strike="noStrike" dirty="0">
                          <a:solidFill>
                            <a:srgbClr val="000000"/>
                          </a:solidFill>
                          <a:effectLst/>
                          <a:latin typeface="+mn-lt"/>
                        </a:rPr>
                        <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7) Indisciplina depois de outra aula, ficam agitados. </a:t>
                      </a:r>
                      <a:r>
                        <a:rPr lang="pt-BR" sz="900" b="1" i="0" u="none" strike="noStrike" dirty="0">
                          <a:solidFill>
                            <a:srgbClr val="000000"/>
                          </a:solidFill>
                          <a:effectLst/>
                          <a:latin typeface="+mn-lt"/>
                        </a:rPr>
                        <a:t>[12]</a:t>
                      </a:r>
                      <a:endParaRPr lang="pt-BR" sz="900" b="0" i="0" u="none" strike="noStrike" dirty="0">
                        <a:solidFill>
                          <a:srgbClr val="000000"/>
                        </a:solidFill>
                        <a:effectLst/>
                        <a:latin typeface="+mn-lt"/>
                      </a:endParaRPr>
                    </a:p>
                  </a:txBody>
                  <a:tcPr marL="4844" marR="4844" marT="4844" marB="232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t-BR" sz="900" b="0" i="0" u="none" strike="noStrike" dirty="0">
                          <a:solidFill>
                            <a:srgbClr val="000000"/>
                          </a:solidFill>
                          <a:effectLst/>
                          <a:latin typeface="+mn-lt"/>
                        </a:rPr>
                        <a:t>As dificuldades são:</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 Lidar com a falta de comprometimento de alguns pais, pois não acompanham a vida escolar dos filhos, diariamente. </a:t>
                      </a:r>
                      <a:r>
                        <a:rPr lang="pt-BR" sz="900" b="1" i="0" u="none" strike="noStrike" dirty="0">
                          <a:solidFill>
                            <a:srgbClr val="000000"/>
                          </a:solidFill>
                          <a:effectLst/>
                          <a:latin typeface="+mn-lt"/>
                        </a:rPr>
                        <a:t>[7]</a:t>
                      </a:r>
                      <a:r>
                        <a:rPr lang="pt-BR" sz="900" b="0" i="0" u="none" strike="noStrike" dirty="0">
                          <a:solidFill>
                            <a:srgbClr val="000000"/>
                          </a:solidFill>
                          <a:effectLst/>
                          <a:latin typeface="+mn-lt"/>
                        </a:rPr>
                        <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 Falta de comprometimento de alguns alunos, que não fazem o dever de casa, sem justificativa. </a:t>
                      </a:r>
                      <a:r>
                        <a:rPr lang="pt-BR" sz="900" b="1" i="0" u="none" strike="noStrike" dirty="0">
                          <a:solidFill>
                            <a:srgbClr val="000000"/>
                          </a:solidFill>
                          <a:effectLst/>
                          <a:latin typeface="+mn-lt"/>
                        </a:rPr>
                        <a:t>[40]</a:t>
                      </a:r>
                      <a:r>
                        <a:rPr lang="pt-BR" sz="900" b="0" i="0" u="none" strike="noStrike" dirty="0">
                          <a:solidFill>
                            <a:srgbClr val="000000"/>
                          </a:solidFill>
                          <a:effectLst/>
                          <a:latin typeface="+mn-lt"/>
                        </a:rPr>
                        <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 Falta de concentração de alguns alunos, que apesar de participarem da aula, não conseguem assimilar o conteúdo, ou seja, o aluno está presente apenas fisicamente. </a:t>
                      </a:r>
                      <a:r>
                        <a:rPr lang="pt-BR" sz="900" b="1" i="0" u="none" strike="noStrike" dirty="0">
                          <a:solidFill>
                            <a:srgbClr val="000000"/>
                          </a:solidFill>
                          <a:effectLst/>
                          <a:latin typeface="+mn-lt"/>
                        </a:rPr>
                        <a:t>[1], [10]</a:t>
                      </a:r>
                      <a:r>
                        <a:rPr lang="pt-BR" sz="900" b="0" i="0" u="none" strike="noStrike" dirty="0">
                          <a:solidFill>
                            <a:srgbClr val="000000"/>
                          </a:solidFill>
                          <a:effectLst/>
                          <a:latin typeface="+mn-lt"/>
                        </a:rPr>
                        <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 Alguns alunos (minoria) apresentam dificuldades de assimilação, por não terem uma "bagagem" de conteúdo (mínimo).</a:t>
                      </a:r>
                      <a:r>
                        <a:rPr lang="pt-BR" sz="900" b="1" i="0" u="none" strike="noStrike" dirty="0">
                          <a:solidFill>
                            <a:srgbClr val="000000"/>
                          </a:solidFill>
                          <a:effectLst/>
                          <a:latin typeface="+mn-lt"/>
                        </a:rPr>
                        <a:t>[42]</a:t>
                      </a:r>
                      <a:r>
                        <a:rPr lang="pt-BR" sz="900" b="0" i="0" u="none" strike="noStrike" dirty="0">
                          <a:solidFill>
                            <a:srgbClr val="000000"/>
                          </a:solidFill>
                          <a:effectLst/>
                          <a:latin typeface="+mn-lt"/>
                        </a:rPr>
                        <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 A sala no geral, apresenta competitividade de forma negativa. </a:t>
                      </a:r>
                      <a:r>
                        <a:rPr lang="pt-BR" sz="900" b="1" i="0" u="none" strike="noStrike" dirty="0">
                          <a:solidFill>
                            <a:srgbClr val="000000"/>
                          </a:solidFill>
                          <a:effectLst/>
                          <a:latin typeface="+mn-lt"/>
                        </a:rPr>
                        <a:t>[26]</a:t>
                      </a:r>
                      <a:r>
                        <a:rPr lang="pt-BR" sz="900" b="0" i="0" u="none" strike="noStrike" dirty="0">
                          <a:solidFill>
                            <a:srgbClr val="000000"/>
                          </a:solidFill>
                          <a:effectLst/>
                          <a:latin typeface="+mn-lt"/>
                        </a:rPr>
                        <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 A presença de alunos que não compreendem o conteúdo, em virtude do idioma. </a:t>
                      </a:r>
                      <a:r>
                        <a:rPr lang="pt-BR" sz="900" b="1" i="0" u="none" strike="noStrike" dirty="0">
                          <a:solidFill>
                            <a:srgbClr val="000000"/>
                          </a:solidFill>
                          <a:effectLst/>
                          <a:latin typeface="+mn-lt"/>
                        </a:rPr>
                        <a:t>[43]</a:t>
                      </a:r>
                      <a:r>
                        <a:rPr lang="pt-BR" sz="900" b="0" i="0" u="none" strike="noStrike" dirty="0">
                          <a:solidFill>
                            <a:srgbClr val="000000"/>
                          </a:solidFill>
                          <a:effectLst/>
                          <a:latin typeface="+mn-lt"/>
                        </a:rPr>
                        <a:t/>
                      </a:r>
                      <a:br>
                        <a:rPr lang="pt-BR" sz="900" b="0" i="0" u="none" strike="noStrike" dirty="0">
                          <a:solidFill>
                            <a:srgbClr val="000000"/>
                          </a:solidFill>
                          <a:effectLst/>
                          <a:latin typeface="+mn-lt"/>
                        </a:rPr>
                      </a:br>
                      <a:r>
                        <a:rPr lang="pt-BR" sz="900" b="0" i="0" u="none" strike="noStrike" dirty="0">
                          <a:solidFill>
                            <a:srgbClr val="000000"/>
                          </a:solidFill>
                          <a:effectLst/>
                          <a:latin typeface="+mn-lt"/>
                        </a:rPr>
                        <a:t>. Há alunos que apresentam uma auto estima muito baixa, e que necessitam sempre de elogios, para que consigam interagir e compreender o conteúdo.</a:t>
                      </a:r>
                      <a:r>
                        <a:rPr lang="pt-BR" sz="900" b="1" i="0" u="none" strike="noStrike" dirty="0">
                          <a:solidFill>
                            <a:srgbClr val="000000"/>
                          </a:solidFill>
                          <a:effectLst/>
                          <a:latin typeface="+mn-lt"/>
                        </a:rPr>
                        <a:t>[39]</a:t>
                      </a:r>
                      <a:r>
                        <a:rPr lang="pt-BR" sz="900" b="0" i="0" u="none" strike="noStrike" dirty="0">
                          <a:solidFill>
                            <a:srgbClr val="000000"/>
                          </a:solidFill>
                          <a:effectLst/>
                          <a:latin typeface="+mn-lt"/>
                        </a:rPr>
                        <a:t/>
                      </a:r>
                      <a:br>
                        <a:rPr lang="pt-BR" sz="900" b="0" i="0" u="none" strike="noStrike" dirty="0">
                          <a:solidFill>
                            <a:srgbClr val="000000"/>
                          </a:solidFill>
                          <a:effectLst/>
                          <a:latin typeface="+mn-lt"/>
                        </a:rPr>
                      </a:br>
                      <a:endParaRPr lang="pt-BR" sz="900" b="0" i="0" u="none" strike="noStrike" dirty="0">
                        <a:solidFill>
                          <a:srgbClr val="000000"/>
                        </a:solidFill>
                        <a:effectLst/>
                        <a:latin typeface="+mn-lt"/>
                      </a:endParaRPr>
                    </a:p>
                  </a:txBody>
                  <a:tcPr marL="4844" marR="4844" marT="4844" marB="232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33444698"/>
                  </a:ext>
                </a:extLst>
              </a:tr>
            </a:tbl>
          </a:graphicData>
        </a:graphic>
      </p:graphicFrame>
    </p:spTree>
    <p:extLst>
      <p:ext uri="{BB962C8B-B14F-4D97-AF65-F5344CB8AC3E}">
        <p14:creationId xmlns:p14="http://schemas.microsoft.com/office/powerpoint/2010/main" val="41630202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2"/>
          <a:srcRect b="9508"/>
          <a:stretch/>
        </p:blipFill>
        <p:spPr>
          <a:xfrm>
            <a:off x="2656609" y="1272309"/>
            <a:ext cx="3830782" cy="4740564"/>
          </a:xfrm>
          <a:prstGeom prst="rect">
            <a:avLst/>
          </a:prstGeom>
        </p:spPr>
      </p:pic>
      <p:sp>
        <p:nvSpPr>
          <p:cNvPr id="4"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90</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136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a:stretch/>
        </p:blipFill>
        <p:spPr>
          <a:xfrm rot="5400000">
            <a:off x="5188223" y="1305737"/>
            <a:ext cx="3452335" cy="4241440"/>
          </a:xfrm>
          <a:prstGeom prst="rect">
            <a:avLst/>
          </a:prstGeom>
        </p:spPr>
      </p:pic>
      <p:pic>
        <p:nvPicPr>
          <p:cNvPr id="3" name="Imagem 2"/>
          <p:cNvPicPr>
            <a:picLocks noChangeAspect="1"/>
          </p:cNvPicPr>
          <p:nvPr/>
        </p:nvPicPr>
        <p:blipFill>
          <a:blip r:embed="rId3"/>
          <a:stretch>
            <a:fillRect/>
          </a:stretch>
        </p:blipFill>
        <p:spPr>
          <a:xfrm rot="5400000">
            <a:off x="509183" y="1295016"/>
            <a:ext cx="3452335" cy="4262883"/>
          </a:xfrm>
          <a:prstGeom prst="rect">
            <a:avLst/>
          </a:prstGeom>
        </p:spPr>
      </p:pic>
      <p:sp>
        <p:nvSpPr>
          <p:cNvPr id="4"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91</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43358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rot="5400000">
            <a:off x="1962516" y="467874"/>
            <a:ext cx="5218969" cy="6468775"/>
          </a:xfrm>
          <a:prstGeom prst="rect">
            <a:avLst/>
          </a:prstGeom>
        </p:spPr>
      </p:pic>
      <p:sp>
        <p:nvSpPr>
          <p:cNvPr id="3"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92</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62161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3887"/>
          <a:stretch/>
        </p:blipFill>
        <p:spPr>
          <a:xfrm rot="5400000">
            <a:off x="1948859" y="496884"/>
            <a:ext cx="5246282" cy="6358404"/>
          </a:xfrm>
          <a:prstGeom prst="rect">
            <a:avLst/>
          </a:prstGeom>
        </p:spPr>
      </p:pic>
      <p:sp>
        <p:nvSpPr>
          <p:cNvPr id="3"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93</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78901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3887"/>
          <a:stretch/>
        </p:blipFill>
        <p:spPr>
          <a:xfrm rot="5400000">
            <a:off x="5030524" y="1407977"/>
            <a:ext cx="3599884" cy="4362998"/>
          </a:xfrm>
          <a:prstGeom prst="rect">
            <a:avLst/>
          </a:prstGeom>
        </p:spPr>
      </p:pic>
      <p:pic>
        <p:nvPicPr>
          <p:cNvPr id="3" name="Imagem 2"/>
          <p:cNvPicPr>
            <a:picLocks noChangeAspect="1"/>
          </p:cNvPicPr>
          <p:nvPr/>
        </p:nvPicPr>
        <p:blipFill>
          <a:blip r:embed="rId3"/>
          <a:stretch>
            <a:fillRect/>
          </a:stretch>
        </p:blipFill>
        <p:spPr>
          <a:xfrm rot="5400000">
            <a:off x="572767" y="1376743"/>
            <a:ext cx="3447487" cy="4273069"/>
          </a:xfrm>
          <a:prstGeom prst="rect">
            <a:avLst/>
          </a:prstGeom>
        </p:spPr>
      </p:pic>
      <p:sp>
        <p:nvSpPr>
          <p:cNvPr id="4"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94</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59943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rot="5400000">
            <a:off x="1929315" y="454532"/>
            <a:ext cx="5285371" cy="6496917"/>
          </a:xfrm>
          <a:prstGeom prst="rect">
            <a:avLst/>
          </a:prstGeom>
        </p:spPr>
      </p:pic>
      <p:sp>
        <p:nvSpPr>
          <p:cNvPr id="3"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95</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83679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rot="5400000">
            <a:off x="1925461" y="386516"/>
            <a:ext cx="5293079" cy="6640661"/>
          </a:xfrm>
          <a:prstGeom prst="rect">
            <a:avLst/>
          </a:prstGeom>
        </p:spPr>
      </p:pic>
      <p:sp>
        <p:nvSpPr>
          <p:cNvPr id="4"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96</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25194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rot="5400000">
            <a:off x="5259287" y="1365071"/>
            <a:ext cx="3331209" cy="4179312"/>
          </a:xfrm>
          <a:prstGeom prst="rect">
            <a:avLst/>
          </a:prstGeom>
        </p:spPr>
      </p:pic>
      <p:pic>
        <p:nvPicPr>
          <p:cNvPr id="4" name="Imagem 3"/>
          <p:cNvPicPr>
            <a:picLocks noChangeAspect="1"/>
          </p:cNvPicPr>
          <p:nvPr/>
        </p:nvPicPr>
        <p:blipFill>
          <a:blip r:embed="rId3"/>
          <a:stretch>
            <a:fillRect/>
          </a:stretch>
        </p:blipFill>
        <p:spPr>
          <a:xfrm rot="5400000">
            <a:off x="548485" y="1403424"/>
            <a:ext cx="3348758" cy="4116382"/>
          </a:xfrm>
          <a:prstGeom prst="rect">
            <a:avLst/>
          </a:prstGeom>
        </p:spPr>
      </p:pic>
      <p:sp>
        <p:nvSpPr>
          <p:cNvPr id="5"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97</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75220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p:cNvGrpSpPr/>
          <p:nvPr/>
        </p:nvGrpSpPr>
        <p:grpSpPr>
          <a:xfrm>
            <a:off x="2593536" y="1138383"/>
            <a:ext cx="3737991" cy="5013035"/>
            <a:chOff x="2593536" y="1138383"/>
            <a:chExt cx="3956928" cy="5275904"/>
          </a:xfrm>
        </p:grpSpPr>
        <p:pic>
          <p:nvPicPr>
            <p:cNvPr id="2" name="Imagem 1"/>
            <p:cNvPicPr>
              <a:picLocks noChangeAspect="1"/>
            </p:cNvPicPr>
            <p:nvPr/>
          </p:nvPicPr>
          <p:blipFill>
            <a:blip r:embed="rId2"/>
            <a:stretch>
              <a:fillRect/>
            </a:stretch>
          </p:blipFill>
          <p:spPr>
            <a:xfrm rot="5400000">
              <a:off x="1934048" y="1797871"/>
              <a:ext cx="5275904" cy="3956928"/>
            </a:xfrm>
            <a:prstGeom prst="rect">
              <a:avLst/>
            </a:prstGeom>
          </p:spPr>
        </p:pic>
        <p:sp>
          <p:nvSpPr>
            <p:cNvPr id="3" name="Elipse 2"/>
            <p:cNvSpPr/>
            <p:nvPr/>
          </p:nvSpPr>
          <p:spPr>
            <a:xfrm rot="19307337">
              <a:off x="2998626" y="1256726"/>
              <a:ext cx="1540731" cy="1843477"/>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5" name="Retângulo 4"/>
          <p:cNvSpPr/>
          <p:nvPr/>
        </p:nvSpPr>
        <p:spPr>
          <a:xfrm>
            <a:off x="1601188" y="192699"/>
            <a:ext cx="7542811"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SÍNDROME DE HIPOMELANOSE DE ITO</a:t>
            </a:r>
            <a:endParaRPr lang="pt-BR" altLang="pt-BR" sz="3200" b="1" dirty="0">
              <a:solidFill>
                <a:schemeClr val="accent5">
                  <a:lumMod val="75000"/>
                </a:schemeClr>
              </a:solidFill>
              <a:latin typeface="Arial" panose="020B0604020202020204" pitchFamily="34" charset="0"/>
              <a:cs typeface="Arial" panose="020B0604020202020204" pitchFamily="34" charset="0"/>
            </a:endParaRPr>
          </a:p>
        </p:txBody>
      </p:sp>
      <p:sp>
        <p:nvSpPr>
          <p:cNvPr id="6"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98</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416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4294967295"/>
          </p:nvPr>
        </p:nvSpPr>
        <p:spPr>
          <a:xfrm>
            <a:off x="304800" y="1300163"/>
            <a:ext cx="8409709" cy="1443037"/>
          </a:xfrm>
        </p:spPr>
        <p:txBody>
          <a:bodyPr>
            <a:noAutofit/>
          </a:bodyPr>
          <a:lstStyle/>
          <a:p>
            <a:pPr marL="0" indent="0" algn="just">
              <a:lnSpc>
                <a:spcPct val="120000"/>
              </a:lnSpc>
              <a:spcBef>
                <a:spcPts val="0"/>
              </a:spcBef>
              <a:spcAft>
                <a:spcPts val="400"/>
              </a:spcAft>
              <a:buNone/>
            </a:pPr>
            <a:r>
              <a:rPr lang="pt-BR" sz="1600" b="1" dirty="0">
                <a:latin typeface="Arial" panose="020B0604020202020204" pitchFamily="34" charset="0"/>
                <a:cs typeface="Arial" panose="020B0604020202020204" pitchFamily="34" charset="0"/>
              </a:rPr>
              <a:t>É uma doença genética bastante rara que afeta somente o sexo feminino. </a:t>
            </a:r>
            <a:r>
              <a:rPr lang="pt-BR" sz="1600" dirty="0">
                <a:latin typeface="Arial" panose="020B0604020202020204" pitchFamily="34" charset="0"/>
                <a:cs typeface="Arial" panose="020B0604020202020204" pitchFamily="34" charset="0"/>
              </a:rPr>
              <a:t>Estima-se que cerca de 1% das pessoas que a possui sobrevive. A síndrome de Turner é uma </a:t>
            </a:r>
            <a:r>
              <a:rPr lang="pt-BR" sz="1600" dirty="0" err="1">
                <a:latin typeface="Arial" panose="020B0604020202020204" pitchFamily="34" charset="0"/>
                <a:cs typeface="Arial" panose="020B0604020202020204" pitchFamily="34" charset="0"/>
              </a:rPr>
              <a:t>monossomia</a:t>
            </a:r>
            <a:r>
              <a:rPr lang="pt-BR" sz="1600" dirty="0">
                <a:latin typeface="Arial" panose="020B0604020202020204" pitchFamily="34" charset="0"/>
                <a:cs typeface="Arial" panose="020B0604020202020204" pitchFamily="34" charset="0"/>
              </a:rPr>
              <a:t> do cromossomo “X”, o que significa que ao nascerem as mulheres têm apenas um cromossomo “X”, ao invés de dois, conforme o esperado. Estudos comprovaram que a inteligência não é afetada.  </a:t>
            </a:r>
          </a:p>
          <a:p>
            <a:pPr marL="0" indent="0" algn="just">
              <a:lnSpc>
                <a:spcPct val="120000"/>
              </a:lnSpc>
              <a:spcBef>
                <a:spcPts val="0"/>
              </a:spcBef>
              <a:spcAft>
                <a:spcPts val="400"/>
              </a:spcAft>
              <a:buNone/>
            </a:pPr>
            <a:r>
              <a:rPr lang="pt-BR" sz="1600" dirty="0">
                <a:latin typeface="Arial" panose="020B0604020202020204" pitchFamily="34" charset="0"/>
                <a:cs typeface="Arial" panose="020B0604020202020204" pitchFamily="34" charset="0"/>
              </a:rPr>
              <a:t>Os sintomas da síndrome de Turner são basicamente os seguintes:</a:t>
            </a:r>
          </a:p>
        </p:txBody>
      </p:sp>
      <p:sp>
        <p:nvSpPr>
          <p:cNvPr id="4" name="Espaço Reservado para Conteúdo 2"/>
          <p:cNvSpPr txBox="1">
            <a:spLocks/>
          </p:cNvSpPr>
          <p:nvPr/>
        </p:nvSpPr>
        <p:spPr>
          <a:xfrm>
            <a:off x="304800" y="3505200"/>
            <a:ext cx="8409709" cy="2660073"/>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pt-BR" sz="1600" dirty="0">
                <a:latin typeface="Arial" panose="020B0604020202020204" pitchFamily="34" charset="0"/>
                <a:cs typeface="Arial" panose="020B0604020202020204" pitchFamily="34" charset="0"/>
              </a:rPr>
              <a:t>Baixa estatura;</a:t>
            </a:r>
          </a:p>
          <a:p>
            <a:pPr algn="just"/>
            <a:r>
              <a:rPr lang="pt-BR" sz="1600" dirty="0">
                <a:latin typeface="Arial" panose="020B0604020202020204" pitchFamily="34" charset="0"/>
                <a:cs typeface="Arial" panose="020B0604020202020204" pitchFamily="34" charset="0"/>
              </a:rPr>
              <a:t>Linha de implantação dos cabelos baixa;</a:t>
            </a:r>
          </a:p>
          <a:p>
            <a:pPr algn="just"/>
            <a:r>
              <a:rPr lang="pt-BR" sz="1600" dirty="0">
                <a:latin typeface="Arial" panose="020B0604020202020204" pitchFamily="34" charset="0"/>
                <a:cs typeface="Arial" panose="020B0604020202020204" pitchFamily="34" charset="0"/>
              </a:rPr>
              <a:t>Pescoço alado;</a:t>
            </a:r>
          </a:p>
          <a:p>
            <a:pPr algn="just"/>
            <a:r>
              <a:rPr lang="pt-BR" sz="1600" dirty="0">
                <a:latin typeface="Arial" panose="020B0604020202020204" pitchFamily="34" charset="0"/>
                <a:cs typeface="Arial" panose="020B0604020202020204" pitchFamily="34" charset="0"/>
              </a:rPr>
              <a:t>Genitália juvenil;</a:t>
            </a:r>
          </a:p>
          <a:p>
            <a:r>
              <a:rPr lang="pt-BR" sz="1600" dirty="0">
                <a:latin typeface="Arial" panose="020B0604020202020204" pitchFamily="34" charset="0"/>
                <a:cs typeface="Arial" panose="020B0604020202020204" pitchFamily="34" charset="0"/>
              </a:rPr>
              <a:t>Ovário atrofiado; </a:t>
            </a:r>
          </a:p>
          <a:p>
            <a:r>
              <a:rPr lang="pt-BR" sz="1600" dirty="0" err="1">
                <a:latin typeface="Arial" panose="020B0604020202020204" pitchFamily="34" charset="0"/>
                <a:cs typeface="Arial" panose="020B0604020202020204" pitchFamily="34" charset="0"/>
                <a:hlinkClick r:id="rId2" tooltip="Amenorréia"/>
              </a:rPr>
              <a:t>Amenorréia</a:t>
            </a:r>
            <a:r>
              <a:rPr lang="pt-BR" sz="1600" dirty="0">
                <a:latin typeface="Arial" panose="020B0604020202020204" pitchFamily="34" charset="0"/>
                <a:cs typeface="Arial" panose="020B0604020202020204" pitchFamily="34" charset="0"/>
              </a:rPr>
              <a:t>;</a:t>
            </a:r>
          </a:p>
          <a:p>
            <a:r>
              <a:rPr lang="pt-BR" sz="1600" dirty="0" err="1">
                <a:latin typeface="Arial" panose="020B0604020202020204" pitchFamily="34" charset="0"/>
                <a:cs typeface="Arial" panose="020B0604020202020204" pitchFamily="34" charset="0"/>
              </a:rPr>
              <a:t>Pêlos</a:t>
            </a:r>
            <a:r>
              <a:rPr lang="pt-BR" sz="1600" dirty="0">
                <a:latin typeface="Arial" panose="020B0604020202020204" pitchFamily="34" charset="0"/>
                <a:cs typeface="Arial" panose="020B0604020202020204" pitchFamily="34" charset="0"/>
              </a:rPr>
              <a:t> pubianos ausentes ou reduzidos;</a:t>
            </a:r>
          </a:p>
          <a:p>
            <a:r>
              <a:rPr lang="pt-BR" sz="1600" dirty="0">
                <a:latin typeface="Arial" panose="020B0604020202020204" pitchFamily="34" charset="0"/>
                <a:cs typeface="Arial" panose="020B0604020202020204" pitchFamily="34" charset="0"/>
              </a:rPr>
              <a:t>Mamas espaçadas ou ausentes;</a:t>
            </a:r>
          </a:p>
          <a:p>
            <a:r>
              <a:rPr lang="pt-BR" sz="1600" dirty="0">
                <a:latin typeface="Arial" panose="020B0604020202020204" pitchFamily="34" charset="0"/>
                <a:cs typeface="Arial" panose="020B0604020202020204" pitchFamily="34" charset="0"/>
              </a:rPr>
              <a:t>Pelve masculinizada;</a:t>
            </a:r>
          </a:p>
          <a:p>
            <a:r>
              <a:rPr lang="pt-BR" sz="1600" dirty="0">
                <a:latin typeface="Arial" panose="020B0604020202020204" pitchFamily="34" charset="0"/>
                <a:cs typeface="Arial" panose="020B0604020202020204" pitchFamily="34" charset="0"/>
              </a:rPr>
              <a:t>Pele frouxa;</a:t>
            </a:r>
          </a:p>
          <a:p>
            <a:r>
              <a:rPr lang="pt-BR" sz="1600" dirty="0">
                <a:latin typeface="Arial" panose="020B0604020202020204" pitchFamily="34" charset="0"/>
                <a:cs typeface="Arial" panose="020B0604020202020204" pitchFamily="34" charset="0"/>
              </a:rPr>
              <a:t>Unhas estreitas;</a:t>
            </a:r>
          </a:p>
          <a:p>
            <a:r>
              <a:rPr lang="pt-BR" sz="1600" dirty="0">
                <a:latin typeface="Arial" panose="020B0604020202020204" pitchFamily="34" charset="0"/>
                <a:cs typeface="Arial" panose="020B0604020202020204" pitchFamily="34" charset="0"/>
              </a:rPr>
              <a:t>Tórax largo;</a:t>
            </a:r>
          </a:p>
          <a:p>
            <a:r>
              <a:rPr lang="pt-BR" sz="1600" dirty="0">
                <a:latin typeface="Arial" panose="020B0604020202020204" pitchFamily="34" charset="0"/>
                <a:cs typeface="Arial" panose="020B0604020202020204" pitchFamily="34" charset="0"/>
              </a:rPr>
              <a:t>Anomalias renais, ósseas e cardiovasculares.</a:t>
            </a:r>
          </a:p>
        </p:txBody>
      </p:sp>
      <p:sp>
        <p:nvSpPr>
          <p:cNvPr id="5" name="Retângulo 4"/>
          <p:cNvSpPr/>
          <p:nvPr/>
        </p:nvSpPr>
        <p:spPr>
          <a:xfrm>
            <a:off x="1601188" y="192699"/>
            <a:ext cx="7542811" cy="461665"/>
          </a:xfrm>
          <a:prstGeom prst="rect">
            <a:avLst/>
          </a:prstGeom>
        </p:spPr>
        <p:txBody>
          <a:bodyPr wrap="square">
            <a:spAutoFit/>
          </a:bodyPr>
          <a:lstStyle/>
          <a:p>
            <a:pPr algn="ctr" eaLnBrk="0" fontAlgn="base" hangingPunct="0">
              <a:spcBef>
                <a:spcPct val="0"/>
              </a:spcBef>
              <a:spcAft>
                <a:spcPts val="600"/>
              </a:spcAft>
            </a:pPr>
            <a:r>
              <a:rPr lang="pt-BR" altLang="pt-BR" sz="2400" b="1" dirty="0">
                <a:solidFill>
                  <a:schemeClr val="accent5">
                    <a:lumMod val="75000"/>
                  </a:schemeClr>
                </a:solidFill>
                <a:latin typeface="Arial" panose="020B0604020202020204" pitchFamily="34" charset="0"/>
                <a:cs typeface="Arial" panose="020B0604020202020204" pitchFamily="34" charset="0"/>
              </a:rPr>
              <a:t>SÍNDROME DE TURNER</a:t>
            </a:r>
            <a:endParaRPr lang="pt-BR" altLang="pt-BR" sz="3200" b="1" dirty="0">
              <a:solidFill>
                <a:schemeClr val="accent5">
                  <a:lumMod val="75000"/>
                </a:schemeClr>
              </a:solidFill>
              <a:latin typeface="Arial" panose="020B0604020202020204" pitchFamily="34" charset="0"/>
              <a:cs typeface="Arial" panose="020B0604020202020204" pitchFamily="34" charset="0"/>
            </a:endParaRPr>
          </a:p>
        </p:txBody>
      </p:sp>
      <p:sp>
        <p:nvSpPr>
          <p:cNvPr id="6" name="Espaço Reservado para Número de Slide 2"/>
          <p:cNvSpPr txBox="1">
            <a:spLocks/>
          </p:cNvSpPr>
          <p:nvPr/>
        </p:nvSpPr>
        <p:spPr>
          <a:xfrm>
            <a:off x="153719" y="6288114"/>
            <a:ext cx="530185" cy="3719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E7114C-588E-4AD9-96CC-2E3E59E248DE}" type="slidenum">
              <a:rPr lang="pt-BR" b="1" smtClean="0">
                <a:latin typeface="Arial" panose="020B0604020202020204" pitchFamily="34" charset="0"/>
                <a:cs typeface="Arial" panose="020B0604020202020204" pitchFamily="34" charset="0"/>
              </a:rPr>
              <a:pPr algn="ctr"/>
              <a:t>99</a:t>
            </a:fld>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45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 presetClass="entr" presetSubtype="5" fill="hold"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heckerboard(down)">
                                      <p:cBhvr>
                                        <p:cTn id="17" dur="500"/>
                                        <p:tgtEl>
                                          <p:spTgt spid="4">
                                            <p:txEl>
                                              <p:pRg st="0" end="0"/>
                                            </p:txEl>
                                          </p:spTgt>
                                        </p:tgtEl>
                                      </p:cBhvr>
                                    </p:animEffect>
                                  </p:childTnLst>
                                </p:cTn>
                              </p:par>
                            </p:childTnLst>
                          </p:cTn>
                        </p:par>
                        <p:par>
                          <p:cTn id="18" fill="hold">
                            <p:stCondLst>
                              <p:cond delay="1500"/>
                            </p:stCondLst>
                            <p:childTnLst>
                              <p:par>
                                <p:cTn id="19" presetID="5" presetClass="entr" presetSubtype="5"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checkerboard(down)">
                                      <p:cBhvr>
                                        <p:cTn id="21" dur="500"/>
                                        <p:tgtEl>
                                          <p:spTgt spid="4">
                                            <p:txEl>
                                              <p:pRg st="1" end="1"/>
                                            </p:txEl>
                                          </p:spTgt>
                                        </p:tgtEl>
                                      </p:cBhvr>
                                    </p:animEffect>
                                  </p:childTnLst>
                                </p:cTn>
                              </p:par>
                            </p:childTnLst>
                          </p:cTn>
                        </p:par>
                        <p:par>
                          <p:cTn id="22" fill="hold">
                            <p:stCondLst>
                              <p:cond delay="2000"/>
                            </p:stCondLst>
                            <p:childTnLst>
                              <p:par>
                                <p:cTn id="23" presetID="5" presetClass="entr" presetSubtype="5"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checkerboard(down)">
                                      <p:cBhvr>
                                        <p:cTn id="25" dur="500"/>
                                        <p:tgtEl>
                                          <p:spTgt spid="4">
                                            <p:txEl>
                                              <p:pRg st="2" end="2"/>
                                            </p:txEl>
                                          </p:spTgt>
                                        </p:tgtEl>
                                      </p:cBhvr>
                                    </p:animEffect>
                                  </p:childTnLst>
                                </p:cTn>
                              </p:par>
                            </p:childTnLst>
                          </p:cTn>
                        </p:par>
                        <p:par>
                          <p:cTn id="26" fill="hold">
                            <p:stCondLst>
                              <p:cond delay="2500"/>
                            </p:stCondLst>
                            <p:childTnLst>
                              <p:par>
                                <p:cTn id="27" presetID="5" presetClass="entr" presetSubtype="5" fill="hold" nodeType="after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checkerboard(down)">
                                      <p:cBhvr>
                                        <p:cTn id="29" dur="500"/>
                                        <p:tgtEl>
                                          <p:spTgt spid="4">
                                            <p:txEl>
                                              <p:pRg st="3" end="3"/>
                                            </p:txEl>
                                          </p:spTgt>
                                        </p:tgtEl>
                                      </p:cBhvr>
                                    </p:animEffect>
                                  </p:childTnLst>
                                </p:cTn>
                              </p:par>
                            </p:childTnLst>
                          </p:cTn>
                        </p:par>
                        <p:par>
                          <p:cTn id="30" fill="hold">
                            <p:stCondLst>
                              <p:cond delay="3000"/>
                            </p:stCondLst>
                            <p:childTnLst>
                              <p:par>
                                <p:cTn id="31" presetID="5" presetClass="entr" presetSubtype="5" fill="hold" nodeType="after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checkerboard(down)">
                                      <p:cBhvr>
                                        <p:cTn id="33" dur="500"/>
                                        <p:tgtEl>
                                          <p:spTgt spid="4">
                                            <p:txEl>
                                              <p:pRg st="4" end="4"/>
                                            </p:txEl>
                                          </p:spTgt>
                                        </p:tgtEl>
                                      </p:cBhvr>
                                    </p:animEffect>
                                  </p:childTnLst>
                                </p:cTn>
                              </p:par>
                            </p:childTnLst>
                          </p:cTn>
                        </p:par>
                        <p:par>
                          <p:cTn id="34" fill="hold">
                            <p:stCondLst>
                              <p:cond delay="3500"/>
                            </p:stCondLst>
                            <p:childTnLst>
                              <p:par>
                                <p:cTn id="35" presetID="5" presetClass="entr" presetSubtype="5" fill="hold" nodeType="after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checkerboard(down)">
                                      <p:cBhvr>
                                        <p:cTn id="37" dur="500"/>
                                        <p:tgtEl>
                                          <p:spTgt spid="4">
                                            <p:txEl>
                                              <p:pRg st="5" end="5"/>
                                            </p:txEl>
                                          </p:spTgt>
                                        </p:tgtEl>
                                      </p:cBhvr>
                                    </p:animEffect>
                                  </p:childTnLst>
                                </p:cTn>
                              </p:par>
                            </p:childTnLst>
                          </p:cTn>
                        </p:par>
                        <p:par>
                          <p:cTn id="38" fill="hold">
                            <p:stCondLst>
                              <p:cond delay="4000"/>
                            </p:stCondLst>
                            <p:childTnLst>
                              <p:par>
                                <p:cTn id="39" presetID="5" presetClass="entr" presetSubtype="5" fill="hold" nodeType="after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checkerboard(down)">
                                      <p:cBhvr>
                                        <p:cTn id="41" dur="500"/>
                                        <p:tgtEl>
                                          <p:spTgt spid="4">
                                            <p:txEl>
                                              <p:pRg st="6" end="6"/>
                                            </p:txEl>
                                          </p:spTgt>
                                        </p:tgtEl>
                                      </p:cBhvr>
                                    </p:animEffect>
                                  </p:childTnLst>
                                </p:cTn>
                              </p:par>
                            </p:childTnLst>
                          </p:cTn>
                        </p:par>
                        <p:par>
                          <p:cTn id="42" fill="hold">
                            <p:stCondLst>
                              <p:cond delay="4500"/>
                            </p:stCondLst>
                            <p:childTnLst>
                              <p:par>
                                <p:cTn id="43" presetID="5" presetClass="entr" presetSubtype="5" fill="hold" nodeType="after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animEffect transition="in" filter="checkerboard(down)">
                                      <p:cBhvr>
                                        <p:cTn id="45" dur="500"/>
                                        <p:tgtEl>
                                          <p:spTgt spid="4">
                                            <p:txEl>
                                              <p:pRg st="7" end="7"/>
                                            </p:txEl>
                                          </p:spTgt>
                                        </p:tgtEl>
                                      </p:cBhvr>
                                    </p:animEffect>
                                  </p:childTnLst>
                                </p:cTn>
                              </p:par>
                            </p:childTnLst>
                          </p:cTn>
                        </p:par>
                        <p:par>
                          <p:cTn id="46" fill="hold">
                            <p:stCondLst>
                              <p:cond delay="5000"/>
                            </p:stCondLst>
                            <p:childTnLst>
                              <p:par>
                                <p:cTn id="47" presetID="5" presetClass="entr" presetSubtype="5" fill="hold" nodeType="after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checkerboard(down)">
                                      <p:cBhvr>
                                        <p:cTn id="49" dur="500"/>
                                        <p:tgtEl>
                                          <p:spTgt spid="4">
                                            <p:txEl>
                                              <p:pRg st="8" end="8"/>
                                            </p:txEl>
                                          </p:spTgt>
                                        </p:tgtEl>
                                      </p:cBhvr>
                                    </p:animEffect>
                                  </p:childTnLst>
                                </p:cTn>
                              </p:par>
                            </p:childTnLst>
                          </p:cTn>
                        </p:par>
                        <p:par>
                          <p:cTn id="50" fill="hold">
                            <p:stCondLst>
                              <p:cond delay="5500"/>
                            </p:stCondLst>
                            <p:childTnLst>
                              <p:par>
                                <p:cTn id="51" presetID="5" presetClass="entr" presetSubtype="5" fill="hold" nodeType="afterEffect">
                                  <p:stCondLst>
                                    <p:cond delay="0"/>
                                  </p:stCondLst>
                                  <p:childTnLst>
                                    <p:set>
                                      <p:cBhvr>
                                        <p:cTn id="52" dur="1" fill="hold">
                                          <p:stCondLst>
                                            <p:cond delay="0"/>
                                          </p:stCondLst>
                                        </p:cTn>
                                        <p:tgtEl>
                                          <p:spTgt spid="4">
                                            <p:txEl>
                                              <p:pRg st="9" end="9"/>
                                            </p:txEl>
                                          </p:spTgt>
                                        </p:tgtEl>
                                        <p:attrNameLst>
                                          <p:attrName>style.visibility</p:attrName>
                                        </p:attrNameLst>
                                      </p:cBhvr>
                                      <p:to>
                                        <p:strVal val="visible"/>
                                      </p:to>
                                    </p:set>
                                    <p:animEffect transition="in" filter="checkerboard(down)">
                                      <p:cBhvr>
                                        <p:cTn id="53" dur="500"/>
                                        <p:tgtEl>
                                          <p:spTgt spid="4">
                                            <p:txEl>
                                              <p:pRg st="9" end="9"/>
                                            </p:txEl>
                                          </p:spTgt>
                                        </p:tgtEl>
                                      </p:cBhvr>
                                    </p:animEffect>
                                  </p:childTnLst>
                                </p:cTn>
                              </p:par>
                            </p:childTnLst>
                          </p:cTn>
                        </p:par>
                        <p:par>
                          <p:cTn id="54" fill="hold">
                            <p:stCondLst>
                              <p:cond delay="6000"/>
                            </p:stCondLst>
                            <p:childTnLst>
                              <p:par>
                                <p:cTn id="55" presetID="5" presetClass="entr" presetSubtype="5" fill="hold" nodeType="after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checkerboard(down)">
                                      <p:cBhvr>
                                        <p:cTn id="57" dur="500"/>
                                        <p:tgtEl>
                                          <p:spTgt spid="4">
                                            <p:txEl>
                                              <p:pRg st="10" end="10"/>
                                            </p:txEl>
                                          </p:spTgt>
                                        </p:tgtEl>
                                      </p:cBhvr>
                                    </p:animEffect>
                                  </p:childTnLst>
                                </p:cTn>
                              </p:par>
                            </p:childTnLst>
                          </p:cTn>
                        </p:par>
                        <p:par>
                          <p:cTn id="58" fill="hold">
                            <p:stCondLst>
                              <p:cond delay="6500"/>
                            </p:stCondLst>
                            <p:childTnLst>
                              <p:par>
                                <p:cTn id="59" presetID="5" presetClass="entr" presetSubtype="5" fill="hold" nodeType="afterEffect">
                                  <p:stCondLst>
                                    <p:cond delay="0"/>
                                  </p:stCondLst>
                                  <p:childTnLst>
                                    <p:set>
                                      <p:cBhvr>
                                        <p:cTn id="60" dur="1" fill="hold">
                                          <p:stCondLst>
                                            <p:cond delay="0"/>
                                          </p:stCondLst>
                                        </p:cTn>
                                        <p:tgtEl>
                                          <p:spTgt spid="4">
                                            <p:txEl>
                                              <p:pRg st="11" end="11"/>
                                            </p:txEl>
                                          </p:spTgt>
                                        </p:tgtEl>
                                        <p:attrNameLst>
                                          <p:attrName>style.visibility</p:attrName>
                                        </p:attrNameLst>
                                      </p:cBhvr>
                                      <p:to>
                                        <p:strVal val="visible"/>
                                      </p:to>
                                    </p:set>
                                    <p:animEffect transition="in" filter="checkerboard(down)">
                                      <p:cBhvr>
                                        <p:cTn id="61" dur="500"/>
                                        <p:tgtEl>
                                          <p:spTgt spid="4">
                                            <p:txEl>
                                              <p:pRg st="11" end="11"/>
                                            </p:txEl>
                                          </p:spTgt>
                                        </p:tgtEl>
                                      </p:cBhvr>
                                    </p:animEffect>
                                  </p:childTnLst>
                                </p:cTn>
                              </p:par>
                            </p:childTnLst>
                          </p:cTn>
                        </p:par>
                        <p:par>
                          <p:cTn id="62" fill="hold">
                            <p:stCondLst>
                              <p:cond delay="7000"/>
                            </p:stCondLst>
                            <p:childTnLst>
                              <p:par>
                                <p:cTn id="63" presetID="5" presetClass="entr" presetSubtype="5" fill="hold" nodeType="afterEffect">
                                  <p:stCondLst>
                                    <p:cond delay="0"/>
                                  </p:stCondLst>
                                  <p:childTnLst>
                                    <p:set>
                                      <p:cBhvr>
                                        <p:cTn id="64" dur="1" fill="hold">
                                          <p:stCondLst>
                                            <p:cond delay="0"/>
                                          </p:stCondLst>
                                        </p:cTn>
                                        <p:tgtEl>
                                          <p:spTgt spid="4">
                                            <p:txEl>
                                              <p:pRg st="12" end="12"/>
                                            </p:txEl>
                                          </p:spTgt>
                                        </p:tgtEl>
                                        <p:attrNameLst>
                                          <p:attrName>style.visibility</p:attrName>
                                        </p:attrNameLst>
                                      </p:cBhvr>
                                      <p:to>
                                        <p:strVal val="visible"/>
                                      </p:to>
                                    </p:set>
                                    <p:animEffect transition="in" filter="checkerboard(down)">
                                      <p:cBhvr>
                                        <p:cTn id="65"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1_Tremido">
  <a:themeElements>
    <a:clrScheme name="Personalizada 2">
      <a:dk1>
        <a:srgbClr val="2828FF"/>
      </a:dk1>
      <a:lt1>
        <a:srgbClr val="FFFFFF"/>
      </a:lt1>
      <a:dk2>
        <a:srgbClr val="0076B2"/>
      </a:dk2>
      <a:lt2>
        <a:srgbClr val="EAEAEA"/>
      </a:lt2>
      <a:accent1>
        <a:srgbClr val="66CCFF"/>
      </a:accent1>
      <a:accent2>
        <a:srgbClr val="8FBBFF"/>
      </a:accent2>
      <a:accent3>
        <a:srgbClr val="AAAAB8"/>
      </a:accent3>
      <a:accent4>
        <a:srgbClr val="DADADA"/>
      </a:accent4>
      <a:accent5>
        <a:srgbClr val="B8E2FF"/>
      </a:accent5>
      <a:accent6>
        <a:srgbClr val="579AFF"/>
      </a:accent6>
      <a:hlink>
        <a:srgbClr val="FFFFCC"/>
      </a:hlink>
      <a:folHlink>
        <a:srgbClr val="99CC00"/>
      </a:folHlink>
    </a:clrScheme>
    <a:fontScheme name="Tremido">
      <a:majorFont>
        <a:latin typeface="Tahoma"/>
        <a:ea typeface=""/>
        <a:cs typeface=""/>
      </a:majorFont>
      <a:minorFont>
        <a:latin typeface="Tahoma"/>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remido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Tremido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Tremido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Tremido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Tremido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Tremido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Tremido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Tremido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Tremido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Tremido">
  <a:themeElements>
    <a:clrScheme name="Personalizada 2">
      <a:dk1>
        <a:srgbClr val="2828FF"/>
      </a:dk1>
      <a:lt1>
        <a:srgbClr val="FFFFFF"/>
      </a:lt1>
      <a:dk2>
        <a:srgbClr val="0076B2"/>
      </a:dk2>
      <a:lt2>
        <a:srgbClr val="EAEAEA"/>
      </a:lt2>
      <a:accent1>
        <a:srgbClr val="66CCFF"/>
      </a:accent1>
      <a:accent2>
        <a:srgbClr val="8FBBFF"/>
      </a:accent2>
      <a:accent3>
        <a:srgbClr val="AAAAB8"/>
      </a:accent3>
      <a:accent4>
        <a:srgbClr val="DADADA"/>
      </a:accent4>
      <a:accent5>
        <a:srgbClr val="B8E2FF"/>
      </a:accent5>
      <a:accent6>
        <a:srgbClr val="579AFF"/>
      </a:accent6>
      <a:hlink>
        <a:srgbClr val="FFFFCC"/>
      </a:hlink>
      <a:folHlink>
        <a:srgbClr val="99CC00"/>
      </a:folHlink>
    </a:clrScheme>
    <a:fontScheme name="Tremido">
      <a:majorFont>
        <a:latin typeface="Tahoma"/>
        <a:ea typeface=""/>
        <a:cs typeface=""/>
      </a:majorFont>
      <a:minorFont>
        <a:latin typeface="Tahoma"/>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remido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Tremido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Tremido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Tremido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Tremido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Tremido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Tremido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Tremido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Tremido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ápsulas">
  <a:themeElements>
    <a:clrScheme name="Cápsulas 14">
      <a:dk1>
        <a:srgbClr val="000000"/>
      </a:dk1>
      <a:lt1>
        <a:srgbClr val="FFFF66"/>
      </a:lt1>
      <a:dk2>
        <a:srgbClr val="000000"/>
      </a:dk2>
      <a:lt2>
        <a:srgbClr val="FF9933"/>
      </a:lt2>
      <a:accent1>
        <a:srgbClr val="FF9933"/>
      </a:accent1>
      <a:accent2>
        <a:srgbClr val="FFCC00"/>
      </a:accent2>
      <a:accent3>
        <a:srgbClr val="FFFFB8"/>
      </a:accent3>
      <a:accent4>
        <a:srgbClr val="000000"/>
      </a:accent4>
      <a:accent5>
        <a:srgbClr val="FFCAAD"/>
      </a:accent5>
      <a:accent6>
        <a:srgbClr val="E7B900"/>
      </a:accent6>
      <a:hlink>
        <a:srgbClr val="996633"/>
      </a:hlink>
      <a:folHlink>
        <a:srgbClr val="FFCC00"/>
      </a:folHlink>
    </a:clrScheme>
    <a:fontScheme name="Cápsulas">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ápsula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ápsula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ápsula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ápsula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ápsula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ápsula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ápsula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ápsula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
      <a:clrScheme name="Cápsulas 9">
        <a:dk1>
          <a:srgbClr val="006699"/>
        </a:dk1>
        <a:lt1>
          <a:srgbClr val="FFFFFF"/>
        </a:lt1>
        <a:dk2>
          <a:srgbClr val="996633"/>
        </a:dk2>
        <a:lt2>
          <a:srgbClr val="FFFFFF"/>
        </a:lt2>
        <a:accent1>
          <a:srgbClr val="33CCCC"/>
        </a:accent1>
        <a:accent2>
          <a:srgbClr val="006699"/>
        </a:accent2>
        <a:accent3>
          <a:srgbClr val="CAB8AD"/>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ápsulas 10">
        <a:dk1>
          <a:srgbClr val="663300"/>
        </a:dk1>
        <a:lt1>
          <a:srgbClr val="FFFFFF"/>
        </a:lt1>
        <a:dk2>
          <a:srgbClr val="996633"/>
        </a:dk2>
        <a:lt2>
          <a:srgbClr val="FFFFFF"/>
        </a:lt2>
        <a:accent1>
          <a:srgbClr val="33CCCC"/>
        </a:accent1>
        <a:accent2>
          <a:srgbClr val="006699"/>
        </a:accent2>
        <a:accent3>
          <a:srgbClr val="CAB8AD"/>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ápsulas 11">
        <a:dk1>
          <a:srgbClr val="663300"/>
        </a:dk1>
        <a:lt1>
          <a:srgbClr val="FFFFCC"/>
        </a:lt1>
        <a:dk2>
          <a:srgbClr val="996633"/>
        </a:dk2>
        <a:lt2>
          <a:srgbClr val="FFFFCC"/>
        </a:lt2>
        <a:accent1>
          <a:srgbClr val="996600"/>
        </a:accent1>
        <a:accent2>
          <a:srgbClr val="663300"/>
        </a:accent2>
        <a:accent3>
          <a:srgbClr val="CAB8AD"/>
        </a:accent3>
        <a:accent4>
          <a:srgbClr val="DADAAE"/>
        </a:accent4>
        <a:accent5>
          <a:srgbClr val="CAB8AA"/>
        </a:accent5>
        <a:accent6>
          <a:srgbClr val="5C2D00"/>
        </a:accent6>
        <a:hlink>
          <a:srgbClr val="808000"/>
        </a:hlink>
        <a:folHlink>
          <a:srgbClr val="FFFFCC"/>
        </a:folHlink>
      </a:clrScheme>
      <a:clrMap bg1="dk2" tx1="lt1" bg2="dk1" tx2="lt2" accent1="accent1" accent2="accent2" accent3="accent3" accent4="accent4" accent5="accent5" accent6="accent6" hlink="hlink" folHlink="folHlink"/>
    </a:extraClrScheme>
    <a:extraClrScheme>
      <a:clrScheme name="Cápsulas 12">
        <a:dk1>
          <a:srgbClr val="663300"/>
        </a:dk1>
        <a:lt1>
          <a:srgbClr val="FFFFCC"/>
        </a:lt1>
        <a:dk2>
          <a:srgbClr val="996633"/>
        </a:dk2>
        <a:lt2>
          <a:srgbClr val="FFFFCC"/>
        </a:lt2>
        <a:accent1>
          <a:srgbClr val="996600"/>
        </a:accent1>
        <a:accent2>
          <a:srgbClr val="663300"/>
        </a:accent2>
        <a:accent3>
          <a:srgbClr val="CAB8AD"/>
        </a:accent3>
        <a:accent4>
          <a:srgbClr val="DADAAE"/>
        </a:accent4>
        <a:accent5>
          <a:srgbClr val="CAB8AA"/>
        </a:accent5>
        <a:accent6>
          <a:srgbClr val="5C2D00"/>
        </a:accent6>
        <a:hlink>
          <a:srgbClr val="CC9900"/>
        </a:hlink>
        <a:folHlink>
          <a:srgbClr val="FFFFCC"/>
        </a:folHlink>
      </a:clrScheme>
      <a:clrMap bg1="dk2" tx1="lt1" bg2="dk1" tx2="lt2" accent1="accent1" accent2="accent2" accent3="accent3" accent4="accent4" accent5="accent5" accent6="accent6" hlink="hlink" folHlink="folHlink"/>
    </a:extraClrScheme>
    <a:extraClrScheme>
      <a:clrScheme name="Cápsulas 13">
        <a:dk1>
          <a:srgbClr val="000000"/>
        </a:dk1>
        <a:lt1>
          <a:srgbClr val="FFFF00"/>
        </a:lt1>
        <a:dk2>
          <a:srgbClr val="000000"/>
        </a:dk2>
        <a:lt2>
          <a:srgbClr val="FF9933"/>
        </a:lt2>
        <a:accent1>
          <a:srgbClr val="FF9933"/>
        </a:accent1>
        <a:accent2>
          <a:srgbClr val="FFCC00"/>
        </a:accent2>
        <a:accent3>
          <a:srgbClr val="FFFFAA"/>
        </a:accent3>
        <a:accent4>
          <a:srgbClr val="000000"/>
        </a:accent4>
        <a:accent5>
          <a:srgbClr val="FFCAAD"/>
        </a:accent5>
        <a:accent6>
          <a:srgbClr val="E7B900"/>
        </a:accent6>
        <a:hlink>
          <a:srgbClr val="FF9933"/>
        </a:hlink>
        <a:folHlink>
          <a:srgbClr val="FFCC00"/>
        </a:folHlink>
      </a:clrScheme>
      <a:clrMap bg1="lt1" tx1="dk1" bg2="lt2" tx2="dk2" accent1="accent1" accent2="accent2" accent3="accent3" accent4="accent4" accent5="accent5" accent6="accent6" hlink="hlink" folHlink="folHlink"/>
    </a:extraClrScheme>
    <a:extraClrScheme>
      <a:clrScheme name="Cápsulas 14">
        <a:dk1>
          <a:srgbClr val="000000"/>
        </a:dk1>
        <a:lt1>
          <a:srgbClr val="FFFF66"/>
        </a:lt1>
        <a:dk2>
          <a:srgbClr val="000000"/>
        </a:dk2>
        <a:lt2>
          <a:srgbClr val="FF9933"/>
        </a:lt2>
        <a:accent1>
          <a:srgbClr val="FF9933"/>
        </a:accent1>
        <a:accent2>
          <a:srgbClr val="FFCC00"/>
        </a:accent2>
        <a:accent3>
          <a:srgbClr val="FFFFB8"/>
        </a:accent3>
        <a:accent4>
          <a:srgbClr val="000000"/>
        </a:accent4>
        <a:accent5>
          <a:srgbClr val="FFCAAD"/>
        </a:accent5>
        <a:accent6>
          <a:srgbClr val="E7B900"/>
        </a:accent6>
        <a:hlink>
          <a:srgbClr val="996633"/>
        </a:hlink>
        <a:folHlink>
          <a:srgbClr val="FF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3556</TotalTime>
  <Words>6302</Words>
  <Application>Microsoft Office PowerPoint</Application>
  <PresentationFormat>Apresentação na tela (4:3)</PresentationFormat>
  <Paragraphs>1714</Paragraphs>
  <Slides>140</Slides>
  <Notes>1</Notes>
  <HiddenSlides>0</HiddenSlides>
  <MMClips>0</MMClips>
  <ScaleCrop>false</ScaleCrop>
  <HeadingPairs>
    <vt:vector size="8" baseType="variant">
      <vt:variant>
        <vt:lpstr>Fontes usadas</vt:lpstr>
      </vt:variant>
      <vt:variant>
        <vt:i4>8</vt:i4>
      </vt:variant>
      <vt:variant>
        <vt:lpstr>Tema</vt:lpstr>
      </vt:variant>
      <vt:variant>
        <vt:i4>4</vt:i4>
      </vt:variant>
      <vt:variant>
        <vt:lpstr>Servidores OLE inseridos</vt:lpstr>
      </vt:variant>
      <vt:variant>
        <vt:i4>1</vt:i4>
      </vt:variant>
      <vt:variant>
        <vt:lpstr>Títulos de slides</vt:lpstr>
      </vt:variant>
      <vt:variant>
        <vt:i4>140</vt:i4>
      </vt:variant>
    </vt:vector>
  </HeadingPairs>
  <TitlesOfParts>
    <vt:vector size="153" baseType="lpstr">
      <vt:lpstr>Arial Unicode MS</vt:lpstr>
      <vt:lpstr>ＭＳ Ｐゴシック</vt:lpstr>
      <vt:lpstr>Arial</vt:lpstr>
      <vt:lpstr>Calibri</vt:lpstr>
      <vt:lpstr>Calibri Light</vt:lpstr>
      <vt:lpstr>Tahoma</vt:lpstr>
      <vt:lpstr>Times New Roman</vt:lpstr>
      <vt:lpstr>Wingdings</vt:lpstr>
      <vt:lpstr>1_Tremido</vt:lpstr>
      <vt:lpstr>2_Tremido</vt:lpstr>
      <vt:lpstr>Tema do Office</vt:lpstr>
      <vt:lpstr>Cápsulas</vt:lpstr>
      <vt:lpstr>Image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Home and student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IV FORUM DE EDUCACAO Indisciplina em Sala de Aula:  e’ hora de falarmos de responsabilidades</dc:title>
  <dc:creator>nadia aparecida  bossa</dc:creator>
  <cp:lastModifiedBy>Conta da Microsoft</cp:lastModifiedBy>
  <cp:revision>350</cp:revision>
  <cp:lastPrinted>2017-06-20T12:43:45Z</cp:lastPrinted>
  <dcterms:created xsi:type="dcterms:W3CDTF">2015-03-20T14:44:43Z</dcterms:created>
  <dcterms:modified xsi:type="dcterms:W3CDTF">2017-06-20T14:12:36Z</dcterms:modified>
</cp:coreProperties>
</file>